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7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56A13-1AF3-4E47-AFBA-BF59ECF6169F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04AA5-2502-B942-9518-BD087A8CA5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71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Esperance de vie en 1900 = 45 ans, en 2005 81 ans</a:t>
            </a:r>
          </a:p>
          <a:p>
            <a:r>
              <a:rPr lang="fr-FR" dirty="0" smtClean="0"/>
              <a:t>Incidence </a:t>
            </a:r>
            <a:r>
              <a:rPr lang="fr-FR" dirty="0" smtClean="0">
                <a:sym typeface="Wingdings"/>
              </a:rPr>
              <a:t>(nb de </a:t>
            </a:r>
            <a:r>
              <a:rPr lang="fr-FR" dirty="0" err="1" smtClean="0">
                <a:sym typeface="Wingdings"/>
              </a:rPr>
              <a:t>nv</a:t>
            </a:r>
            <a:r>
              <a:rPr lang="fr-FR" dirty="0" smtClean="0">
                <a:sym typeface="Wingdings"/>
              </a:rPr>
              <a:t> cas par an) </a:t>
            </a:r>
            <a:r>
              <a:rPr lang="fr-FR" dirty="0" smtClean="0"/>
              <a:t>250 000 en 1980 , mortalité aurait du</a:t>
            </a:r>
            <a:r>
              <a:rPr lang="fr-FR" baseline="0" dirty="0" smtClean="0"/>
              <a:t> augmenter la mortalité de 63% mais elle na été que de 41%  grâce au dépistage précoce et aux progrès des traitements </a:t>
            </a:r>
          </a:p>
          <a:p>
            <a:r>
              <a:rPr lang="fr-FR" baseline="0" dirty="0" smtClean="0"/>
              <a:t>385 000 en 2015 pour 250 000 décès par an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5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Réunions de concertation pluridisciplinaires</a:t>
            </a:r>
          </a:p>
          <a:p>
            <a:r>
              <a:rPr lang="fr-FR" dirty="0" smtClean="0"/>
              <a:t>Adaptation paramètres classiques</a:t>
            </a:r>
            <a:r>
              <a:rPr lang="fr-FR" baseline="0" dirty="0" smtClean="0"/>
              <a:t> : histologie, extension, </a:t>
            </a:r>
            <a:r>
              <a:rPr lang="fr-FR" baseline="0" dirty="0" err="1" smtClean="0"/>
              <a:t>age</a:t>
            </a:r>
            <a:r>
              <a:rPr lang="fr-FR" baseline="0" dirty="0" smtClean="0"/>
              <a:t>, état général, comorbidités. Récents : mutation géniques cellules tumorales, immunitaires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794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Transitoires : </a:t>
            </a:r>
            <a:r>
              <a:rPr lang="fr-FR" dirty="0" err="1" smtClean="0"/>
              <a:t>mucites</a:t>
            </a:r>
            <a:r>
              <a:rPr lang="fr-FR" dirty="0" smtClean="0"/>
              <a:t>, diarrhées, alopécie</a:t>
            </a:r>
          </a:p>
          <a:p>
            <a:r>
              <a:rPr lang="fr-FR" dirty="0" smtClean="0"/>
              <a:t>A distance et prolongés : neuropathies </a:t>
            </a:r>
            <a:r>
              <a:rPr lang="fr-FR" dirty="0" err="1" smtClean="0"/>
              <a:t>periphériques</a:t>
            </a:r>
            <a:r>
              <a:rPr lang="fr-FR" dirty="0" smtClean="0"/>
              <a:t>, atteintes cardio-respiratoires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053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Echelle de gradation</a:t>
            </a:r>
            <a:r>
              <a:rPr lang="fr-FR" baseline="0" dirty="0" smtClean="0"/>
              <a:t> de 1 à 10</a:t>
            </a:r>
          </a:p>
          <a:p>
            <a:r>
              <a:rPr lang="fr-FR" baseline="0" dirty="0" smtClean="0"/>
              <a:t>Parfois dure des années même si rémission complète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Causes parfois identifiable : anémie , insuffisance thyroïdienne, cardiaque, surrénalienne</a:t>
            </a:r>
          </a:p>
          <a:p>
            <a:r>
              <a:rPr lang="fr-FR" baseline="0" dirty="0" smtClean="0"/>
              <a:t>Aggravée par Douleurs, nausées, dyspnée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34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Parfois suites immédiates mais possible jusqu’à 5 à 15 ans </a:t>
            </a:r>
            <a:r>
              <a:rPr lang="fr-FR" dirty="0" err="1" smtClean="0"/>
              <a:t>apès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89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Fatique</a:t>
            </a:r>
            <a:r>
              <a:rPr lang="fr-FR" dirty="0" smtClean="0"/>
              <a:t> : moins 36%, seul tt validé par études</a:t>
            </a:r>
          </a:p>
          <a:p>
            <a:r>
              <a:rPr lang="fr-FR" dirty="0" smtClean="0"/>
              <a:t>Qualité</a:t>
            </a:r>
            <a:r>
              <a:rPr lang="fr-FR" baseline="0" dirty="0" smtClean="0"/>
              <a:t> de vie : estime de soi, vie sexuelle, anxiété / récidive, relations sociales et familiales, spirituel (objectifs de vie)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04AA5-2502-B942-9518-BD087A8CA5D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73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69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5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18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14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36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77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2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10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46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22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32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5BBE-6952-4D40-A7AB-3E2590197A9D}" type="datetimeFigureOut">
              <a:rPr lang="fr-FR" smtClean="0"/>
              <a:t>15/01/21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0923A-8914-C24B-BA72-65301D2168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96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Cancers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Programme sport santé</a:t>
            </a:r>
          </a:p>
          <a:p>
            <a:r>
              <a:rPr lang="fr-FR" dirty="0"/>
              <a:t>U8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54"/>
            <a:ext cx="3896494" cy="165618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807231" y="6394437"/>
            <a:ext cx="1180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Dr Pierre TRAPE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89217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Lymphoedème</a:t>
            </a:r>
            <a:endParaRPr lang="fr-FR" dirty="0" smtClean="0"/>
          </a:p>
          <a:p>
            <a:pPr lvl="1">
              <a:buFont typeface="Wingdings" charset="2"/>
              <a:buChar char="ü"/>
            </a:pPr>
            <a:r>
              <a:rPr lang="fr-FR" dirty="0" smtClean="0"/>
              <a:t>Survient dans un membre  après curage ganglionnaire, parfois après </a:t>
            </a:r>
            <a:r>
              <a:rPr lang="fr-FR" dirty="0" err="1" smtClean="0"/>
              <a:t>gg</a:t>
            </a:r>
            <a:r>
              <a:rPr lang="fr-FR" dirty="0" smtClean="0"/>
              <a:t> sentinelle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Était considéré comme amas de lymphe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En f</a:t>
            </a:r>
            <a:r>
              <a:rPr lang="fr-FR" dirty="0"/>
              <a:t>a</a:t>
            </a:r>
            <a:r>
              <a:rPr lang="fr-FR" dirty="0" smtClean="0"/>
              <a:t>it : dépôt de graisse dans tissus normaux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prévention +++</a:t>
            </a:r>
          </a:p>
          <a:p>
            <a:pPr lvl="1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281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Ostéoprose</a:t>
            </a:r>
            <a:endParaRPr lang="fr-FR" dirty="0" smtClean="0"/>
          </a:p>
          <a:p>
            <a:pPr lvl="1">
              <a:buFont typeface="Wingdings" charset="2"/>
              <a:buChar char="ü"/>
            </a:pPr>
            <a:r>
              <a:rPr lang="fr-FR" dirty="0" smtClean="0"/>
              <a:t>Corticoïdes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Antihormonaux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Risques de fractures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 smtClean="0"/>
              <a:t>Douleurs articulaires (pieds – mains)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213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Changement de poids – sarcopénie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Fonte musculaire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Prise de graisse abdominale et viscérale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Plus de risque de complications</a:t>
            </a:r>
          </a:p>
          <a:p>
            <a:pPr marL="0" indent="0">
              <a:buNone/>
            </a:pPr>
            <a:r>
              <a:rPr lang="fr-FR" dirty="0" smtClean="0"/>
              <a:t>	Diminue la survie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362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Cardiaques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Toxicité directe certains médicaments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Radiothérapie : irradiation thoracique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Troubles du rythme, cardiomyopathies, insuffisance cardiaque gauche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Bilan cardiologique de suivi systématique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60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fr-FR" dirty="0" smtClean="0"/>
              <a:t>Pulmonaire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Chimiothérapie, radiothérapie, biothérapies par toxicité directe</a:t>
            </a:r>
          </a:p>
          <a:p>
            <a:pPr lvl="2">
              <a:buFont typeface="Wingdings" charset="2"/>
              <a:buChar char="ü"/>
            </a:pPr>
            <a:r>
              <a:rPr lang="fr-FR" dirty="0" smtClean="0"/>
              <a:t>Type  pneumopathie interstitielle aigüe</a:t>
            </a:r>
          </a:p>
          <a:p>
            <a:pPr lvl="2">
              <a:buFont typeface="Wingdings" charset="2"/>
              <a:buChar char="ü"/>
            </a:pPr>
            <a:endParaRPr lang="fr-FR" dirty="0"/>
          </a:p>
          <a:p>
            <a:pPr marL="914400" lvl="2" indent="0">
              <a:buNone/>
            </a:pPr>
            <a:r>
              <a:rPr lang="fr-FR" dirty="0" smtClean="0"/>
              <a:t>Lésions aigües qui peuvent régresser</a:t>
            </a:r>
          </a:p>
          <a:p>
            <a:pPr marL="914400" lvl="2" indent="0">
              <a:buNone/>
            </a:pPr>
            <a:r>
              <a:rPr lang="fr-FR" dirty="0" smtClean="0"/>
              <a:t>Risque de passage chronicité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335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Place des APA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Public </a:t>
            </a:r>
            <a:r>
              <a:rPr lang="fr-FR" dirty="0"/>
              <a:t>:</a:t>
            </a:r>
            <a:r>
              <a:rPr lang="fr-FR" dirty="0" smtClean="0"/>
              <a:t> patients (es) en rémission</a:t>
            </a:r>
          </a:p>
          <a:p>
            <a:r>
              <a:rPr lang="fr-FR" dirty="0" smtClean="0"/>
              <a:t>Objectifs :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Diminution de la fatigue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Amélioration de la qualité de vie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Diminution de la masse grasse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Maintient de la masse musculaire</a:t>
            </a:r>
            <a:endParaRPr lang="fr-FR" dirty="0"/>
          </a:p>
          <a:p>
            <a:pPr lvl="1">
              <a:buFont typeface="Wingdings" charset="2"/>
              <a:buChar char="ü"/>
            </a:pPr>
            <a:r>
              <a:rPr lang="fr-FR" dirty="0" smtClean="0"/>
              <a:t>Diminuer les récidives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Dépression, ostéoporose, comorbidités</a:t>
            </a:r>
          </a:p>
        </p:txBody>
      </p:sp>
    </p:spTree>
    <p:extLst>
      <p:ext uri="{BB962C8B-B14F-4D97-AF65-F5344CB8AC3E}">
        <p14:creationId xmlns:p14="http://schemas.microsoft.com/office/powerpoint/2010/main" val="1214858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Conditions d’efficacité : 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 </a:t>
            </a:r>
            <a:r>
              <a:rPr lang="fr-FR" dirty="0" smtClean="0"/>
              <a:t>intensité suffisante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 durée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 Plan personnalisé</a:t>
            </a:r>
          </a:p>
          <a:p>
            <a:pPr lvl="1">
              <a:buFont typeface="Arial"/>
              <a:buChar char="•"/>
            </a:pPr>
            <a:endParaRPr lang="fr-FR" dirty="0"/>
          </a:p>
          <a:p>
            <a:r>
              <a:rPr lang="fr-FR" dirty="0"/>
              <a:t>Evaluation des impacts : nombreuses études mais que si activité soutenue</a:t>
            </a:r>
            <a:r>
              <a:rPr lang="fr-FR" dirty="0" smtClean="0"/>
              <a:t>.</a:t>
            </a:r>
          </a:p>
          <a:p>
            <a:pPr>
              <a:buFont typeface="Wingdings" charset="2"/>
              <a:buChar char="ü"/>
            </a:pPr>
            <a:endParaRPr lang="fr-FR" dirty="0" smtClean="0"/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pPr lvl="1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3105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6266" y="356267"/>
            <a:ext cx="8524771" cy="60336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Cancer du sein </a:t>
            </a:r>
            <a:endParaRPr lang="fr-FR" dirty="0"/>
          </a:p>
          <a:p>
            <a:pPr lvl="1">
              <a:buFont typeface="Wingdings" charset="2"/>
              <a:buChar char="ü"/>
            </a:pPr>
            <a:r>
              <a:rPr lang="fr-FR" dirty="0"/>
              <a:t>AP &gt; 8-9 </a:t>
            </a:r>
            <a:r>
              <a:rPr lang="fr-FR" dirty="0" smtClean="0"/>
              <a:t>MET </a:t>
            </a:r>
            <a:r>
              <a:rPr lang="fr-FR" dirty="0"/>
              <a:t>diminue de 50% risque de DC par cancer du sein en cas de tumeur localisée.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Bénéfice survie à 5 et 10 ans de de 4 à 6 </a:t>
            </a:r>
            <a:r>
              <a:rPr lang="fr-FR" dirty="0" smtClean="0"/>
              <a:t>%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AP 10 MET/semaine : diminue mortalité </a:t>
            </a:r>
            <a:r>
              <a:rPr lang="fr-FR" dirty="0" err="1" smtClean="0"/>
              <a:t>qq</a:t>
            </a:r>
            <a:r>
              <a:rPr lang="fr-FR" dirty="0" smtClean="0"/>
              <a:t> soit la cause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Efficacité APA si IMC &gt; 25, pas si &lt; 25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Si AP intenses avant le cancer: l’arrêt augmente les risques, l’augmentation diminue récidive de 50%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Comportement sain : alcool, tabac, fruits et légumes, AP :  facteur 13 </a:t>
            </a:r>
            <a:r>
              <a:rPr lang="fr-FR" dirty="0" smtClean="0"/>
              <a:t>sur risque cancer sein</a:t>
            </a:r>
            <a:endParaRPr lang="fr-FR" dirty="0"/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lvl="1">
              <a:buFont typeface="Wingdings" charset="2"/>
              <a:buChar char="ü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792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Cancer de la prostate</a:t>
            </a:r>
            <a:endParaRPr lang="fr-FR" dirty="0"/>
          </a:p>
          <a:p>
            <a:r>
              <a:rPr lang="fr-FR" dirty="0" smtClean="0"/>
              <a:t>Cancer du colon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Même type d’études: apparition, survie, récidive</a:t>
            </a:r>
          </a:p>
          <a:p>
            <a:pPr marL="0" indent="0">
              <a:buNone/>
            </a:pPr>
            <a:r>
              <a:rPr lang="fr-FR" dirty="0" smtClean="0"/>
              <a:t>Diminution du risque de décès toute cause de 50% si AP intense : effet seuil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425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 des APA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45 à 60 mn par séance</a:t>
            </a:r>
          </a:p>
          <a:p>
            <a:r>
              <a:rPr lang="fr-FR" dirty="0" smtClean="0"/>
              <a:t>Au moins 3 fois par semaine</a:t>
            </a:r>
          </a:p>
          <a:p>
            <a:r>
              <a:rPr lang="fr-FR" smtClean="0"/>
              <a:t>Intensité suffisante : 8 à 10 MET</a:t>
            </a:r>
            <a:endParaRPr lang="fr-FR" dirty="0" smtClean="0"/>
          </a:p>
          <a:p>
            <a:r>
              <a:rPr lang="fr-FR" dirty="0" smtClean="0"/>
              <a:t>Travail en aérobie et contre résistance</a:t>
            </a:r>
          </a:p>
          <a:p>
            <a:r>
              <a:rPr lang="fr-FR" dirty="0" smtClean="0"/>
              <a:t>Minimum 6 mois pour impact graisse/muscle</a:t>
            </a:r>
          </a:p>
          <a:p>
            <a:r>
              <a:rPr lang="fr-FR" dirty="0" smtClean="0"/>
              <a:t>Associe plaisir/sécurité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56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Contexte général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Première cause de mortalité (27,5%)</a:t>
            </a:r>
          </a:p>
          <a:p>
            <a:r>
              <a:rPr lang="fr-FR" dirty="0" smtClean="0"/>
              <a:t>Contrairement idées reçues : pas d’épidémie</a:t>
            </a:r>
          </a:p>
          <a:p>
            <a:r>
              <a:rPr lang="fr-FR" dirty="0" smtClean="0"/>
              <a:t>Augmentation lié au vieillissement de la population et à l’accroissement (50M à 66M)</a:t>
            </a:r>
          </a:p>
          <a:p>
            <a:r>
              <a:rPr lang="fr-FR" dirty="0" smtClean="0"/>
              <a:t>A âge </a:t>
            </a:r>
            <a:r>
              <a:rPr lang="fr-FR" dirty="0"/>
              <a:t>é</a:t>
            </a:r>
            <a:r>
              <a:rPr lang="fr-FR" dirty="0" smtClean="0"/>
              <a:t>gal pas plus de cancer en 1950 que en 2000</a:t>
            </a:r>
          </a:p>
          <a:p>
            <a:r>
              <a:rPr lang="fr-FR" dirty="0" smtClean="0"/>
              <a:t>La plus part apparaissent entre 50 et 60 ans</a:t>
            </a:r>
          </a:p>
          <a:p>
            <a:r>
              <a:rPr lang="fr-FR" dirty="0" smtClean="0"/>
              <a:t>385 000 </a:t>
            </a:r>
            <a:r>
              <a:rPr lang="fr-FR" dirty="0" err="1" smtClean="0"/>
              <a:t>nv</a:t>
            </a:r>
            <a:r>
              <a:rPr lang="fr-FR" dirty="0" smtClean="0"/>
              <a:t> cas par an mais mortalité en baisse (dépistage précoce – efficacité des traitements)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96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Trois situations de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6140"/>
            <a:ext cx="8229600" cy="4525963"/>
          </a:xfrm>
        </p:spPr>
        <p:txBody>
          <a:bodyPr/>
          <a:lstStyle/>
          <a:p>
            <a:r>
              <a:rPr lang="fr-FR" dirty="0" smtClean="0"/>
              <a:t>Patients en cours de traitement</a:t>
            </a:r>
          </a:p>
          <a:p>
            <a:r>
              <a:rPr lang="fr-FR" dirty="0" smtClean="0"/>
              <a:t>Patients en rémission </a:t>
            </a:r>
          </a:p>
          <a:p>
            <a:r>
              <a:rPr lang="fr-FR" dirty="0" smtClean="0"/>
              <a:t>Patients en soins palliatifs avec contrôle plus ou moins complet de la maladie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03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Traitements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Classiques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Chirurgie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Radiothérapie</a:t>
            </a:r>
          </a:p>
          <a:p>
            <a:pPr lvl="1">
              <a:buFont typeface="Wingdings" charset="2"/>
              <a:buChar char="ü"/>
            </a:pPr>
            <a:r>
              <a:rPr lang="fr-FR" dirty="0"/>
              <a:t>Chimiothérapie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Plus récents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Hormonothérapie (sein, prostate)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Biothérapie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Immunothérapie</a:t>
            </a:r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De plus en plus adaptés et personnalisés (RCP)</a:t>
            </a:r>
          </a:p>
          <a:p>
            <a:pPr marL="0" indent="0">
              <a:buNone/>
            </a:pPr>
            <a:r>
              <a:rPr lang="fr-FR" dirty="0" smtClean="0"/>
              <a:t>Curatifs ou palliatifs</a:t>
            </a:r>
          </a:p>
          <a:p>
            <a:pPr lvl="1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5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Effets secondaires des traitements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29348"/>
            <a:ext cx="8229600" cy="4525963"/>
          </a:xfrm>
        </p:spPr>
        <p:txBody>
          <a:bodyPr/>
          <a:lstStyle/>
          <a:p>
            <a:r>
              <a:rPr lang="fr-FR" dirty="0" smtClean="0"/>
              <a:t>Peuvent être sévères</a:t>
            </a:r>
          </a:p>
          <a:p>
            <a:r>
              <a:rPr lang="fr-FR" dirty="0" smtClean="0"/>
              <a:t>Transitoires ou définitifs</a:t>
            </a:r>
          </a:p>
          <a:p>
            <a:r>
              <a:rPr lang="fr-FR" dirty="0" smtClean="0"/>
              <a:t>Apparaissent au cours ou décours des soins</a:t>
            </a:r>
          </a:p>
          <a:p>
            <a:r>
              <a:rPr lang="fr-FR" dirty="0" smtClean="0"/>
              <a:t>Majorés par les maladies associées ou âge avancé (HTA, diabète, maladies de cœur …)</a:t>
            </a:r>
          </a:p>
          <a:p>
            <a:r>
              <a:rPr lang="fr-FR" dirty="0" smtClean="0"/>
              <a:t>Nombreux, polymorphes, </a:t>
            </a:r>
          </a:p>
          <a:p>
            <a:r>
              <a:rPr lang="fr-FR" dirty="0" smtClean="0"/>
              <a:t>Certains peuvent être améliorés par les APS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1182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Principaux effets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Fatigue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Sensation </a:t>
            </a:r>
            <a:r>
              <a:rPr lang="fr-FR" dirty="0"/>
              <a:t>é</a:t>
            </a:r>
            <a:r>
              <a:rPr lang="fr-FR" dirty="0" smtClean="0"/>
              <a:t>puisement physique, moral, cognitif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Touches presque tous les patients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Retentit sur vie de tous les jours, sociale, professionnelle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Non proportionnel à activité physique récente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Ne cède pas au repos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Précède souvent le diagnostic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Durée variable, soins, 6/12 mois, toujours,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Mécanisme : cytokines , </a:t>
            </a:r>
            <a:r>
              <a:rPr lang="fr-FR" dirty="0" err="1" smtClean="0"/>
              <a:t>infl</a:t>
            </a:r>
            <a:r>
              <a:rPr lang="fr-FR" dirty="0" smtClean="0"/>
              <a:t> diffuse, fonte musculaire, troubles humeur et sommeil, 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Aggravée par autres signes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440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Douleurs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Secondaires aux traitements locaux ou généraux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Très invalidantes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Difficiles à traiter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Syndrome de déconditionnement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994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Troubles cognitifs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Apprentissage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Mémoire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Concentration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Mécanisme : </a:t>
            </a:r>
            <a:r>
              <a:rPr lang="fr-FR" dirty="0" err="1" smtClean="0"/>
              <a:t>infl</a:t>
            </a:r>
            <a:r>
              <a:rPr lang="fr-FR" dirty="0" smtClean="0"/>
              <a:t> cérébrale par cytokines</a:t>
            </a:r>
          </a:p>
          <a:p>
            <a:pPr marL="457200" lvl="1" indent="0">
              <a:buNone/>
            </a:pPr>
            <a:r>
              <a:rPr lang="fr-FR" dirty="0" smtClean="0"/>
              <a:t>Différent de dépression  souvent présent chez patients cancéreux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21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Altération système nerveux périphérique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Douleurs neuropathiques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Paresthésies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Sensations de brulures extrémités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Douleurs vives soudaines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Engourdissements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Pertes d’équilibre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Gêne à la marche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Retentissement sur gestuelle vie courante</a:t>
            </a:r>
          </a:p>
          <a:p>
            <a:pPr lvl="1">
              <a:buFont typeface="Wingdings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9719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840</Words>
  <Application>Microsoft Macintosh PowerPoint</Application>
  <PresentationFormat>Présentation à l'écran (4:3)</PresentationFormat>
  <Paragraphs>158</Paragraphs>
  <Slides>19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Cancers</vt:lpstr>
      <vt:lpstr>Contexte général</vt:lpstr>
      <vt:lpstr>Trois situations de patients</vt:lpstr>
      <vt:lpstr>Traitements </vt:lpstr>
      <vt:lpstr>Effets secondaires des traitements</vt:lpstr>
      <vt:lpstr>Principaux effets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Place des APA</vt:lpstr>
      <vt:lpstr>Présentation PowerPoint</vt:lpstr>
      <vt:lpstr>Présentation PowerPoint</vt:lpstr>
      <vt:lpstr>Présentation PowerPoint</vt:lpstr>
      <vt:lpstr>Modalité des APA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Cancers - Cancer du sein</dc:title>
  <dc:creator>Pierre TRAPE</dc:creator>
  <cp:lastModifiedBy>Pierre TRAPE</cp:lastModifiedBy>
  <cp:revision>34</cp:revision>
  <dcterms:created xsi:type="dcterms:W3CDTF">2019-09-26T16:12:01Z</dcterms:created>
  <dcterms:modified xsi:type="dcterms:W3CDTF">2021-01-15T22:25:07Z</dcterms:modified>
</cp:coreProperties>
</file>