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5" r:id="rId9"/>
    <p:sldId id="267" r:id="rId10"/>
    <p:sldId id="264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2640" y="-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8B638-17F3-D848-96DE-6CF71F02F98C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5D671-09B0-C44C-990B-1FBDB398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374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Courbes spécifiques en </a:t>
            </a:r>
            <a:r>
              <a:rPr lang="fr-FR" dirty="0" err="1" smtClean="0"/>
              <a:t>fn</a:t>
            </a:r>
            <a:r>
              <a:rPr lang="fr-FR" dirty="0" smtClean="0"/>
              <a:t> de </a:t>
            </a:r>
            <a:r>
              <a:rPr lang="fr-FR" dirty="0" err="1" smtClean="0"/>
              <a:t>l’age</a:t>
            </a:r>
            <a:r>
              <a:rPr lang="fr-FR" dirty="0" smtClean="0"/>
              <a:t> chez l’enfant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5D671-09B0-C44C-990B-1FBDB3984C3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803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Prévalence : nombre de cas totaux à un instant donné dans une population : anciens plus nouveaux cas.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5D671-09B0-C44C-990B-1FBDB3984C3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1077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Toute augmentation de 5cm de tour de taille : mortalité augmentée de  7% chez hommes et de 9% chez les femmes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>
                <a:solidFill>
                  <a:srgbClr val="FF0000"/>
                </a:solidFill>
              </a:rPr>
              <a:t>La graisse viscérale est associée à un risque élevé de maladies cardio-vasculaires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5D671-09B0-C44C-990B-1FBDB3984C3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151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EB0-4168-964E-83D6-AD415D92F21B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32F-8CB0-7543-87AC-75B661E29D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039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EB0-4168-964E-83D6-AD415D92F21B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32F-8CB0-7543-87AC-75B661E29D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1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EB0-4168-964E-83D6-AD415D92F21B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32F-8CB0-7543-87AC-75B661E29D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19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EB0-4168-964E-83D6-AD415D92F21B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32F-8CB0-7543-87AC-75B661E29D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1194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EB0-4168-964E-83D6-AD415D92F21B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32F-8CB0-7543-87AC-75B661E29D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70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EB0-4168-964E-83D6-AD415D92F21B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32F-8CB0-7543-87AC-75B661E29D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247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EB0-4168-964E-83D6-AD415D92F21B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32F-8CB0-7543-87AC-75B661E29D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41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EB0-4168-964E-83D6-AD415D92F21B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32F-8CB0-7543-87AC-75B661E29D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70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EB0-4168-964E-83D6-AD415D92F21B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32F-8CB0-7543-87AC-75B661E29D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504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EB0-4168-964E-83D6-AD415D92F21B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32F-8CB0-7543-87AC-75B661E29D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60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FEB0-4168-964E-83D6-AD415D92F21B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B32F-8CB0-7543-87AC-75B661E29D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79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CFEB0-4168-964E-83D6-AD415D92F21B}" type="datetimeFigureOut">
              <a:rPr lang="fr-FR" smtClean="0"/>
              <a:t>18/10/19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8B32F-8CB0-7543-87AC-75B661E29DE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3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OBESITE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Programme sport santé</a:t>
            </a:r>
          </a:p>
          <a:p>
            <a:r>
              <a:rPr lang="fr-FR" dirty="0" smtClean="0"/>
              <a:t>U8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Dans </a:t>
            </a:r>
            <a:r>
              <a:rPr lang="fr-FR" dirty="0">
                <a:solidFill>
                  <a:schemeClr val="tx1"/>
                </a:solidFill>
              </a:rPr>
              <a:t>le cadre des pathologies chroniques </a:t>
            </a:r>
            <a:r>
              <a:rPr lang="fr-FR" dirty="0" smtClean="0">
                <a:solidFill>
                  <a:schemeClr val="tx1"/>
                </a:solidFill>
              </a:rPr>
              <a:t>METABOLIQUES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780450" y="6304002"/>
            <a:ext cx="1677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Dr Pierre TRAPE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5698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RECO APS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60(Mini) à 90’/j ,</a:t>
            </a:r>
            <a:r>
              <a:rPr lang="fr-FR" dirty="0"/>
              <a:t> Intensité </a:t>
            </a:r>
            <a:r>
              <a:rPr lang="fr-FR" dirty="0" smtClean="0"/>
              <a:t>modérée Identiques chez l’adulte et l’enfant</a:t>
            </a:r>
            <a:endParaRPr lang="fr-FR" dirty="0"/>
          </a:p>
          <a:p>
            <a:r>
              <a:rPr lang="fr-FR" dirty="0" smtClean="0"/>
              <a:t>Aérobies - endurance</a:t>
            </a:r>
          </a:p>
          <a:p>
            <a:r>
              <a:rPr lang="fr-FR" dirty="0" smtClean="0"/>
              <a:t>Renforcement musculaire</a:t>
            </a:r>
          </a:p>
          <a:p>
            <a:r>
              <a:rPr lang="fr-FR" dirty="0" smtClean="0"/>
              <a:t>Sports en décharge</a:t>
            </a:r>
          </a:p>
          <a:p>
            <a:r>
              <a:rPr lang="fr-FR" dirty="0" smtClean="0"/>
              <a:t>Assouplissements</a:t>
            </a:r>
          </a:p>
          <a:p>
            <a:r>
              <a:rPr lang="fr-FR" dirty="0" smtClean="0"/>
              <a:t>Si </a:t>
            </a:r>
            <a:r>
              <a:rPr lang="fr-FR" dirty="0" err="1" smtClean="0"/>
              <a:t>agé</a:t>
            </a:r>
            <a:r>
              <a:rPr lang="fr-FR" dirty="0" smtClean="0"/>
              <a:t> ou début de pratique 50 à 60% FCM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713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/>
              <a:t>P</a:t>
            </a:r>
            <a:r>
              <a:rPr lang="fr-FR" dirty="0" smtClean="0"/>
              <a:t>récautions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Chutes en bord de bassin</a:t>
            </a:r>
          </a:p>
          <a:p>
            <a:r>
              <a:rPr lang="fr-FR" dirty="0" smtClean="0"/>
              <a:t>Eviter port de matériel lourd (blocs)</a:t>
            </a:r>
          </a:p>
          <a:p>
            <a:r>
              <a:rPr lang="fr-FR" dirty="0" smtClean="0"/>
              <a:t>Aide à l’équipement (blocs)</a:t>
            </a:r>
          </a:p>
          <a:p>
            <a:r>
              <a:rPr lang="fr-FR" dirty="0" smtClean="0"/>
              <a:t>Equipement adapté (combinaisons)</a:t>
            </a:r>
          </a:p>
          <a:p>
            <a:r>
              <a:rPr lang="fr-FR" dirty="0" smtClean="0"/>
              <a:t>Palmage</a:t>
            </a:r>
            <a:r>
              <a:rPr lang="fr-FR" dirty="0"/>
              <a:t> </a:t>
            </a:r>
            <a:r>
              <a:rPr lang="fr-FR" dirty="0" smtClean="0"/>
              <a:t> progressif (taille des palmes)</a:t>
            </a:r>
          </a:p>
          <a:p>
            <a:r>
              <a:rPr lang="fr-FR" dirty="0"/>
              <a:t>Adaptations thermiques (chaleur, hydratation)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2148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Définition</a:t>
            </a:r>
            <a:endParaRPr lang="fr-FR" dirty="0"/>
          </a:p>
        </p:txBody>
      </p:sp>
      <p:pic>
        <p:nvPicPr>
          <p:cNvPr id="8" name="Espace réservé du contenu 7" descr="Capture d’écran 2019-09-29 à 11.32.12.pn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9" t="-909"/>
          <a:stretch/>
        </p:blipFill>
        <p:spPr>
          <a:xfrm>
            <a:off x="742782" y="3798187"/>
            <a:ext cx="7774917" cy="2580930"/>
          </a:xfrm>
        </p:spPr>
      </p:pic>
      <p:sp>
        <p:nvSpPr>
          <p:cNvPr id="9" name="ZoneTexte 8"/>
          <p:cNvSpPr txBox="1"/>
          <p:nvPr/>
        </p:nvSpPr>
        <p:spPr>
          <a:xfrm>
            <a:off x="742782" y="1417638"/>
            <a:ext cx="74637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Excès de masse grasse ayant des répercussion sur la santé</a:t>
            </a:r>
          </a:p>
          <a:p>
            <a:r>
              <a:rPr lang="fr-FR" sz="2800" dirty="0" smtClean="0"/>
              <a:t>Surpoids et obésité s’estiment à partir de l’indice de masse corporel (IMC).</a:t>
            </a:r>
          </a:p>
          <a:p>
            <a:r>
              <a:rPr lang="fr-FR" sz="2800" dirty="0" smtClean="0"/>
              <a:t>IMC = Poids sur Taille au carré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780055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Prévalence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Augmentée de 70% en passant de 8 à 15% en 10 ans chez les adultes</a:t>
            </a:r>
          </a:p>
          <a:p>
            <a:r>
              <a:rPr lang="fr-FR" dirty="0" smtClean="0"/>
              <a:t>Disparité Nord Sud : Nord 20%, Sud &lt; 12%</a:t>
            </a:r>
          </a:p>
          <a:p>
            <a:r>
              <a:rPr lang="fr-FR" dirty="0" smtClean="0"/>
              <a:t>Disparité sociale</a:t>
            </a:r>
          </a:p>
          <a:p>
            <a:r>
              <a:rPr lang="fr-FR" dirty="0" smtClean="0"/>
              <a:t>Augmentation forte chez les femmes</a:t>
            </a:r>
          </a:p>
          <a:p>
            <a:r>
              <a:rPr lang="fr-FR" dirty="0" smtClean="0"/>
              <a:t>Stabilité du surpoids : prévalence 32%</a:t>
            </a:r>
          </a:p>
          <a:p>
            <a:r>
              <a:rPr lang="fr-FR" dirty="0" smtClean="0"/>
              <a:t>OMS : épidémie mondiale</a:t>
            </a:r>
          </a:p>
          <a:p>
            <a:r>
              <a:rPr lang="fr-FR"/>
              <a:t>1</a:t>
            </a:r>
            <a:r>
              <a:rPr lang="fr-FR" smtClean="0"/>
              <a:t> </a:t>
            </a:r>
            <a:r>
              <a:rPr lang="fr-FR" dirty="0" smtClean="0"/>
              <a:t>enfant sur 6 </a:t>
            </a:r>
            <a:r>
              <a:rPr lang="fr-FR" smtClean="0"/>
              <a:t>en France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489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/>
              <a:t>D</a:t>
            </a:r>
            <a:r>
              <a:rPr lang="fr-FR" dirty="0" smtClean="0"/>
              <a:t>istinction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22495"/>
            <a:ext cx="8229600" cy="4708525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smtClean="0"/>
              <a:t>Obésité périphérique </a:t>
            </a:r>
            <a:r>
              <a:rPr lang="fr-FR" dirty="0" smtClean="0"/>
              <a:t>: </a:t>
            </a:r>
            <a:r>
              <a:rPr lang="fr-FR" sz="2600" dirty="0" smtClean="0"/>
              <a:t>graisse sous-cutané</a:t>
            </a:r>
            <a:r>
              <a:rPr lang="fr-FR" sz="2600" b="1" dirty="0" smtClean="0"/>
              <a:t>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Risque arthrosique</a:t>
            </a:r>
          </a:p>
          <a:p>
            <a:r>
              <a:rPr lang="fr-FR" b="1" dirty="0" smtClean="0"/>
              <a:t>Obésité abdominale </a:t>
            </a:r>
            <a:r>
              <a:rPr lang="fr-FR" dirty="0" smtClean="0"/>
              <a:t>: </a:t>
            </a:r>
            <a:r>
              <a:rPr lang="fr-FR" sz="2600" b="1" i="1" dirty="0" smtClean="0"/>
              <a:t>graisse viscérale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Risques cardiovasculaires (HTA, Infarctus, AVC)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Troubles métaboliques (IR, Diabète  2, TG, LDL-</a:t>
            </a:r>
            <a:r>
              <a:rPr lang="fr-FR" dirty="0" err="1" smtClean="0"/>
              <a:t>Chol</a:t>
            </a:r>
            <a:r>
              <a:rPr lang="fr-FR" dirty="0" smtClean="0"/>
              <a:t>)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Cancers (sein, colon, reins, endomètre)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Hépatite non alcoolique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Mortalité prématurée</a:t>
            </a:r>
          </a:p>
          <a:p>
            <a:pPr marL="57150" indent="0">
              <a:buNone/>
            </a:pPr>
            <a:r>
              <a:rPr lang="fr-FR" dirty="0" smtClean="0"/>
              <a:t>Se mesure par le tour de taille : femme &gt; 88 Homme &gt; 102 cm</a:t>
            </a:r>
          </a:p>
          <a:p>
            <a:pPr marL="57150" indent="0">
              <a:buNone/>
            </a:pPr>
            <a:endParaRPr lang="fr-FR" dirty="0" smtClean="0"/>
          </a:p>
          <a:p>
            <a:pPr marL="57150" indent="0">
              <a:buNone/>
            </a:pP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7073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012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fr-FR" dirty="0" smtClean="0"/>
              <a:t>Mécanisme d’action 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endParaRPr lang="fr-FR" dirty="0" smtClean="0"/>
          </a:p>
          <a:p>
            <a:pPr marL="57150" indent="0">
              <a:buNone/>
            </a:pPr>
            <a:r>
              <a:rPr lang="fr-FR" dirty="0" smtClean="0"/>
              <a:t>dépôt de graisse : cœur, viscères, muscles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Micro Inflammation locale puis générale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Gêne le fonctionnement métabolique local puis général</a:t>
            </a:r>
          </a:p>
          <a:p>
            <a:pPr marL="1371600" lvl="3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648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AP et Obésité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13263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L’ AP seule ne fait pas maigrir</a:t>
            </a:r>
          </a:p>
          <a:p>
            <a:r>
              <a:rPr lang="fr-FR" dirty="0" smtClean="0"/>
              <a:t>Le régime hypocalorique fait maigrir`</a:t>
            </a:r>
          </a:p>
          <a:p>
            <a:r>
              <a:rPr lang="fr-FR" dirty="0" smtClean="0"/>
              <a:t>Ce sont 2 facteurs indépendants d’impact santé. L’AP :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Diminue masse grasse viscérale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Bénéfice cardiovasculaire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Retarde apparition diabète type 2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Préserve le muscle</a:t>
            </a:r>
            <a:endParaRPr lang="fr-FR" dirty="0" smtClean="0">
              <a:solidFill>
                <a:srgbClr val="FF0000"/>
              </a:solidFill>
            </a:endParaRPr>
          </a:p>
          <a:p>
            <a:pPr lvl="1">
              <a:buFont typeface="Wingdings" charset="2"/>
              <a:buChar char="ü"/>
            </a:pPr>
            <a:r>
              <a:rPr lang="fr-FR" dirty="0" smtClean="0"/>
              <a:t>Améliore la VO2 max</a:t>
            </a:r>
          </a:p>
          <a:p>
            <a:pPr lvl="1">
              <a:buFont typeface="Wingdings" charset="2"/>
              <a:buChar char="ü"/>
            </a:pPr>
            <a:r>
              <a:rPr lang="fr-FR" dirty="0" smtClean="0">
                <a:solidFill>
                  <a:srgbClr val="000000"/>
                </a:solidFill>
              </a:rPr>
              <a:t>Renforce confiance en soi</a:t>
            </a:r>
          </a:p>
          <a:p>
            <a:pPr marL="457200" lvl="1" indent="0">
              <a:buNone/>
            </a:pPr>
            <a:endParaRPr lang="fr-FR" dirty="0" smtClean="0"/>
          </a:p>
          <a:p>
            <a:pPr lvl="1">
              <a:buFont typeface="Wingdings" charset="2"/>
              <a:buChar char="ü"/>
            </a:pPr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013068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AP et reprise de poids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20 % seulement perdent du poids à long terme</a:t>
            </a:r>
          </a:p>
          <a:p>
            <a:r>
              <a:rPr lang="fr-FR" dirty="0" smtClean="0"/>
              <a:t>Rôle important pour le maintient et diminuer risque de reprise</a:t>
            </a:r>
          </a:p>
          <a:p>
            <a:r>
              <a:rPr lang="fr-FR" dirty="0" smtClean="0"/>
              <a:t>Mécanismes multiples dont maintient des muscles en cours de régime.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5947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Contre indications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Très peu</a:t>
            </a:r>
          </a:p>
          <a:p>
            <a:endParaRPr lang="fr-FR" dirty="0"/>
          </a:p>
          <a:p>
            <a:r>
              <a:rPr lang="fr-FR" dirty="0" smtClean="0"/>
              <a:t>Pathologies associées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Cardiovasculaires : au contraire bénéfiques si documentée et encadrée</a:t>
            </a:r>
          </a:p>
          <a:p>
            <a:pPr lvl="1">
              <a:buFont typeface="Wingdings" charset="2"/>
              <a:buChar char="ü"/>
            </a:pPr>
            <a:r>
              <a:rPr lang="fr-FR" dirty="0" smtClean="0"/>
              <a:t>Arthrosique : APS portées : activité subaquatiques</a:t>
            </a:r>
          </a:p>
          <a:p>
            <a:pPr marL="457200" lvl="1" indent="0">
              <a:buNone/>
            </a:pPr>
            <a:r>
              <a:rPr lang="fr-FR" dirty="0" smtClean="0"/>
              <a:t>Parfaitement adaptées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8651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00"/>
                </a:solidFill>
              </a:rPr>
              <a:t>Prévention Primaire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000000"/>
                </a:solidFill>
              </a:rPr>
              <a:t>Pour la personne obèse après perte de poids, un programme combiné APA est recommandé</a:t>
            </a:r>
          </a:p>
          <a:p>
            <a:r>
              <a:rPr lang="fr-FR" dirty="0" smtClean="0">
                <a:solidFill>
                  <a:srgbClr val="000000"/>
                </a:solidFill>
              </a:rPr>
              <a:t>Avec endurance (AP intensité modérée, 60mn)</a:t>
            </a:r>
          </a:p>
          <a:p>
            <a:r>
              <a:rPr lang="fr-FR" dirty="0" smtClean="0">
                <a:solidFill>
                  <a:srgbClr val="000000"/>
                </a:solidFill>
              </a:rPr>
              <a:t>Avec renforcement musculaire</a:t>
            </a:r>
          </a:p>
          <a:p>
            <a:r>
              <a:rPr lang="fr-FR" dirty="0" smtClean="0">
                <a:solidFill>
                  <a:srgbClr val="000000"/>
                </a:solidFill>
              </a:rPr>
              <a:t>Avec assouplissement</a:t>
            </a:r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4009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477</Words>
  <Application>Microsoft Macintosh PowerPoint</Application>
  <PresentationFormat>Présentation à l'écran (4:3)</PresentationFormat>
  <Paragraphs>82</Paragraphs>
  <Slides>11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OBESITE</vt:lpstr>
      <vt:lpstr>Définition</vt:lpstr>
      <vt:lpstr>Prévalence</vt:lpstr>
      <vt:lpstr>Distinction</vt:lpstr>
      <vt:lpstr>Mécanisme d’action  </vt:lpstr>
      <vt:lpstr>AP et Obésité</vt:lpstr>
      <vt:lpstr>AP et reprise de poids</vt:lpstr>
      <vt:lpstr>Contre indications</vt:lpstr>
      <vt:lpstr>Prévention Primaire</vt:lpstr>
      <vt:lpstr>RECO APS</vt:lpstr>
      <vt:lpstr>Précautions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OBESITE et SPORT SANTE</dc:title>
  <dc:creator>Pierre TRAPE</dc:creator>
  <cp:lastModifiedBy>Pierre TRAPE</cp:lastModifiedBy>
  <cp:revision>24</cp:revision>
  <dcterms:created xsi:type="dcterms:W3CDTF">2019-09-29T09:30:28Z</dcterms:created>
  <dcterms:modified xsi:type="dcterms:W3CDTF">2019-10-18T13:34:47Z</dcterms:modified>
</cp:coreProperties>
</file>