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640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69873-75B2-764D-B2E3-4E69ED1D5673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203F1-7550-2E4D-AFDE-101B6997FE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258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33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38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58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34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6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48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48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24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41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08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9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753ED-B66A-2141-AAF3-4BD58395D11A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B4F9-E01C-8E41-A0EC-91E66A3178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49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lombalgies communes </a:t>
            </a:r>
            <a:r>
              <a:rPr lang="fr-FR" dirty="0" smtClean="0">
                <a:solidFill>
                  <a:srgbClr val="000000"/>
                </a:solidFill>
              </a:rPr>
              <a:t>chroniques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Programme sport santé</a:t>
            </a:r>
          </a:p>
          <a:p>
            <a:r>
              <a:rPr lang="fr-FR" dirty="0" smtClean="0"/>
              <a:t>U8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Dans le cadre des pathologies chroniques de l’appareil LOCOMOTEUR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745927" y="6356350"/>
            <a:ext cx="2895600" cy="365125"/>
          </a:xfrm>
        </p:spPr>
        <p:txBody>
          <a:bodyPr/>
          <a:lstStyle/>
          <a:p>
            <a:r>
              <a:rPr lang="fr-FR" dirty="0" smtClean="0"/>
              <a:t>Dr Pierre </a:t>
            </a:r>
            <a:r>
              <a:rPr lang="fr-FR" dirty="0" err="1" smtClean="0"/>
              <a:t>Trape</a:t>
            </a:r>
            <a:r>
              <a:rPr lang="fr-FR" dirty="0" smtClean="0"/>
              <a:t>  - Octobre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3865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Prévention primaire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210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APS haute intensité : risque modéré de lombalgie</a:t>
            </a:r>
          </a:p>
          <a:p>
            <a:r>
              <a:rPr lang="fr-FR" dirty="0" smtClean="0"/>
              <a:t>APS recommandé intensité modéré, pratique régulière</a:t>
            </a:r>
          </a:p>
          <a:p>
            <a:r>
              <a:rPr lang="fr-FR" dirty="0" smtClean="0"/>
              <a:t>Adaptation plongée : manutention des blocs, aide à l’équipement, </a:t>
            </a:r>
            <a:r>
              <a:rPr lang="fr-FR" dirty="0"/>
              <a:t>d</a:t>
            </a:r>
            <a:r>
              <a:rPr lang="fr-FR" dirty="0" smtClean="0"/>
              <a:t>éséquipement dans l’eau, réflexion pour la disposition des plombs, réflexion sur les types de palmage, attention avec le </a:t>
            </a:r>
            <a:r>
              <a:rPr lang="fr-FR" dirty="0" smtClean="0"/>
              <a:t>froid. </a:t>
            </a:r>
          </a:p>
          <a:p>
            <a:r>
              <a:rPr lang="fr-FR" dirty="0" smtClean="0"/>
              <a:t>Handisub: apprentissage aide aux transferts : protection du dos des encadrants et aides de pont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52743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Prévention secondaire et tertiaire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Exercices aquatiques combinant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Résistance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Endurance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Etirement</a:t>
            </a:r>
          </a:p>
          <a:p>
            <a:pPr marL="0" indent="0">
              <a:buNone/>
            </a:pPr>
            <a:r>
              <a:rPr lang="fr-FR" dirty="0" smtClean="0"/>
              <a:t>Efficacité modérée mais prouvée à court et long terme sur douleur</a:t>
            </a:r>
          </a:p>
          <a:p>
            <a:pPr marL="0" indent="0">
              <a:buNone/>
            </a:pPr>
            <a:r>
              <a:rPr lang="fr-FR" dirty="0" smtClean="0"/>
              <a:t>Efficacité fonctionnelle </a:t>
            </a:r>
          </a:p>
          <a:p>
            <a:pPr marL="0" indent="0">
              <a:buNone/>
            </a:pPr>
            <a:r>
              <a:rPr lang="fr-FR" dirty="0" smtClean="0"/>
              <a:t>Bienfaits sur la santé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2173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niveaux fonctionnels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Niveau 1 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LCC sans limitation vie quotidienne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Douleurs modérées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Retentissement Bio-Psycho-Social (B-P-S) faible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457200" lvl="1" indent="0">
              <a:buNone/>
            </a:pPr>
            <a:r>
              <a:rPr lang="fr-FR" dirty="0" err="1" smtClean="0"/>
              <a:t>Reco</a:t>
            </a:r>
            <a:r>
              <a:rPr lang="fr-FR" dirty="0" smtClean="0"/>
              <a:t> : Sport bien être, APS loisir sans restriction ou limitées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296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Niveau 2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Déficit musculaire aux test de force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Raideurs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Retentissement modéré B-P-S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Comorbidités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457200" lvl="1" indent="0">
              <a:buNone/>
            </a:pPr>
            <a:r>
              <a:rPr lang="fr-FR" dirty="0" err="1" smtClean="0"/>
              <a:t>Reco</a:t>
            </a:r>
            <a:r>
              <a:rPr lang="fr-FR" dirty="0" smtClean="0"/>
              <a:t> : Sport santé pour publics spécifiques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2947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Niveau 3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Déconditionnement à l’effort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Retentissement B-P-S important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Radiculalgie ou déficit neurologique associé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Post </a:t>
            </a:r>
            <a:r>
              <a:rPr lang="fr-FR" dirty="0" err="1" smtClean="0"/>
              <a:t>chir</a:t>
            </a:r>
            <a:r>
              <a:rPr lang="fr-FR" dirty="0" smtClean="0"/>
              <a:t> </a:t>
            </a:r>
            <a:r>
              <a:rPr lang="fr-FR" dirty="0"/>
              <a:t> </a:t>
            </a:r>
            <a:r>
              <a:rPr lang="fr-FR" dirty="0" smtClean="0"/>
              <a:t>&lt; 6 mois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457200" lvl="1" indent="0">
              <a:buNone/>
            </a:pPr>
            <a:r>
              <a:rPr lang="fr-FR" dirty="0" err="1" smtClean="0"/>
              <a:t>Reco</a:t>
            </a:r>
            <a:r>
              <a:rPr lang="fr-FR" dirty="0" smtClean="0"/>
              <a:t> : APS extra fédéral</a:t>
            </a:r>
          </a:p>
          <a:p>
            <a:pPr lvl="1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49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Contenu d’une séance d’ APS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Endurance des spinaux plutôt  que force</a:t>
            </a:r>
          </a:p>
          <a:p>
            <a:r>
              <a:rPr lang="fr-FR" dirty="0" smtClean="0"/>
              <a:t>Travail faible intensité mais prolongé</a:t>
            </a:r>
          </a:p>
          <a:p>
            <a:r>
              <a:rPr lang="fr-FR" dirty="0" smtClean="0"/>
              <a:t>Varier les postures</a:t>
            </a:r>
          </a:p>
          <a:p>
            <a:r>
              <a:rPr lang="fr-FR" dirty="0" smtClean="0"/>
              <a:t>Education proprioceptive</a:t>
            </a:r>
          </a:p>
          <a:p>
            <a:r>
              <a:rPr lang="fr-FR" dirty="0" smtClean="0"/>
              <a:t>Eduquer au soulever des charges</a:t>
            </a:r>
          </a:p>
          <a:p>
            <a:r>
              <a:rPr lang="fr-FR" dirty="0" smtClean="0"/>
              <a:t>Travail quotidien</a:t>
            </a:r>
          </a:p>
          <a:p>
            <a:r>
              <a:rPr lang="fr-FR" dirty="0" smtClean="0"/>
              <a:t>Eviter de rester assis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2186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Signes d’alerte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Eviter travail douloureux</a:t>
            </a:r>
          </a:p>
          <a:p>
            <a:r>
              <a:rPr lang="fr-FR" dirty="0" smtClean="0"/>
              <a:t>Lombalgies aigües, sciatiques, cruralgies : interruption momentanée le moins longtemps possible APS ou réduction durée et intensité des séances.</a:t>
            </a:r>
          </a:p>
          <a:p>
            <a:r>
              <a:rPr lang="fr-FR" dirty="0"/>
              <a:t>M</a:t>
            </a:r>
            <a:r>
              <a:rPr lang="fr-FR" dirty="0" smtClean="0"/>
              <a:t>alaise : RIFA(P)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5236" y="49831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/>
              <a:t>Communication avec le médecin prescripteur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3364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220" y="493846"/>
            <a:ext cx="8063579" cy="923791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Résumé : </a:t>
            </a:r>
            <a:r>
              <a:rPr lang="fr-FR" smtClean="0"/>
              <a:t>Lombalgie Commune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Sports subaquatiques FFESSM </a:t>
            </a:r>
          </a:p>
          <a:p>
            <a:r>
              <a:rPr lang="fr-FR" dirty="0" smtClean="0"/>
              <a:t>niveau 1  sport santé </a:t>
            </a:r>
            <a:r>
              <a:rPr lang="fr-FR" dirty="0" smtClean="0"/>
              <a:t>« bien </a:t>
            </a:r>
            <a:r>
              <a:rPr lang="fr-FR" dirty="0" smtClean="0"/>
              <a:t>être »</a:t>
            </a:r>
            <a:endParaRPr lang="fr-FR" dirty="0" smtClean="0"/>
          </a:p>
          <a:p>
            <a:r>
              <a:rPr lang="fr-FR" dirty="0" smtClean="0"/>
              <a:t>Niveau 2 sport sur ordonnance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77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Douleur région lombaire</a:t>
            </a:r>
          </a:p>
          <a:p>
            <a:r>
              <a:rPr lang="fr-FR" dirty="0" smtClean="0"/>
              <a:t>Origine mécanique (arthrose)</a:t>
            </a:r>
          </a:p>
          <a:p>
            <a:r>
              <a:rPr lang="fr-FR" dirty="0" smtClean="0"/>
              <a:t>Bilan préalable pour </a:t>
            </a:r>
            <a:r>
              <a:rPr lang="fr-FR" dirty="0"/>
              <a:t>é</a:t>
            </a:r>
            <a:r>
              <a:rPr lang="fr-FR" dirty="0" smtClean="0"/>
              <a:t>liminer autres causes médicales</a:t>
            </a:r>
          </a:p>
          <a:p>
            <a:r>
              <a:rPr lang="fr-FR" dirty="0" smtClean="0"/>
              <a:t>Aigues : &lt; ou = 6 semaines</a:t>
            </a:r>
          </a:p>
          <a:p>
            <a:r>
              <a:rPr lang="fr-FR" dirty="0" smtClean="0"/>
              <a:t>Chronique : &gt;ou + 3 mois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053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f</a:t>
            </a:r>
            <a:r>
              <a:rPr lang="fr-FR" dirty="0" smtClean="0"/>
              <a:t>réquence prévalence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Très fréquente</a:t>
            </a:r>
          </a:p>
          <a:p>
            <a:r>
              <a:rPr lang="fr-FR" dirty="0" smtClean="0"/>
              <a:t>Prévalence 60 à 90%, incidence 15%</a:t>
            </a:r>
          </a:p>
          <a:p>
            <a:r>
              <a:rPr lang="fr-FR" dirty="0" smtClean="0"/>
              <a:t>1° cause d’incapacités et d‘invalidités</a:t>
            </a:r>
          </a:p>
          <a:p>
            <a:r>
              <a:rPr lang="fr-FR" dirty="0" smtClean="0"/>
              <a:t>Coute très cher à la société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432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é</a:t>
            </a:r>
            <a:r>
              <a:rPr lang="fr-FR" dirty="0" smtClean="0"/>
              <a:t>volution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10% chroniques</a:t>
            </a:r>
          </a:p>
          <a:p>
            <a:r>
              <a:rPr lang="fr-FR" dirty="0" smtClean="0"/>
              <a:t>Syndrome douloureux complexe</a:t>
            </a:r>
          </a:p>
          <a:p>
            <a:r>
              <a:rPr lang="fr-FR" dirty="0" smtClean="0"/>
              <a:t>Facteurs interférant : </a:t>
            </a:r>
            <a:r>
              <a:rPr lang="fr-FR" dirty="0" err="1" smtClean="0"/>
              <a:t>BioPsychoSocial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Kinésiophobie</a:t>
            </a:r>
            <a:r>
              <a:rPr lang="fr-FR" dirty="0" smtClean="0"/>
              <a:t> – déconditionnement</a:t>
            </a:r>
          </a:p>
          <a:p>
            <a:pPr marL="0" indent="0">
              <a:buNone/>
            </a:pPr>
            <a:r>
              <a:rPr lang="fr-FR" dirty="0" smtClean="0"/>
              <a:t>   Physique psychique social professionnel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845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9-09-25 à 19.50.4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1" y="961121"/>
            <a:ext cx="9021239" cy="497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24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Prise en charge : 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Fausse croyance sur le repos </a:t>
            </a:r>
          </a:p>
          <a:p>
            <a:r>
              <a:rPr lang="fr-FR" dirty="0" smtClean="0"/>
              <a:t>Antalgique : Douleur</a:t>
            </a:r>
          </a:p>
          <a:p>
            <a:r>
              <a:rPr lang="fr-FR" dirty="0" smtClean="0"/>
              <a:t>Fonctionnel : Déconditionnement, inactivité, sédentarité</a:t>
            </a:r>
          </a:p>
          <a:p>
            <a:r>
              <a:rPr lang="fr-FR" dirty="0" smtClean="0"/>
              <a:t>Retour au travail : Chronicité, implications socioprofessionnelles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011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Prise en charge : moyens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Médicaments : ne traitent pas la cause</a:t>
            </a:r>
          </a:p>
          <a:p>
            <a:r>
              <a:rPr lang="fr-FR" dirty="0" smtClean="0"/>
              <a:t>Chirurgie : traite la cause mais pas la douleur</a:t>
            </a:r>
          </a:p>
          <a:p>
            <a:r>
              <a:rPr lang="fr-FR" dirty="0" smtClean="0"/>
              <a:t>Kinésithérapie classique</a:t>
            </a:r>
          </a:p>
          <a:p>
            <a:endParaRPr lang="fr-FR" dirty="0"/>
          </a:p>
          <a:p>
            <a:r>
              <a:rPr lang="fr-FR" dirty="0" smtClean="0"/>
              <a:t>Si pas d’effet : « réentrainement à l’effort »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079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multidisciplinaire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Renforcement musculaire aérobie</a:t>
            </a:r>
          </a:p>
          <a:p>
            <a:r>
              <a:rPr lang="fr-FR" dirty="0" smtClean="0"/>
              <a:t>Ergothérapie: apprentissage manutention</a:t>
            </a:r>
          </a:p>
          <a:p>
            <a:r>
              <a:rPr lang="fr-FR" dirty="0" smtClean="0"/>
              <a:t>APS ludiques</a:t>
            </a:r>
          </a:p>
          <a:p>
            <a:r>
              <a:rPr lang="fr-FR" dirty="0" smtClean="0"/>
              <a:t>Education thérapeutique</a:t>
            </a:r>
          </a:p>
          <a:p>
            <a:r>
              <a:rPr lang="fr-FR" dirty="0"/>
              <a:t>P</a:t>
            </a:r>
            <a:r>
              <a:rPr lang="fr-FR" dirty="0" smtClean="0"/>
              <a:t>sychologue</a:t>
            </a:r>
          </a:p>
          <a:p>
            <a:endParaRPr lang="fr-FR" dirty="0"/>
          </a:p>
          <a:p>
            <a:r>
              <a:rPr lang="fr-FR" dirty="0" smtClean="0"/>
              <a:t>Poursuite APS en association sportive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Sport santé pour la continuité (motivation) et conserver le bénéfice</a:t>
            </a:r>
          </a:p>
        </p:txBody>
      </p:sp>
    </p:spTree>
    <p:extLst>
      <p:ext uri="{BB962C8B-B14F-4D97-AF65-F5344CB8AC3E}">
        <p14:creationId xmlns:p14="http://schemas.microsoft.com/office/powerpoint/2010/main" val="1723416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ANAES (HAS)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Exercice physique recommandé quel qu’il soit</a:t>
            </a:r>
          </a:p>
          <a:p>
            <a:r>
              <a:rPr lang="fr-FR" dirty="0" smtClean="0"/>
              <a:t>Aucune technique en particuliers</a:t>
            </a:r>
          </a:p>
          <a:p>
            <a:endParaRPr lang="fr-FR" dirty="0"/>
          </a:p>
          <a:p>
            <a:r>
              <a:rPr lang="fr-FR" dirty="0" smtClean="0"/>
              <a:t>Pas de contre indication aux activités subaquatiques</a:t>
            </a:r>
          </a:p>
        </p:txBody>
      </p:sp>
    </p:spTree>
    <p:extLst>
      <p:ext uri="{BB962C8B-B14F-4D97-AF65-F5344CB8AC3E}">
        <p14:creationId xmlns:p14="http://schemas.microsoft.com/office/powerpoint/2010/main" val="2820767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472</Words>
  <Application>Microsoft Macintosh PowerPoint</Application>
  <PresentationFormat>Présentation à l'écran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Les lombalgies communes chroniques</vt:lpstr>
      <vt:lpstr>définition</vt:lpstr>
      <vt:lpstr>fréquence prévalence</vt:lpstr>
      <vt:lpstr>évolution</vt:lpstr>
      <vt:lpstr>Présentation PowerPoint</vt:lpstr>
      <vt:lpstr>Prise en charge : objectifs</vt:lpstr>
      <vt:lpstr>Prise en charge : moyens</vt:lpstr>
      <vt:lpstr>Programme multidisciplinaire</vt:lpstr>
      <vt:lpstr>RECOMMANDATIONS ANAES (HAS)</vt:lpstr>
      <vt:lpstr>Prévention primaire</vt:lpstr>
      <vt:lpstr>Prévention secondaire et tertiaire</vt:lpstr>
      <vt:lpstr>Trois niveaux fonctionnels</vt:lpstr>
      <vt:lpstr>Présentation PowerPoint</vt:lpstr>
      <vt:lpstr>Présentation PowerPoint</vt:lpstr>
      <vt:lpstr>Contenu d’une séance d’ APS</vt:lpstr>
      <vt:lpstr>Signes d’alerte</vt:lpstr>
      <vt:lpstr>Résumé : Lombalgie Commune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lombalgies communes</dc:title>
  <dc:creator>Pierre TRAPE</dc:creator>
  <cp:lastModifiedBy>Pierre TRAPE</cp:lastModifiedBy>
  <cp:revision>19</cp:revision>
  <dcterms:created xsi:type="dcterms:W3CDTF">2019-09-25T17:14:11Z</dcterms:created>
  <dcterms:modified xsi:type="dcterms:W3CDTF">2019-09-26T15:23:58Z</dcterms:modified>
</cp:coreProperties>
</file>