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295" r:id="rId3"/>
    <p:sldId id="257" r:id="rId4"/>
    <p:sldId id="258" r:id="rId5"/>
    <p:sldId id="260" r:id="rId6"/>
    <p:sldId id="261" r:id="rId7"/>
    <p:sldId id="259" r:id="rId8"/>
    <p:sldId id="263" r:id="rId9"/>
    <p:sldId id="266" r:id="rId10"/>
    <p:sldId id="265" r:id="rId11"/>
    <p:sldId id="267" r:id="rId12"/>
    <p:sldId id="268" r:id="rId13"/>
    <p:sldId id="269" r:id="rId14"/>
    <p:sldId id="270" r:id="rId15"/>
    <p:sldId id="271" r:id="rId16"/>
    <p:sldId id="272" r:id="rId17"/>
    <p:sldId id="273" r:id="rId18"/>
    <p:sldId id="288" r:id="rId19"/>
    <p:sldId id="291" r:id="rId20"/>
    <p:sldId id="284" r:id="rId21"/>
    <p:sldId id="285" r:id="rId22"/>
    <p:sldId id="274" r:id="rId23"/>
    <p:sldId id="280" r:id="rId24"/>
    <p:sldId id="281" r:id="rId25"/>
    <p:sldId id="275" r:id="rId26"/>
    <p:sldId id="276" r:id="rId27"/>
    <p:sldId id="277" r:id="rId28"/>
    <p:sldId id="282" r:id="rId29"/>
    <p:sldId id="286" r:id="rId30"/>
    <p:sldId id="287" r:id="rId31"/>
    <p:sldId id="303" r:id="rId32"/>
    <p:sldId id="289" r:id="rId33"/>
    <p:sldId id="292" r:id="rId34"/>
    <p:sldId id="294" r:id="rId35"/>
    <p:sldId id="296" r:id="rId36"/>
    <p:sldId id="297" r:id="rId37"/>
    <p:sldId id="298" r:id="rId38"/>
    <p:sldId id="299" r:id="rId39"/>
    <p:sldId id="300" r:id="rId40"/>
    <p:sldId id="301" r:id="rId41"/>
    <p:sldId id="302" r:id="rId4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76208" autoAdjust="0"/>
  </p:normalViewPr>
  <p:slideViewPr>
    <p:cSldViewPr snapToGrid="0" snapToObjects="1">
      <p:cViewPr varScale="1">
        <p:scale>
          <a:sx n="68" d="100"/>
          <a:sy n="68" d="100"/>
        </p:scale>
        <p:origin x="1882" y="53"/>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309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Eau</c:v>
                </c:pt>
              </c:strCache>
            </c:strRef>
          </c:tx>
          <c:explosion val="21"/>
          <c:cat>
            <c:strRef>
              <c:f>Feuil1!$A$2:$A$3</c:f>
              <c:strCache>
                <c:ptCount val="2"/>
                <c:pt idx="0">
                  <c:v>Salée</c:v>
                </c:pt>
                <c:pt idx="1">
                  <c:v>Douce</c:v>
                </c:pt>
              </c:strCache>
            </c:strRef>
          </c:cat>
          <c:val>
            <c:numRef>
              <c:f>Feuil1!$B$2:$B$3</c:f>
              <c:numCache>
                <c:formatCode>0.00%</c:formatCode>
                <c:ptCount val="2"/>
                <c:pt idx="0">
                  <c:v>0.97499999999999998</c:v>
                </c:pt>
                <c:pt idx="1">
                  <c:v>2.5000000000000001E-2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Eau</c:v>
                </c:pt>
              </c:strCache>
            </c:strRef>
          </c:tx>
          <c:explosion val="21"/>
          <c:cat>
            <c:strRef>
              <c:f>Feuil1!$A$2:$A$3</c:f>
              <c:strCache>
                <c:ptCount val="2"/>
                <c:pt idx="0">
                  <c:v>Salée</c:v>
                </c:pt>
                <c:pt idx="1">
                  <c:v>Douce</c:v>
                </c:pt>
              </c:strCache>
            </c:strRef>
          </c:cat>
          <c:val>
            <c:numRef>
              <c:f>Feuil1!$B$2:$B$3</c:f>
              <c:numCache>
                <c:formatCode>0.00%</c:formatCode>
                <c:ptCount val="2"/>
                <c:pt idx="0">
                  <c:v>0.97499999999999998</c:v>
                </c:pt>
                <c:pt idx="1">
                  <c:v>2.5000000000000001E-2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7A62CD-13AB-4CD5-B3A3-5A184AF89F10}" type="datetimeFigureOut">
              <a:rPr lang="fr-FR" smtClean="0"/>
              <a:pPr/>
              <a:t>24/10/2016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FE2523-2F58-4798-B9A1-1C4F5E3793EF}" type="slidenum">
              <a:rPr lang="fr-FR" smtClean="0"/>
              <a:pPr/>
              <a:t>‹N°›</a:t>
            </a:fld>
            <a:endParaRPr lang="fr-FR"/>
          </a:p>
        </p:txBody>
      </p:sp>
    </p:spTree>
    <p:extLst>
      <p:ext uri="{BB962C8B-B14F-4D97-AF65-F5344CB8AC3E}">
        <p14:creationId xmlns:p14="http://schemas.microsoft.com/office/powerpoint/2010/main" val="4272571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D7DE4-7A56-BE4E-BC63-6A6B76AF80D4}" type="datetimeFigureOut">
              <a:rPr lang="fr-FR" smtClean="0"/>
              <a:pPr/>
              <a:t>24/10/2016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D7D53-4598-A34F-B024-71474B8835EE}" type="slidenum">
              <a:rPr lang="fr-FR" smtClean="0"/>
              <a:pPr/>
              <a:t>‹N°›</a:t>
            </a:fld>
            <a:endParaRPr lang="fr-FR"/>
          </a:p>
        </p:txBody>
      </p:sp>
    </p:spTree>
    <p:extLst>
      <p:ext uri="{BB962C8B-B14F-4D97-AF65-F5344CB8AC3E}">
        <p14:creationId xmlns:p14="http://schemas.microsoft.com/office/powerpoint/2010/main" val="28876099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11</a:t>
            </a:fld>
            <a:endParaRPr lang="fr-FR"/>
          </a:p>
        </p:txBody>
      </p:sp>
    </p:spTree>
    <p:extLst>
      <p:ext uri="{BB962C8B-B14F-4D97-AF65-F5344CB8AC3E}">
        <p14:creationId xmlns:p14="http://schemas.microsoft.com/office/powerpoint/2010/main" val="296821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23</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a:t>
            </a:r>
            <a:r>
              <a:rPr lang="fr-FR" dirty="0" err="1" smtClean="0"/>
              <a:t>fresques.ina.fr</a:t>
            </a:r>
            <a:r>
              <a:rPr lang="fr-FR" dirty="0" smtClean="0"/>
              <a:t>/jalons/fiche-media/InaEdu05227/l-usine-de-dessalement-de-l-eau-de-mer-de-</a:t>
            </a:r>
            <a:r>
              <a:rPr lang="fr-FR" dirty="0" err="1" smtClean="0"/>
              <a:t>barcelone.html</a:t>
            </a:r>
            <a:endParaRPr lang="fr-FR" dirty="0" smtClean="0"/>
          </a:p>
          <a:p>
            <a:endParaRPr lang="fr-FR" dirty="0" smtClean="0"/>
          </a:p>
          <a:p>
            <a:r>
              <a:rPr lang="fr-FR" sz="1200" kern="1200" dirty="0" smtClean="0">
                <a:solidFill>
                  <a:schemeClr val="tx1"/>
                </a:solidFill>
                <a:latin typeface="+mn-lt"/>
                <a:ea typeface="+mn-ea"/>
                <a:cs typeface="+mn-cs"/>
              </a:rPr>
              <a:t>L'eau est une ressource surexploitée. Or, l'augmentation des prélèvements d'eau expose un nombre croissant de régions dans le monde à la pénurie, c'est-à-dire à une disponibilité en eau inférieure à 1 000 m3 par habitant par an.</a:t>
            </a:r>
          </a:p>
          <a:p>
            <a:r>
              <a:rPr lang="fr-FR" sz="1200" kern="1200" dirty="0" smtClean="0">
                <a:solidFill>
                  <a:schemeClr val="tx1"/>
                </a:solidFill>
                <a:latin typeface="+mn-lt"/>
                <a:ea typeface="+mn-ea"/>
                <a:cs typeface="+mn-cs"/>
              </a:rPr>
              <a:t>Diverses techniques hydrauliques sont ainsi mises en place afin de limiter la surexploitation des ressources en eau mais aussi d'en obtenir davantage. Le dessalement de l'eau de mer est la technique qui connaît le plus grand développement en dépit d'un coût financier et énergétique important. Il consiste à transformer l'eau de mer en eau douce. L'eau dessalée est principalement destinée à la consommation puis à l'industrie.</a:t>
            </a:r>
          </a:p>
          <a:p>
            <a:r>
              <a:rPr lang="fr-FR" sz="1200" kern="1200" dirty="0" smtClean="0">
                <a:solidFill>
                  <a:schemeClr val="tx1"/>
                </a:solidFill>
                <a:latin typeface="+mn-lt"/>
                <a:ea typeface="+mn-ea"/>
                <a:cs typeface="+mn-cs"/>
              </a:rPr>
              <a:t>Si les pays du Moyen-Orient, d'une grande aridité, ont été parmi les premiers à recourir au dessalement de l'eau de mer, ce procédé connaît un grand essor sur la planète. 15 988 usines de dessalement sont ainsi en fonctionnement dans le monde selon l'Association internationale de désalinisation. Elles produisent 77,4 millions de m3 d'eau potable par jour et alimentent quelque 300 millions de personnes dans le monde. De la sorte, 8 % de l'eau potable dans le monde provient du dessalement de l'eau de mer.</a:t>
            </a:r>
          </a:p>
          <a:p>
            <a:r>
              <a:rPr lang="fr-FR" sz="1200" kern="1200" dirty="0" smtClean="0">
                <a:solidFill>
                  <a:schemeClr val="tx1"/>
                </a:solidFill>
                <a:latin typeface="+mn-lt"/>
                <a:ea typeface="+mn-ea"/>
                <a:cs typeface="+mn-cs"/>
              </a:rPr>
              <a:t>Les principaux pays producteurs d'eau dessalée sont l'Arabie Saoudite, les États-Unis, les Émirats arabes unis, l'Espagne et le Koweït. Pays le plus sec au monde, l'Australie a également construit plusieurs usines de dessalement d'eau de mer. Celle de </a:t>
            </a:r>
            <a:r>
              <a:rPr lang="fr-FR" sz="1200" kern="1200" dirty="0" err="1" smtClean="0">
                <a:solidFill>
                  <a:schemeClr val="tx1"/>
                </a:solidFill>
                <a:latin typeface="+mn-lt"/>
                <a:ea typeface="+mn-ea"/>
                <a:cs typeface="+mn-cs"/>
              </a:rPr>
              <a:t>Wonthaggi</a:t>
            </a:r>
            <a:r>
              <a:rPr lang="fr-FR" sz="1200" kern="1200" dirty="0" smtClean="0">
                <a:solidFill>
                  <a:schemeClr val="tx1"/>
                </a:solidFill>
                <a:latin typeface="+mn-lt"/>
                <a:ea typeface="+mn-ea"/>
                <a:cs typeface="+mn-cs"/>
              </a:rPr>
              <a:t>, inaugurée en 2012, peut ainsi produire 450 000 de m3 d'eau potable par jour. De même, l'Algérie a lancé un programme de construction de 13 usines de dessalement d'eau de mer pour une capacité totale de 2,7 millions de m3 par jour.</a:t>
            </a:r>
          </a:p>
          <a:p>
            <a:r>
              <a:rPr lang="fr-FR" sz="1200" kern="1200" dirty="0" smtClean="0">
                <a:solidFill>
                  <a:schemeClr val="tx1"/>
                </a:solidFill>
                <a:latin typeface="+mn-lt"/>
                <a:ea typeface="+mn-ea"/>
                <a:cs typeface="+mn-cs"/>
              </a:rPr>
              <a:t>L'Espagne est quant à elle le premier producteur d'eau dessalée en Europe. Un vaste plan de dessalement a en effet été mis en place à partir du milieu des années 2000 afin de remédier au manque structurel d'eau du littoral méditerranéen. Ainsi, la plus importante usine de dessalement d'eau de mer en Europe a été aménagée dans la banlieue sud de Barcelone, à El Prat </a:t>
            </a:r>
            <a:r>
              <a:rPr lang="fr-FR" sz="1200" kern="1200" dirty="0" err="1" smtClean="0">
                <a:solidFill>
                  <a:schemeClr val="tx1"/>
                </a:solidFill>
                <a:latin typeface="+mn-lt"/>
                <a:ea typeface="+mn-ea"/>
                <a:cs typeface="+mn-cs"/>
              </a:rPr>
              <a:t>del</a:t>
            </a:r>
            <a:r>
              <a:rPr lang="fr-FR" sz="1200" kern="1200" dirty="0" smtClean="0">
                <a:solidFill>
                  <a:schemeClr val="tx1"/>
                </a:solidFill>
                <a:latin typeface="+mn-lt"/>
                <a:ea typeface="+mn-ea"/>
                <a:cs typeface="+mn-cs"/>
              </a:rPr>
              <a:t> Llobregat. Construite à partir de 2007, elle a été inaugurée en 2009. Sa capacité quotidienne est de 200 000 m3 d'eau potable. Sur 100 litres d'eau de mer, 45 litres peuvent être transformés en eau douce potable. Le reliquat est ensuite renvoyé dans la mer Méditerranée après avoir été adouci par une station d'épuration.</a:t>
            </a:r>
          </a:p>
          <a:p>
            <a:r>
              <a:rPr lang="fr-FR" sz="1200" kern="1200" dirty="0" smtClean="0">
                <a:solidFill>
                  <a:schemeClr val="tx1"/>
                </a:solidFill>
                <a:latin typeface="+mn-lt"/>
                <a:ea typeface="+mn-ea"/>
                <a:cs typeface="+mn-cs"/>
              </a:rPr>
              <a:t>Cette usine de dessalement peut par conséquent alimenter en eau 20 % de la population de Barcelone et de son agglomération, où vivent 4,5 millions de personnes. Toutefois, elle sert surtout à compléter l'eau stockée par les six barrages sur les fleuves Ter et Llobregat. Son objectif principal est de réduire les pénuries d'eau qui affectent régulièrement Barcelone et la Catalogne. La sécheresse de 2008 avait notamment provoqué une importante pénurie d'eau. Barcelone avait alors même dû recourir à des livraisons d'eau potable par bateau citerne.</a:t>
            </a:r>
          </a:p>
          <a:p>
            <a:r>
              <a:rPr lang="fr-FR" sz="1200" kern="1200" dirty="0" smtClean="0">
                <a:solidFill>
                  <a:schemeClr val="tx1"/>
                </a:solidFill>
                <a:latin typeface="+mn-lt"/>
                <a:ea typeface="+mn-ea"/>
                <a:cs typeface="+mn-cs"/>
              </a:rPr>
              <a:t>Le dessalement de l'eau de mer n'est cependant pas sans poser de problème. En premier lieu, son coût demeure élevé. L'usine de Barcelone a par exemple coûté 230 millions d'euros, financés à 75 % par l'Union européenne. Ce coût empêche les pays en développement de se doter d'usines de ce type. Le dessalement a par ailleurs des conséquences notables sur l'environnement. Il nécessite d'abord beaucoup d'énergie. Il entraîne en outre des rejets d'eau saumâtre qui peuvent altérer le milieu marin.</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24</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25</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26</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L’eau salée sèche moins rapidement que l’eau douce (le sel « capte » l’eau).</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27</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29</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30</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Un réseau trophique est un ensemble de chaînes alimentaires reliées entre elles au sein d'un écosystème.</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Sur la droite de la diapositive, la</a:t>
            </a:r>
            <a:r>
              <a:rPr lang="fr-FR" sz="1200" kern="1200" baseline="0" dirty="0" smtClean="0">
                <a:solidFill>
                  <a:schemeClr val="tx1"/>
                </a:solidFill>
                <a:latin typeface="+mn-lt"/>
                <a:ea typeface="+mn-ea"/>
                <a:cs typeface="+mn-cs"/>
              </a:rPr>
              <a:t> barre en dégradé symbolise l’accumulation de polluants dans la chaîne alimentaire.</a:t>
            </a:r>
          </a:p>
          <a:p>
            <a:r>
              <a:rPr lang="fr-FR" sz="1200" kern="1200" baseline="0" dirty="0" smtClean="0">
                <a:solidFill>
                  <a:schemeClr val="tx1"/>
                </a:solidFill>
                <a:latin typeface="+mn-lt"/>
                <a:ea typeface="+mn-ea"/>
                <a:cs typeface="+mn-cs"/>
              </a:rPr>
              <a:t>Cette « bioamplification » ou « </a:t>
            </a:r>
            <a:r>
              <a:rPr lang="fr-FR" sz="1200" kern="1200" baseline="0" dirty="0" err="1" smtClean="0">
                <a:solidFill>
                  <a:schemeClr val="tx1"/>
                </a:solidFill>
                <a:latin typeface="+mn-lt"/>
                <a:ea typeface="+mn-ea"/>
                <a:cs typeface="+mn-cs"/>
              </a:rPr>
              <a:t>biomagnification</a:t>
            </a:r>
            <a:r>
              <a:rPr lang="fr-FR" sz="1200" kern="1200" baseline="0" dirty="0" smtClean="0">
                <a:solidFill>
                  <a:schemeClr val="tx1"/>
                </a:solidFill>
                <a:latin typeface="+mn-lt"/>
                <a:ea typeface="+mn-ea"/>
                <a:cs typeface="+mn-cs"/>
              </a:rPr>
              <a:t> » (anglicisme) est variable selon le polluant, les espèces et les lieux de contamination.</a:t>
            </a:r>
          </a:p>
          <a:p>
            <a:r>
              <a:rPr lang="fr-FR" sz="1200" kern="1200" baseline="0" dirty="0" smtClean="0">
                <a:solidFill>
                  <a:schemeClr val="tx1"/>
                </a:solidFill>
                <a:latin typeface="+mn-lt"/>
                <a:ea typeface="+mn-ea"/>
                <a:cs typeface="+mn-cs"/>
              </a:rPr>
              <a:t>En conséquence, il n’est pas possible d’indiquer des facteurs de bioaccumulation qui seraient valables en tout lieu pour tout polluant et pour toute espèce.</a:t>
            </a:r>
          </a:p>
          <a:p>
            <a:r>
              <a:rPr lang="fr-FR" sz="1200" kern="1200" baseline="0" dirty="0" smtClean="0">
                <a:solidFill>
                  <a:schemeClr val="tx1"/>
                </a:solidFill>
                <a:latin typeface="+mn-lt"/>
                <a:ea typeface="+mn-ea"/>
                <a:cs typeface="+mn-cs"/>
              </a:rPr>
              <a:t>Dans cette diapositive, nous avons pris l’exemple de la bioamplification des PCB en Mer du Nord.</a:t>
            </a:r>
          </a:p>
          <a:p>
            <a:r>
              <a:rPr lang="fr-FR" sz="1200" kern="1200" baseline="0" dirty="0" smtClean="0">
                <a:solidFill>
                  <a:schemeClr val="tx1"/>
                </a:solidFill>
                <a:latin typeface="+mn-lt"/>
                <a:ea typeface="+mn-ea"/>
                <a:cs typeface="+mn-cs"/>
              </a:rPr>
              <a:t>Pour un niveau « 1 » de pollution dans le phytoplancton, la bioaccumulation de PCB est de 1,2 pour le zooplancton, 2,26 pour les poissons, 110 pour les oiseaux et 160 pour les mammifère marins. C’est un exemple.</a:t>
            </a:r>
          </a:p>
          <a:p>
            <a:endParaRPr lang="fr-FR" sz="1200" kern="1200" baseline="0" dirty="0" smtClean="0">
              <a:solidFill>
                <a:schemeClr val="tx1"/>
              </a:solidFill>
              <a:latin typeface="+mn-lt"/>
              <a:ea typeface="+mn-ea"/>
              <a:cs typeface="+mn-cs"/>
            </a:endParaRPr>
          </a:p>
          <a:p>
            <a:endParaRPr lang="fr-FR" sz="1200" kern="1200" baseline="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bioaccumulation se définit comme l'accumulation d'un contaminant dans les tissus d'un organisme vivant à la suite de son absorption à partir de son milieu de vie ou de sa consommation de proies contaminées. Il y a bioaccumulation quand un organisme absorbe un contaminant plus vite qu'il ne l'élimine.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bioamplification est l'absorption d'un contaminant et son accumulation dans les tissus des organismes vivants à la suite de l'ingestion d'espèces du niveau trophique précédent.</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bioamplification est une forme de bioaccumulation indirecte: l'absorption des contaminants se fait par la présence d'intermédiaires. Lorsque des organismes contaminés de niveaux trophiques inférieurs sont mangés, ils vont passer les contaminants à leur prédateur. Il en résulte ainsi une augmentation de la concentration des contaminants au fur et à mesure que l'on monte dans les niveaux trophiques.</a:t>
            </a:r>
          </a:p>
          <a:p>
            <a:endParaRPr lang="fr-FR" sz="1200" kern="1200" dirty="0" smtClean="0">
              <a:solidFill>
                <a:schemeClr val="tx1"/>
              </a:solidFill>
              <a:latin typeface="+mn-lt"/>
              <a:ea typeface="+mn-ea"/>
              <a:cs typeface="+mn-cs"/>
            </a:endParaRPr>
          </a:p>
          <a:p>
            <a:r>
              <a:rPr lang="fr-FR" dirty="0" smtClean="0"/>
              <a:t>Ce phénomène survient pour les produits qui ne sont dégradés ni dans l'environnement ni (ou très peu) dans le corps des organismes dans lesquels il se trouve. Les exemples classiques sont les polluant organiques (pesticides, PCB...) et les métaux lourds (mercure, plomb...).</a:t>
            </a:r>
          </a:p>
          <a:p>
            <a:r>
              <a:rPr lang="fr-FR" dirty="0" smtClean="0"/>
              <a:t>Ce phénomène peut provoquer l'atteinte de seuils toxiques et engendrer des pathologies,</a:t>
            </a:r>
            <a:r>
              <a:rPr lang="fr-FR" baseline="0" dirty="0" smtClean="0"/>
              <a:t> chez les animaux comme chez l’être </a:t>
            </a:r>
            <a:r>
              <a:rPr lang="fr-FR" baseline="0" smtClean="0"/>
              <a:t>humain.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31</a:t>
            </a:fld>
            <a:endParaRPr lang="fr-FR"/>
          </a:p>
        </p:txBody>
      </p:sp>
    </p:spTree>
    <p:extLst>
      <p:ext uri="{BB962C8B-B14F-4D97-AF65-F5344CB8AC3E}">
        <p14:creationId xmlns:p14="http://schemas.microsoft.com/office/powerpoint/2010/main" val="1089189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tx2"/>
                </a:solidFill>
              </a:rPr>
              <a:t>(porte atteinte au milieu, gêne les autres plongeurs en particulier les photographes/vidéastes, peut poser des problèmes de sécurité)</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33</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tx2"/>
                </a:solidFill>
              </a:rPr>
              <a:t>(porte atteinte au milieu, gêne les autres plongeurs en particulier les photographes/vidéastes, peut poser des problèmes de sécurité)</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34</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tx2"/>
                </a:solidFill>
              </a:rPr>
              <a:t>(porte atteinte au milieu, gêne les autres plongeurs en particulier les photographes/vidéastes, peut poser des problèmes de sécurité)</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14</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tx2"/>
                </a:solidFill>
              </a:rPr>
              <a:t>(porte atteinte au milieu, gêne les autres plongeurs en particulier les photographes/vidéastes, peut poser des problèmes de sécurité)</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36</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tx2"/>
                </a:solidFill>
              </a:rPr>
              <a:t>(porte atteinte au milieu, gêne les autres plongeurs en particulier les photographes/vidéastes, peut poser des problèmes de sécurité)</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38</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tx2"/>
                </a:solidFill>
              </a:rPr>
              <a:t>(porte atteinte au milieu, gêne les autres plongeurs en particulier les photographes/vidéastes, peut poser des problèmes de sécurité)</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40</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tx2"/>
                </a:solidFill>
              </a:rPr>
              <a:t>(porte atteinte au milieu, gêne les autres plongeurs en particulier les photographes/vidéastes, peut poser des problèmes de sécurité)</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41</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15</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tx2"/>
                </a:solidFill>
              </a:rPr>
              <a:t>(porte atteinte au milieu, gêne les autres plongeurs en particulier les photographes/vidéastes, peut poser des problèmes de sécurité)</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16</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17</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18</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19</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20</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21</a:t>
            </a:fld>
            <a:endParaRPr lang="fr-FR"/>
          </a:p>
        </p:txBody>
      </p:sp>
    </p:spTree>
    <p:extLst>
      <p:ext uri="{BB962C8B-B14F-4D97-AF65-F5344CB8AC3E}">
        <p14:creationId xmlns:p14="http://schemas.microsoft.com/office/powerpoint/2010/main" val="302043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55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767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405860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271308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290507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93113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265015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1660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306866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80483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243511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ZoneTexte 14"/>
          <p:cNvSpPr txBox="1"/>
          <p:nvPr userDrawn="1"/>
        </p:nvSpPr>
        <p:spPr>
          <a:xfrm>
            <a:off x="7422445" y="98543"/>
            <a:ext cx="1299755" cy="246221"/>
          </a:xfrm>
          <a:prstGeom prst="rect">
            <a:avLst/>
          </a:prstGeom>
          <a:noFill/>
        </p:spPr>
        <p:txBody>
          <a:bodyPr wrap="none" rtlCol="0">
            <a:spAutoFit/>
          </a:bodyPr>
          <a:lstStyle/>
          <a:p>
            <a:r>
              <a:rPr lang="fr-FR" sz="1000" dirty="0" smtClean="0">
                <a:solidFill>
                  <a:schemeClr val="tx1"/>
                </a:solidFill>
              </a:rPr>
              <a:t>En collaboration avec</a:t>
            </a:r>
            <a:endParaRPr lang="fr-FR" sz="1000" dirty="0">
              <a:solidFill>
                <a:schemeClr val="tx1"/>
              </a:solidFill>
            </a:endParaRPr>
          </a:p>
        </p:txBody>
      </p:sp>
      <p:pic>
        <p:nvPicPr>
          <p:cNvPr id="7" name="Image 6" descr="L181_png_2362_2362-couleur.jpg"/>
          <p:cNvPicPr>
            <a:picLocks noChangeAspect="1"/>
          </p:cNvPicPr>
          <p:nvPr userDrawn="1"/>
        </p:nvPicPr>
        <p:blipFill>
          <a:blip r:embed="rId13"/>
          <a:stretch>
            <a:fillRect/>
          </a:stretch>
        </p:blipFill>
        <p:spPr>
          <a:xfrm>
            <a:off x="0" y="0"/>
            <a:ext cx="1552575" cy="1552575"/>
          </a:xfrm>
          <a:prstGeom prst="rect">
            <a:avLst/>
          </a:prstGeom>
        </p:spPr>
      </p:pic>
      <p:pic>
        <p:nvPicPr>
          <p:cNvPr id="2" name="Image 1" descr="logo_plongee_plaisir_bleu_trs.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414100" y="263643"/>
            <a:ext cx="1422400" cy="927997"/>
          </a:xfrm>
          <a:prstGeom prst="rect">
            <a:avLst/>
          </a:prstGeom>
        </p:spPr>
      </p:pic>
    </p:spTree>
    <p:extLst>
      <p:ext uri="{BB962C8B-B14F-4D97-AF65-F5344CB8AC3E}">
        <p14:creationId xmlns:p14="http://schemas.microsoft.com/office/powerpoint/2010/main" val="2875355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hyperlink" Target="http://www.plancton-du-monde.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longitude181.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longitude181.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0" y="5120223"/>
            <a:ext cx="9235398" cy="1477328"/>
          </a:xfrm>
          <a:prstGeom prst="rect">
            <a:avLst/>
          </a:prstGeom>
          <a:noFill/>
        </p:spPr>
        <p:txBody>
          <a:bodyPr wrap="square" rtlCol="0">
            <a:spAutoFit/>
          </a:bodyPr>
          <a:lstStyle/>
          <a:p>
            <a:pPr algn="ctr"/>
            <a:r>
              <a:rPr lang="fr-FR" sz="3600" dirty="0" smtClean="0">
                <a:solidFill>
                  <a:schemeClr val="tx2"/>
                </a:solidFill>
              </a:rPr>
              <a:t>SUPPORTS PEDAGOGIQUES</a:t>
            </a:r>
          </a:p>
          <a:p>
            <a:pPr algn="ctr"/>
            <a:r>
              <a:rPr lang="fr-FR" dirty="0" smtClean="0">
                <a:solidFill>
                  <a:schemeClr val="tx2"/>
                </a:solidFill>
              </a:rPr>
              <a:t>Version 1 – septembre 2016</a:t>
            </a:r>
          </a:p>
          <a:p>
            <a:pPr algn="ctr"/>
            <a:endParaRPr lang="fr-FR" dirty="0" smtClean="0">
              <a:solidFill>
                <a:schemeClr val="tx2"/>
              </a:solidFill>
            </a:endParaRPr>
          </a:p>
          <a:p>
            <a:pPr algn="ctr"/>
            <a:r>
              <a:rPr lang="fr-FR" sz="1600" dirty="0" smtClean="0">
                <a:solidFill>
                  <a:schemeClr val="tx2"/>
                </a:solidFill>
              </a:rPr>
              <a:t>Copyright Longitude 181 (www.longitude181.org) et Plongée Plaisir (</a:t>
            </a:r>
            <a:r>
              <a:rPr lang="fr-FR" sz="1600" dirty="0" err="1" smtClean="0">
                <a:solidFill>
                  <a:schemeClr val="tx2"/>
                </a:solidFill>
              </a:rPr>
              <a:t>www.plongee-plaisir.com</a:t>
            </a:r>
            <a:r>
              <a:rPr lang="fr-FR" sz="1600" dirty="0" smtClean="0">
                <a:solidFill>
                  <a:schemeClr val="tx2"/>
                </a:solidFill>
              </a:rPr>
              <a:t>)</a:t>
            </a:r>
          </a:p>
        </p:txBody>
      </p:sp>
      <p:pic>
        <p:nvPicPr>
          <p:cNvPr id="2" name="Image 1" descr="chart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00" y="2070100"/>
            <a:ext cx="4533900" cy="2705100"/>
          </a:xfrm>
          <a:prstGeom prst="rect">
            <a:avLst/>
          </a:prstGeom>
        </p:spPr>
      </p:pic>
    </p:spTree>
    <p:extLst>
      <p:ext uri="{BB962C8B-B14F-4D97-AF65-F5344CB8AC3E}">
        <p14:creationId xmlns:p14="http://schemas.microsoft.com/office/powerpoint/2010/main" val="878983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1200329"/>
          </a:xfrm>
          <a:prstGeom prst="rect">
            <a:avLst/>
          </a:prstGeom>
          <a:noFill/>
        </p:spPr>
        <p:txBody>
          <a:bodyPr wrap="square" rtlCol="0">
            <a:spAutoFit/>
          </a:bodyPr>
          <a:lstStyle/>
          <a:p>
            <a:r>
              <a:rPr lang="fr-FR" sz="3600" dirty="0" smtClean="0">
                <a:solidFill>
                  <a:schemeClr val="tx2"/>
                </a:solidFill>
              </a:rPr>
              <a:t>2</a:t>
            </a:r>
            <a:r>
              <a:rPr lang="fr-FR" sz="2400" dirty="0" smtClean="0">
                <a:solidFill>
                  <a:schemeClr val="tx2"/>
                </a:solidFill>
              </a:rPr>
              <a:t>.1</a:t>
            </a:r>
            <a:r>
              <a:rPr lang="fr-FR" sz="3600" dirty="0" smtClean="0">
                <a:solidFill>
                  <a:schemeClr val="tx2"/>
                </a:solidFill>
              </a:rPr>
              <a:t> QU’EST-CE QU’UN PALMAGE « RESPECTUEUX » ?</a:t>
            </a:r>
          </a:p>
        </p:txBody>
      </p:sp>
      <p:sp>
        <p:nvSpPr>
          <p:cNvPr id="6" name="ZoneTexte 5"/>
          <p:cNvSpPr txBox="1"/>
          <p:nvPr/>
        </p:nvSpPr>
        <p:spPr>
          <a:xfrm>
            <a:off x="4956280" y="2849121"/>
            <a:ext cx="3722047" cy="1015663"/>
          </a:xfrm>
          <a:prstGeom prst="rect">
            <a:avLst/>
          </a:prstGeom>
          <a:noFill/>
        </p:spPr>
        <p:txBody>
          <a:bodyPr wrap="square" rtlCol="0">
            <a:spAutoFit/>
          </a:bodyPr>
          <a:lstStyle/>
          <a:p>
            <a:r>
              <a:rPr lang="fr-FR" sz="2000" dirty="0" smtClean="0">
                <a:solidFill>
                  <a:schemeClr val="tx2"/>
                </a:solidFill>
              </a:rPr>
              <a:t>Un </a:t>
            </a:r>
            <a:r>
              <a:rPr lang="fr-FR" sz="2000" dirty="0" err="1">
                <a:solidFill>
                  <a:schemeClr val="tx2"/>
                </a:solidFill>
              </a:rPr>
              <a:t>p</a:t>
            </a:r>
            <a:r>
              <a:rPr lang="fr-FR" sz="2000" dirty="0" err="1" smtClean="0">
                <a:solidFill>
                  <a:schemeClr val="tx2"/>
                </a:solidFill>
              </a:rPr>
              <a:t>almage</a:t>
            </a:r>
            <a:r>
              <a:rPr lang="fr-FR" sz="2000" dirty="0" smtClean="0">
                <a:solidFill>
                  <a:schemeClr val="tx2"/>
                </a:solidFill>
              </a:rPr>
              <a:t> « respectueux » est un </a:t>
            </a:r>
            <a:r>
              <a:rPr lang="fr-FR" sz="2000" dirty="0" err="1" smtClean="0">
                <a:solidFill>
                  <a:schemeClr val="tx2"/>
                </a:solidFill>
              </a:rPr>
              <a:t>palmage</a:t>
            </a:r>
            <a:r>
              <a:rPr lang="fr-FR" sz="2000" dirty="0" smtClean="0">
                <a:solidFill>
                  <a:schemeClr val="tx2"/>
                </a:solidFill>
              </a:rPr>
              <a:t> le plus « neutre » possible sur l’environnement.</a:t>
            </a:r>
          </a:p>
        </p:txBody>
      </p:sp>
      <p:sp>
        <p:nvSpPr>
          <p:cNvPr id="7" name="ZoneTexte 6"/>
          <p:cNvSpPr txBox="1"/>
          <p:nvPr/>
        </p:nvSpPr>
        <p:spPr>
          <a:xfrm>
            <a:off x="4956280" y="4263054"/>
            <a:ext cx="3722047" cy="707886"/>
          </a:xfrm>
          <a:prstGeom prst="rect">
            <a:avLst/>
          </a:prstGeom>
          <a:noFill/>
        </p:spPr>
        <p:txBody>
          <a:bodyPr wrap="square" rtlCol="0">
            <a:spAutoFit/>
          </a:bodyPr>
          <a:lstStyle/>
          <a:p>
            <a:r>
              <a:rPr lang="fr-FR" sz="2000" dirty="0" smtClean="0">
                <a:solidFill>
                  <a:schemeClr val="tx2"/>
                </a:solidFill>
              </a:rPr>
              <a:t>Quels </a:t>
            </a:r>
            <a:r>
              <a:rPr lang="fr-FR" sz="2000" b="1" dirty="0" smtClean="0">
                <a:solidFill>
                  <a:schemeClr val="tx2"/>
                </a:solidFill>
              </a:rPr>
              <a:t>conseils pratiques </a:t>
            </a:r>
            <a:r>
              <a:rPr lang="fr-FR" sz="2000" dirty="0" smtClean="0">
                <a:solidFill>
                  <a:schemeClr val="tx2"/>
                </a:solidFill>
              </a:rPr>
              <a:t>peut-on donner à un plongeur ?</a:t>
            </a:r>
          </a:p>
        </p:txBody>
      </p:sp>
      <p:grpSp>
        <p:nvGrpSpPr>
          <p:cNvPr id="4" name="Grouper 3"/>
          <p:cNvGrpSpPr/>
          <p:nvPr/>
        </p:nvGrpSpPr>
        <p:grpSpPr>
          <a:xfrm>
            <a:off x="728132" y="2961330"/>
            <a:ext cx="4257781" cy="2451100"/>
            <a:chOff x="728132" y="2961330"/>
            <a:chExt cx="4257781" cy="2451100"/>
          </a:xfrm>
        </p:grpSpPr>
        <p:pic>
          <p:nvPicPr>
            <p:cNvPr id="2" name="Image 1" descr="ptitluc_0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8132" y="2961330"/>
              <a:ext cx="4229100" cy="2451100"/>
            </a:xfrm>
            <a:prstGeom prst="rect">
              <a:avLst/>
            </a:prstGeom>
          </p:spPr>
        </p:pic>
        <p:sp>
          <p:nvSpPr>
            <p:cNvPr id="8" name="ZoneTexte 7"/>
            <p:cNvSpPr txBox="1"/>
            <p:nvPr/>
          </p:nvSpPr>
          <p:spPr>
            <a:xfrm>
              <a:off x="2280926" y="5135431"/>
              <a:ext cx="2704987" cy="276999"/>
            </a:xfrm>
            <a:prstGeom prst="rect">
              <a:avLst/>
            </a:prstGeom>
            <a:noFill/>
          </p:spPr>
          <p:txBody>
            <a:bodyPr wrap="none" rtlCol="0">
              <a:spAutoFit/>
            </a:bodyPr>
            <a:lstStyle/>
            <a:p>
              <a:r>
                <a:rPr lang="fr-FR" sz="1200" i="1" dirty="0">
                  <a:solidFill>
                    <a:schemeClr val="bg1"/>
                  </a:solidFill>
                </a:rPr>
                <a:t>Dessin offert à Longitude 181 par </a:t>
              </a:r>
              <a:r>
                <a:rPr lang="fr-FR" sz="1200" i="1" dirty="0" err="1">
                  <a:solidFill>
                    <a:schemeClr val="bg1"/>
                  </a:solidFill>
                </a:rPr>
                <a:t>Pti’luc</a:t>
              </a:r>
              <a:r>
                <a:rPr lang="fr-FR" sz="1200" i="1" dirty="0" smtClean="0">
                  <a:solidFill>
                    <a:schemeClr val="bg1"/>
                  </a:solidFill>
                  <a:effectLst/>
                </a:rPr>
                <a:t> </a:t>
              </a:r>
              <a:endParaRPr lang="fr-FR" sz="1200" i="1" dirty="0">
                <a:solidFill>
                  <a:schemeClr val="bg1"/>
                </a:solidFill>
              </a:endParaRPr>
            </a:p>
          </p:txBody>
        </p:sp>
      </p:grpSp>
    </p:spTree>
    <p:extLst>
      <p:ext uri="{BB962C8B-B14F-4D97-AF65-F5344CB8AC3E}">
        <p14:creationId xmlns:p14="http://schemas.microsoft.com/office/powerpoint/2010/main" val="2010099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1200329"/>
          </a:xfrm>
          <a:prstGeom prst="rect">
            <a:avLst/>
          </a:prstGeom>
          <a:noFill/>
        </p:spPr>
        <p:txBody>
          <a:bodyPr wrap="square" rtlCol="0">
            <a:spAutoFit/>
          </a:bodyPr>
          <a:lstStyle/>
          <a:p>
            <a:r>
              <a:rPr lang="fr-FR" sz="3600" dirty="0" smtClean="0">
                <a:solidFill>
                  <a:schemeClr val="tx2"/>
                </a:solidFill>
              </a:rPr>
              <a:t>PALMAGE RESPECTUEUX : </a:t>
            </a:r>
          </a:p>
          <a:p>
            <a:r>
              <a:rPr lang="fr-FR" sz="3600" dirty="0" smtClean="0">
                <a:solidFill>
                  <a:schemeClr val="tx2"/>
                </a:solidFill>
              </a:rPr>
              <a:t>4 REGLES FONDAMENTALES</a:t>
            </a:r>
          </a:p>
        </p:txBody>
      </p:sp>
      <p:sp>
        <p:nvSpPr>
          <p:cNvPr id="7" name="ZoneTexte 6"/>
          <p:cNvSpPr txBox="1"/>
          <p:nvPr/>
        </p:nvSpPr>
        <p:spPr>
          <a:xfrm>
            <a:off x="651933" y="3015317"/>
            <a:ext cx="3970868" cy="707886"/>
          </a:xfrm>
          <a:prstGeom prst="rect">
            <a:avLst/>
          </a:prstGeom>
          <a:noFill/>
        </p:spPr>
        <p:txBody>
          <a:bodyPr wrap="square" rtlCol="0">
            <a:spAutoFit/>
          </a:bodyPr>
          <a:lstStyle/>
          <a:p>
            <a:pPr marL="457200" indent="-457200">
              <a:buFont typeface="+mj-lt"/>
              <a:buAutoNum type="arabicPeriod"/>
            </a:pPr>
            <a:r>
              <a:rPr lang="fr-FR" sz="2000" dirty="0" smtClean="0">
                <a:solidFill>
                  <a:schemeClr val="tx2"/>
                </a:solidFill>
              </a:rPr>
              <a:t>Plongeur bien équilibré (lestage, poumon-ballast, gilet) ;</a:t>
            </a:r>
          </a:p>
        </p:txBody>
      </p:sp>
      <p:sp>
        <p:nvSpPr>
          <p:cNvPr id="10" name="ZoneTexte 9"/>
          <p:cNvSpPr txBox="1"/>
          <p:nvPr/>
        </p:nvSpPr>
        <p:spPr>
          <a:xfrm>
            <a:off x="651932" y="3723203"/>
            <a:ext cx="3886201" cy="707886"/>
          </a:xfrm>
          <a:prstGeom prst="rect">
            <a:avLst/>
          </a:prstGeom>
          <a:noFill/>
        </p:spPr>
        <p:txBody>
          <a:bodyPr wrap="square" rtlCol="0">
            <a:spAutoFit/>
          </a:bodyPr>
          <a:lstStyle/>
          <a:p>
            <a:pPr marL="457200" indent="-457200">
              <a:buFont typeface="+mj-lt"/>
              <a:buAutoNum type="arabicPeriod" startAt="2"/>
            </a:pPr>
            <a:r>
              <a:rPr lang="fr-FR" sz="2000" dirty="0" smtClean="0">
                <a:solidFill>
                  <a:schemeClr val="tx2"/>
                </a:solidFill>
              </a:rPr>
              <a:t>Plongeur à l’horizontale (sur le fond) ;</a:t>
            </a:r>
          </a:p>
        </p:txBody>
      </p:sp>
      <p:sp>
        <p:nvSpPr>
          <p:cNvPr id="11" name="ZoneTexte 10"/>
          <p:cNvSpPr txBox="1"/>
          <p:nvPr/>
        </p:nvSpPr>
        <p:spPr>
          <a:xfrm>
            <a:off x="651932" y="4343455"/>
            <a:ext cx="3886201" cy="707886"/>
          </a:xfrm>
          <a:prstGeom prst="rect">
            <a:avLst/>
          </a:prstGeom>
          <a:noFill/>
        </p:spPr>
        <p:txBody>
          <a:bodyPr wrap="square" rtlCol="0">
            <a:spAutoFit/>
          </a:bodyPr>
          <a:lstStyle/>
          <a:p>
            <a:pPr marL="457200" indent="-457200">
              <a:buFont typeface="+mj-lt"/>
              <a:buAutoNum type="arabicPeriod" startAt="3"/>
            </a:pPr>
            <a:r>
              <a:rPr lang="fr-FR" sz="2000" dirty="0" smtClean="0">
                <a:solidFill>
                  <a:schemeClr val="tx2"/>
                </a:solidFill>
              </a:rPr>
              <a:t>Palmes dirigées légèrement vers le haut ;</a:t>
            </a:r>
          </a:p>
        </p:txBody>
      </p:sp>
      <p:sp>
        <p:nvSpPr>
          <p:cNvPr id="12" name="ZoneTexte 11"/>
          <p:cNvSpPr txBox="1"/>
          <p:nvPr/>
        </p:nvSpPr>
        <p:spPr>
          <a:xfrm>
            <a:off x="668860" y="5051341"/>
            <a:ext cx="3869273" cy="1015663"/>
          </a:xfrm>
          <a:prstGeom prst="rect">
            <a:avLst/>
          </a:prstGeom>
          <a:noFill/>
        </p:spPr>
        <p:txBody>
          <a:bodyPr wrap="square" rtlCol="0">
            <a:spAutoFit/>
          </a:bodyPr>
          <a:lstStyle/>
          <a:p>
            <a:pPr marL="457200" indent="-457200">
              <a:buFont typeface="+mj-lt"/>
              <a:buAutoNum type="arabicPeriod" startAt="4"/>
            </a:pPr>
            <a:r>
              <a:rPr lang="fr-FR" sz="2000" dirty="0" err="1" smtClean="0">
                <a:solidFill>
                  <a:schemeClr val="tx2"/>
                </a:solidFill>
              </a:rPr>
              <a:t>Palmage</a:t>
            </a:r>
            <a:r>
              <a:rPr lang="fr-FR" sz="2000" dirty="0" smtClean="0">
                <a:solidFill>
                  <a:schemeClr val="tx2"/>
                </a:solidFill>
              </a:rPr>
              <a:t> « du bout des pieds », en douceur, sans mouvement brusque.</a:t>
            </a:r>
          </a:p>
        </p:txBody>
      </p:sp>
      <p:sp>
        <p:nvSpPr>
          <p:cNvPr id="18" name="ZoneTexte 17"/>
          <p:cNvSpPr txBox="1"/>
          <p:nvPr/>
        </p:nvSpPr>
        <p:spPr>
          <a:xfrm>
            <a:off x="651932" y="6295954"/>
            <a:ext cx="8322735" cy="338554"/>
          </a:xfrm>
          <a:prstGeom prst="rect">
            <a:avLst/>
          </a:prstGeom>
          <a:noFill/>
        </p:spPr>
        <p:txBody>
          <a:bodyPr wrap="square" rtlCol="0">
            <a:spAutoFit/>
          </a:bodyPr>
          <a:lstStyle/>
          <a:p>
            <a:r>
              <a:rPr lang="fr-FR" sz="1600" i="1" dirty="0" smtClean="0">
                <a:solidFill>
                  <a:schemeClr val="tx2"/>
                </a:solidFill>
              </a:rPr>
              <a:t>Rappel : la longueur des voilures des palmes doit être adaptée au niveau de technicité du plongeur.</a:t>
            </a:r>
          </a:p>
        </p:txBody>
      </p:sp>
      <p:pic>
        <p:nvPicPr>
          <p:cNvPr id="4" name="Image 3" descr="palmag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100" y="3111500"/>
            <a:ext cx="4457700" cy="2895600"/>
          </a:xfrm>
          <a:prstGeom prst="rect">
            <a:avLst/>
          </a:prstGeom>
        </p:spPr>
      </p:pic>
    </p:spTree>
    <p:extLst>
      <p:ext uri="{BB962C8B-B14F-4D97-AF65-F5344CB8AC3E}">
        <p14:creationId xmlns:p14="http://schemas.microsoft.com/office/powerpoint/2010/main" val="4216361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.2 INSTRUMENTS</a:t>
            </a:r>
          </a:p>
        </p:txBody>
      </p:sp>
      <p:sp>
        <p:nvSpPr>
          <p:cNvPr id="6" name="ZoneTexte 5"/>
          <p:cNvSpPr txBox="1"/>
          <p:nvPr/>
        </p:nvSpPr>
        <p:spPr>
          <a:xfrm>
            <a:off x="651932" y="5325340"/>
            <a:ext cx="8178797" cy="1015663"/>
          </a:xfrm>
          <a:prstGeom prst="rect">
            <a:avLst/>
          </a:prstGeom>
          <a:solidFill>
            <a:srgbClr val="C6D9F1"/>
          </a:solidFill>
        </p:spPr>
        <p:txBody>
          <a:bodyPr wrap="square" rtlCol="0">
            <a:spAutoFit/>
          </a:bodyPr>
          <a:lstStyle/>
          <a:p>
            <a:r>
              <a:rPr lang="fr-FR" sz="2000" dirty="0" smtClean="0">
                <a:solidFill>
                  <a:schemeClr val="tx2"/>
                </a:solidFill>
              </a:rPr>
              <a:t>C’est une évidence trop souvent négligée.</a:t>
            </a:r>
          </a:p>
          <a:p>
            <a:r>
              <a:rPr lang="fr-FR" sz="2000" dirty="0" smtClean="0">
                <a:solidFill>
                  <a:schemeClr val="tx2"/>
                </a:solidFill>
              </a:rPr>
              <a:t>De plus, c’est une source de perte ou d’endommagement du matériel (phare, embout du détendeur de secours, lest, </a:t>
            </a:r>
            <a:r>
              <a:rPr lang="is-IS" sz="2000" dirty="0" smtClean="0">
                <a:solidFill>
                  <a:schemeClr val="tx2"/>
                </a:solidFill>
              </a:rPr>
              <a:t>…)</a:t>
            </a:r>
            <a:r>
              <a:rPr lang="fr-FR" sz="2000" dirty="0" smtClean="0">
                <a:solidFill>
                  <a:schemeClr val="tx2"/>
                </a:solidFill>
              </a:rPr>
              <a:t>.</a:t>
            </a:r>
          </a:p>
        </p:txBody>
      </p:sp>
      <p:sp>
        <p:nvSpPr>
          <p:cNvPr id="9" name="ZoneTexte 8"/>
          <p:cNvSpPr txBox="1"/>
          <p:nvPr/>
        </p:nvSpPr>
        <p:spPr>
          <a:xfrm>
            <a:off x="4930876" y="2497447"/>
            <a:ext cx="3899853" cy="2554545"/>
          </a:xfrm>
          <a:prstGeom prst="rect">
            <a:avLst/>
          </a:prstGeom>
          <a:noFill/>
        </p:spPr>
        <p:txBody>
          <a:bodyPr wrap="square" rtlCol="0">
            <a:spAutoFit/>
          </a:bodyPr>
          <a:lstStyle/>
          <a:p>
            <a:r>
              <a:rPr lang="fr-FR" sz="2000" dirty="0" smtClean="0">
                <a:solidFill>
                  <a:schemeClr val="tx2"/>
                </a:solidFill>
              </a:rPr>
              <a:t>Tous vos </a:t>
            </a:r>
            <a:r>
              <a:rPr lang="fr-FR" sz="2000" b="1" dirty="0" smtClean="0">
                <a:solidFill>
                  <a:schemeClr val="tx2"/>
                </a:solidFill>
              </a:rPr>
              <a:t>instruments doivent être fixés près du corps </a:t>
            </a:r>
            <a:r>
              <a:rPr lang="fr-FR" sz="2000" dirty="0" smtClean="0">
                <a:solidFill>
                  <a:schemeClr val="tx2"/>
                </a:solidFill>
              </a:rPr>
              <a:t>pour qu’ils ne traînent pas et ne portent pas atteinte à la faune, à la flore ou au substrat</a:t>
            </a:r>
            <a:r>
              <a:rPr lang="fr-FR" sz="2000" dirty="0">
                <a:solidFill>
                  <a:schemeClr val="tx2"/>
                </a:solidFill>
              </a:rPr>
              <a:t> </a:t>
            </a:r>
            <a:r>
              <a:rPr lang="fr-FR" sz="2000" dirty="0" smtClean="0">
                <a:solidFill>
                  <a:schemeClr val="tx2"/>
                </a:solidFill>
              </a:rPr>
              <a:t>:</a:t>
            </a:r>
            <a:endParaRPr lang="fr-FR" sz="2000" dirty="0">
              <a:solidFill>
                <a:schemeClr val="tx2"/>
              </a:solidFill>
            </a:endParaRPr>
          </a:p>
          <a:p>
            <a:pPr marL="342900" indent="-342900">
              <a:buFont typeface="Arial"/>
              <a:buChar char="•"/>
            </a:pPr>
            <a:r>
              <a:rPr lang="fr-FR" sz="2000" dirty="0" smtClean="0">
                <a:solidFill>
                  <a:schemeClr val="tx2"/>
                </a:solidFill>
              </a:rPr>
              <a:t>Détendeur de secours ;</a:t>
            </a:r>
          </a:p>
          <a:p>
            <a:pPr marL="342900" indent="-342900">
              <a:buFont typeface="Arial"/>
              <a:buChar char="•"/>
            </a:pPr>
            <a:r>
              <a:rPr lang="fr-FR" sz="2000" dirty="0" smtClean="0">
                <a:solidFill>
                  <a:schemeClr val="tx2"/>
                </a:solidFill>
              </a:rPr>
              <a:t>Manomètre ;</a:t>
            </a:r>
          </a:p>
          <a:p>
            <a:pPr marL="342900" indent="-342900">
              <a:buFont typeface="Arial"/>
              <a:buChar char="•"/>
            </a:pPr>
            <a:r>
              <a:rPr lang="fr-FR" sz="2000" dirty="0" smtClean="0">
                <a:solidFill>
                  <a:schemeClr val="tx2"/>
                </a:solidFill>
              </a:rPr>
              <a:t>Phare, </a:t>
            </a:r>
            <a:r>
              <a:rPr lang="is-IS" sz="2000" dirty="0" smtClean="0">
                <a:solidFill>
                  <a:schemeClr val="tx2"/>
                </a:solidFill>
              </a:rPr>
              <a:t>…</a:t>
            </a:r>
            <a:endParaRPr lang="fr-FR" sz="2000" dirty="0">
              <a:solidFill>
                <a:schemeClr val="tx2"/>
              </a:solidFill>
            </a:endParaRPr>
          </a:p>
        </p:txBody>
      </p:sp>
      <p:grpSp>
        <p:nvGrpSpPr>
          <p:cNvPr id="4" name="Grouper 3"/>
          <p:cNvGrpSpPr/>
          <p:nvPr/>
        </p:nvGrpSpPr>
        <p:grpSpPr>
          <a:xfrm>
            <a:off x="651932" y="2611747"/>
            <a:ext cx="4236609" cy="2438400"/>
            <a:chOff x="651932" y="2611747"/>
            <a:chExt cx="4236609" cy="2438400"/>
          </a:xfrm>
        </p:grpSpPr>
        <p:pic>
          <p:nvPicPr>
            <p:cNvPr id="2" name="Image 1" descr="ptitluc_0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1932" y="2611747"/>
              <a:ext cx="4229100" cy="2438400"/>
            </a:xfrm>
            <a:prstGeom prst="rect">
              <a:avLst/>
            </a:prstGeom>
          </p:spPr>
        </p:pic>
        <p:sp>
          <p:nvSpPr>
            <p:cNvPr id="10" name="ZoneTexte 9"/>
            <p:cNvSpPr txBox="1"/>
            <p:nvPr/>
          </p:nvSpPr>
          <p:spPr>
            <a:xfrm>
              <a:off x="2183554" y="4728820"/>
              <a:ext cx="2704987" cy="276999"/>
            </a:xfrm>
            <a:prstGeom prst="rect">
              <a:avLst/>
            </a:prstGeom>
            <a:noFill/>
          </p:spPr>
          <p:txBody>
            <a:bodyPr wrap="none" rtlCol="0">
              <a:spAutoFit/>
            </a:bodyPr>
            <a:lstStyle/>
            <a:p>
              <a:r>
                <a:rPr lang="fr-FR" sz="1200" i="1" dirty="0">
                  <a:solidFill>
                    <a:srgbClr val="FFFFFF"/>
                  </a:solidFill>
                </a:rPr>
                <a:t>Dessin offert à Longitude 181 par </a:t>
              </a:r>
              <a:r>
                <a:rPr lang="fr-FR" sz="1200" i="1" dirty="0" err="1">
                  <a:solidFill>
                    <a:srgbClr val="FFFFFF"/>
                  </a:solidFill>
                </a:rPr>
                <a:t>Pti’luc</a:t>
              </a:r>
              <a:r>
                <a:rPr lang="fr-FR" sz="1200" i="1" dirty="0" smtClean="0">
                  <a:solidFill>
                    <a:srgbClr val="FFFFFF"/>
                  </a:solidFill>
                  <a:effectLst/>
                </a:rPr>
                <a:t> </a:t>
              </a:r>
              <a:endParaRPr lang="fr-FR" sz="1200" i="1" dirty="0">
                <a:solidFill>
                  <a:srgbClr val="FFFFFF"/>
                </a:solidFill>
              </a:endParaRPr>
            </a:p>
          </p:txBody>
        </p:sp>
      </p:grpSp>
    </p:spTree>
    <p:extLst>
      <p:ext uri="{BB962C8B-B14F-4D97-AF65-F5344CB8AC3E}">
        <p14:creationId xmlns:p14="http://schemas.microsoft.com/office/powerpoint/2010/main" val="1792857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0932" y="1542666"/>
            <a:ext cx="8492067" cy="646331"/>
          </a:xfrm>
          <a:prstGeom prst="rect">
            <a:avLst/>
          </a:prstGeom>
          <a:noFill/>
        </p:spPr>
        <p:txBody>
          <a:bodyPr wrap="square" rtlCol="0">
            <a:spAutoFit/>
          </a:bodyPr>
          <a:lstStyle/>
          <a:p>
            <a:r>
              <a:rPr lang="fr-FR" sz="3600" dirty="0" smtClean="0">
                <a:solidFill>
                  <a:schemeClr val="tx2"/>
                </a:solidFill>
              </a:rPr>
              <a:t>FIXATION DES INSTRUMENTS</a:t>
            </a:r>
          </a:p>
        </p:txBody>
      </p:sp>
      <p:sp>
        <p:nvSpPr>
          <p:cNvPr id="7" name="ZoneTexte 6"/>
          <p:cNvSpPr txBox="1"/>
          <p:nvPr/>
        </p:nvSpPr>
        <p:spPr>
          <a:xfrm>
            <a:off x="2266473" y="3301440"/>
            <a:ext cx="1749320" cy="1169551"/>
          </a:xfrm>
          <a:prstGeom prst="rect">
            <a:avLst/>
          </a:prstGeom>
          <a:noFill/>
        </p:spPr>
        <p:txBody>
          <a:bodyPr wrap="square" rtlCol="0">
            <a:spAutoFit/>
          </a:bodyPr>
          <a:lstStyle/>
          <a:p>
            <a:r>
              <a:rPr lang="fr-FR" sz="1400" dirty="0" smtClean="0">
                <a:solidFill>
                  <a:schemeClr val="tx2"/>
                </a:solidFill>
              </a:rPr>
              <a:t>Système de fixation aimanté en deux parties, l’une à fixer sur le gilet, l’autre sur le flexible.</a:t>
            </a:r>
          </a:p>
        </p:txBody>
      </p:sp>
      <p:pic>
        <p:nvPicPr>
          <p:cNvPr id="10" name="Image 9" descr="attache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1932" y="4902117"/>
            <a:ext cx="1749320" cy="1413451"/>
          </a:xfrm>
          <a:prstGeom prst="rect">
            <a:avLst/>
          </a:prstGeom>
        </p:spPr>
      </p:pic>
      <p:sp>
        <p:nvSpPr>
          <p:cNvPr id="13" name="ZoneTexte 12"/>
          <p:cNvSpPr txBox="1"/>
          <p:nvPr/>
        </p:nvSpPr>
        <p:spPr>
          <a:xfrm>
            <a:off x="7847396" y="5635888"/>
            <a:ext cx="1149190" cy="954107"/>
          </a:xfrm>
          <a:prstGeom prst="rect">
            <a:avLst/>
          </a:prstGeom>
          <a:noFill/>
        </p:spPr>
        <p:txBody>
          <a:bodyPr wrap="square" rtlCol="0">
            <a:spAutoFit/>
          </a:bodyPr>
          <a:lstStyle/>
          <a:p>
            <a:r>
              <a:rPr lang="fr-FR" sz="1400" dirty="0" smtClean="0">
                <a:solidFill>
                  <a:schemeClr val="tx2"/>
                </a:solidFill>
              </a:rPr>
              <a:t>Fixer solidement les poches de</a:t>
            </a:r>
            <a:r>
              <a:rPr lang="fr-FR" sz="1400" dirty="0">
                <a:solidFill>
                  <a:schemeClr val="tx2"/>
                </a:solidFill>
              </a:rPr>
              <a:t> </a:t>
            </a:r>
            <a:r>
              <a:rPr lang="fr-FR" sz="1400" dirty="0" smtClean="0">
                <a:solidFill>
                  <a:schemeClr val="tx2"/>
                </a:solidFill>
              </a:rPr>
              <a:t>lest.</a:t>
            </a:r>
          </a:p>
        </p:txBody>
      </p:sp>
      <p:pic>
        <p:nvPicPr>
          <p:cNvPr id="5" name="Image 4" descr="Eco weight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8110" y="4603211"/>
            <a:ext cx="1255776" cy="993648"/>
          </a:xfrm>
          <a:prstGeom prst="rect">
            <a:avLst/>
          </a:prstGeom>
        </p:spPr>
      </p:pic>
      <p:pic>
        <p:nvPicPr>
          <p:cNvPr id="8" name="Image 7" descr="detendeur_fix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7153" y="4470991"/>
            <a:ext cx="1765538" cy="1641951"/>
          </a:xfrm>
          <a:prstGeom prst="rect">
            <a:avLst/>
          </a:prstGeom>
        </p:spPr>
      </p:pic>
      <p:sp>
        <p:nvSpPr>
          <p:cNvPr id="14" name="ZoneTexte 13"/>
          <p:cNvSpPr txBox="1"/>
          <p:nvPr/>
        </p:nvSpPr>
        <p:spPr>
          <a:xfrm>
            <a:off x="1482143" y="5946236"/>
            <a:ext cx="2533650" cy="738664"/>
          </a:xfrm>
          <a:prstGeom prst="rect">
            <a:avLst/>
          </a:prstGeom>
          <a:noFill/>
        </p:spPr>
        <p:txBody>
          <a:bodyPr wrap="square" rtlCol="0">
            <a:spAutoFit/>
          </a:bodyPr>
          <a:lstStyle/>
          <a:p>
            <a:pPr algn="ctr"/>
            <a:r>
              <a:rPr lang="fr-FR" sz="1400" b="1" dirty="0">
                <a:solidFill>
                  <a:schemeClr val="tx2"/>
                </a:solidFill>
              </a:rPr>
              <a:t>S</a:t>
            </a:r>
            <a:r>
              <a:rPr lang="fr-FR" sz="1400" b="1" dirty="0" smtClean="0">
                <a:solidFill>
                  <a:schemeClr val="tx2"/>
                </a:solidFill>
              </a:rPr>
              <a:t>ystèmes de fixation du détendeur de secours par l’embout.</a:t>
            </a:r>
          </a:p>
        </p:txBody>
      </p:sp>
      <p:pic>
        <p:nvPicPr>
          <p:cNvPr id="15" name="Image 14" descr="attache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01252" y="4603211"/>
            <a:ext cx="1244600" cy="1103546"/>
          </a:xfrm>
          <a:prstGeom prst="rect">
            <a:avLst/>
          </a:prstGeom>
        </p:spPr>
      </p:pic>
      <p:pic>
        <p:nvPicPr>
          <p:cNvPr id="4" name="Image 3" descr="poch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697216">
            <a:off x="6702427" y="5671257"/>
            <a:ext cx="1410334" cy="651417"/>
          </a:xfrm>
          <a:prstGeom prst="rect">
            <a:avLst/>
          </a:prstGeom>
        </p:spPr>
      </p:pic>
      <p:pic>
        <p:nvPicPr>
          <p:cNvPr id="2" name="Image 1" descr="attache4.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74827" y="971628"/>
            <a:ext cx="1974771" cy="1974771"/>
          </a:xfrm>
          <a:prstGeom prst="rect">
            <a:avLst/>
          </a:prstGeom>
        </p:spPr>
      </p:pic>
      <p:sp>
        <p:nvSpPr>
          <p:cNvPr id="16" name="ZoneTexte 15"/>
          <p:cNvSpPr txBox="1"/>
          <p:nvPr/>
        </p:nvSpPr>
        <p:spPr>
          <a:xfrm>
            <a:off x="6059922" y="2946399"/>
            <a:ext cx="1347673" cy="738664"/>
          </a:xfrm>
          <a:prstGeom prst="rect">
            <a:avLst/>
          </a:prstGeom>
          <a:noFill/>
        </p:spPr>
        <p:txBody>
          <a:bodyPr wrap="square" rtlCol="0">
            <a:spAutoFit/>
          </a:bodyPr>
          <a:lstStyle/>
          <a:p>
            <a:r>
              <a:rPr lang="fr-FR" sz="1400" dirty="0" smtClean="0">
                <a:solidFill>
                  <a:schemeClr val="tx2"/>
                </a:solidFill>
              </a:rPr>
              <a:t>Attaches pour phare, ardoise, </a:t>
            </a:r>
            <a:r>
              <a:rPr lang="is-IS" sz="1400" dirty="0" smtClean="0">
                <a:solidFill>
                  <a:schemeClr val="tx2"/>
                </a:solidFill>
              </a:rPr>
              <a:t>…</a:t>
            </a:r>
            <a:endParaRPr lang="fr-FR" sz="1400" dirty="0" smtClean="0">
              <a:solidFill>
                <a:schemeClr val="tx2"/>
              </a:solidFill>
            </a:endParaRPr>
          </a:p>
        </p:txBody>
      </p:sp>
      <p:pic>
        <p:nvPicPr>
          <p:cNvPr id="11" name="Image 10" descr="attache5.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765514">
            <a:off x="191464" y="2363255"/>
            <a:ext cx="2183027" cy="2084504"/>
          </a:xfrm>
          <a:prstGeom prst="rect">
            <a:avLst/>
          </a:prstGeom>
        </p:spPr>
      </p:pic>
      <p:pic>
        <p:nvPicPr>
          <p:cNvPr id="17" name="Image 16" descr="attache6.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830458">
            <a:off x="4455376" y="2317639"/>
            <a:ext cx="746003" cy="1929155"/>
          </a:xfrm>
          <a:prstGeom prst="rect">
            <a:avLst/>
          </a:prstGeom>
        </p:spPr>
      </p:pic>
      <p:sp>
        <p:nvSpPr>
          <p:cNvPr id="18" name="ZoneTexte 17"/>
          <p:cNvSpPr txBox="1"/>
          <p:nvPr/>
        </p:nvSpPr>
        <p:spPr>
          <a:xfrm>
            <a:off x="3995309" y="4174856"/>
            <a:ext cx="1425993" cy="738664"/>
          </a:xfrm>
          <a:prstGeom prst="rect">
            <a:avLst/>
          </a:prstGeom>
          <a:noFill/>
        </p:spPr>
        <p:txBody>
          <a:bodyPr wrap="square" rtlCol="0">
            <a:spAutoFit/>
          </a:bodyPr>
          <a:lstStyle/>
          <a:p>
            <a:r>
              <a:rPr lang="fr-FR" sz="1400" dirty="0" smtClean="0">
                <a:solidFill>
                  <a:schemeClr val="tx2"/>
                </a:solidFill>
              </a:rPr>
              <a:t>Autre système de fixation par le flexible.</a:t>
            </a:r>
          </a:p>
        </p:txBody>
      </p:sp>
      <p:sp>
        <p:nvSpPr>
          <p:cNvPr id="19" name="ZoneTexte 18"/>
          <p:cNvSpPr txBox="1"/>
          <p:nvPr/>
        </p:nvSpPr>
        <p:spPr>
          <a:xfrm>
            <a:off x="2174352" y="2330721"/>
            <a:ext cx="2533650" cy="738664"/>
          </a:xfrm>
          <a:prstGeom prst="rect">
            <a:avLst/>
          </a:prstGeom>
          <a:noFill/>
        </p:spPr>
        <p:txBody>
          <a:bodyPr wrap="square" rtlCol="0">
            <a:spAutoFit/>
          </a:bodyPr>
          <a:lstStyle/>
          <a:p>
            <a:pPr algn="ctr"/>
            <a:r>
              <a:rPr lang="fr-FR" sz="1400" b="1" dirty="0">
                <a:solidFill>
                  <a:schemeClr val="tx2"/>
                </a:solidFill>
              </a:rPr>
              <a:t>S</a:t>
            </a:r>
            <a:r>
              <a:rPr lang="fr-FR" sz="1400" b="1" dirty="0" smtClean="0">
                <a:solidFill>
                  <a:schemeClr val="tx2"/>
                </a:solidFill>
              </a:rPr>
              <a:t>ystèmes de fixation par le flexible (manomètre et détendeur de secours).</a:t>
            </a:r>
          </a:p>
        </p:txBody>
      </p:sp>
      <p:pic>
        <p:nvPicPr>
          <p:cNvPr id="20" name="Image 19" descr="attache7.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05948" y="1424998"/>
            <a:ext cx="2138052" cy="2138052"/>
          </a:xfrm>
          <a:prstGeom prst="rect">
            <a:avLst/>
          </a:prstGeom>
        </p:spPr>
      </p:pic>
      <p:pic>
        <p:nvPicPr>
          <p:cNvPr id="21" name="Image 20" descr="attache8.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7299559">
            <a:off x="7276516" y="2248535"/>
            <a:ext cx="2137516" cy="2137516"/>
          </a:xfrm>
          <a:prstGeom prst="rect">
            <a:avLst/>
          </a:prstGeom>
        </p:spPr>
      </p:pic>
      <p:pic>
        <p:nvPicPr>
          <p:cNvPr id="22" name="Image 21" descr="attache9.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4620325">
            <a:off x="3566541" y="5029540"/>
            <a:ext cx="1279027" cy="1279027"/>
          </a:xfrm>
          <a:prstGeom prst="rect">
            <a:avLst/>
          </a:prstGeom>
        </p:spPr>
      </p:pic>
      <p:pic>
        <p:nvPicPr>
          <p:cNvPr id="23" name="Image 22" descr="attache10.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3339886">
            <a:off x="4236493" y="5301717"/>
            <a:ext cx="943019" cy="1384433"/>
          </a:xfrm>
          <a:prstGeom prst="rect">
            <a:avLst/>
          </a:prstGeom>
        </p:spPr>
      </p:pic>
      <p:sp>
        <p:nvSpPr>
          <p:cNvPr id="24" name="ZoneTexte 23"/>
          <p:cNvSpPr txBox="1"/>
          <p:nvPr/>
        </p:nvSpPr>
        <p:spPr>
          <a:xfrm>
            <a:off x="5346925" y="6112942"/>
            <a:ext cx="1425993" cy="523220"/>
          </a:xfrm>
          <a:prstGeom prst="rect">
            <a:avLst/>
          </a:prstGeom>
          <a:noFill/>
        </p:spPr>
        <p:txBody>
          <a:bodyPr wrap="square" rtlCol="0">
            <a:spAutoFit/>
          </a:bodyPr>
          <a:lstStyle/>
          <a:p>
            <a:r>
              <a:rPr lang="fr-FR" sz="1400" dirty="0" smtClean="0">
                <a:solidFill>
                  <a:schemeClr val="tx2"/>
                </a:solidFill>
              </a:rPr>
              <a:t>Système intégré</a:t>
            </a:r>
          </a:p>
          <a:p>
            <a:r>
              <a:rPr lang="fr-FR" sz="1400" dirty="0">
                <a:solidFill>
                  <a:schemeClr val="tx2"/>
                </a:solidFill>
              </a:rPr>
              <a:t>a</a:t>
            </a:r>
            <a:r>
              <a:rPr lang="fr-FR" sz="1400" dirty="0" smtClean="0">
                <a:solidFill>
                  <a:schemeClr val="tx2"/>
                </a:solidFill>
              </a:rPr>
              <a:t>u gilet.</a:t>
            </a:r>
          </a:p>
        </p:txBody>
      </p:sp>
      <p:sp>
        <p:nvSpPr>
          <p:cNvPr id="25" name="ZoneTexte 24"/>
          <p:cNvSpPr txBox="1"/>
          <p:nvPr/>
        </p:nvSpPr>
        <p:spPr>
          <a:xfrm>
            <a:off x="7279612" y="6589995"/>
            <a:ext cx="1864388" cy="276999"/>
          </a:xfrm>
          <a:prstGeom prst="rect">
            <a:avLst/>
          </a:prstGeom>
          <a:noFill/>
        </p:spPr>
        <p:txBody>
          <a:bodyPr wrap="none" rtlCol="0">
            <a:spAutoFit/>
          </a:bodyPr>
          <a:lstStyle/>
          <a:p>
            <a:r>
              <a:rPr lang="fr-FR" sz="1200" i="1" dirty="0" smtClean="0">
                <a:solidFill>
                  <a:schemeClr val="tx1">
                    <a:lumMod val="65000"/>
                    <a:lumOff val="35000"/>
                  </a:schemeClr>
                </a:solidFill>
              </a:rPr>
              <a:t>Photographies : fabricants</a:t>
            </a:r>
            <a:endParaRPr lang="fr-FR" sz="1200" i="1" dirty="0">
              <a:solidFill>
                <a:schemeClr val="tx1">
                  <a:lumMod val="65000"/>
                  <a:lumOff val="35000"/>
                </a:schemeClr>
              </a:solidFill>
            </a:endParaRPr>
          </a:p>
        </p:txBody>
      </p:sp>
    </p:spTree>
    <p:extLst>
      <p:ext uri="{BB962C8B-B14F-4D97-AF65-F5344CB8AC3E}">
        <p14:creationId xmlns:p14="http://schemas.microsoft.com/office/powerpoint/2010/main" val="2583545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.3 LESTAGE / EQUILIBRE</a:t>
            </a:r>
          </a:p>
        </p:txBody>
      </p:sp>
      <p:sp>
        <p:nvSpPr>
          <p:cNvPr id="9" name="ZoneTexte 8"/>
          <p:cNvSpPr txBox="1"/>
          <p:nvPr/>
        </p:nvSpPr>
        <p:spPr>
          <a:xfrm>
            <a:off x="4930876" y="2497447"/>
            <a:ext cx="3899853" cy="2554545"/>
          </a:xfrm>
          <a:prstGeom prst="rect">
            <a:avLst/>
          </a:prstGeom>
          <a:noFill/>
        </p:spPr>
        <p:txBody>
          <a:bodyPr wrap="square" rtlCol="0">
            <a:spAutoFit/>
          </a:bodyPr>
          <a:lstStyle/>
          <a:p>
            <a:r>
              <a:rPr lang="fr-FR" sz="2000" dirty="0" smtClean="0">
                <a:solidFill>
                  <a:schemeClr val="tx2"/>
                </a:solidFill>
              </a:rPr>
              <a:t>Quelques questions (révisions ?) </a:t>
            </a:r>
            <a:r>
              <a:rPr lang="is-IS" sz="2000" dirty="0" smtClean="0">
                <a:solidFill>
                  <a:schemeClr val="tx2"/>
                </a:solidFill>
              </a:rPr>
              <a:t>…</a:t>
            </a:r>
          </a:p>
          <a:p>
            <a:pPr marL="457200" indent="-457200">
              <a:buFont typeface="+mj-lt"/>
              <a:buAutoNum type="arabicParenR"/>
            </a:pPr>
            <a:r>
              <a:rPr lang="fr-FR" sz="2000" dirty="0" smtClean="0">
                <a:solidFill>
                  <a:schemeClr val="tx2"/>
                </a:solidFill>
              </a:rPr>
              <a:t>Êtes-vous bien lestés ?</a:t>
            </a:r>
          </a:p>
          <a:p>
            <a:pPr marL="457200" indent="-457200">
              <a:buFont typeface="+mj-lt"/>
              <a:buAutoNum type="arabicParenR"/>
            </a:pPr>
            <a:r>
              <a:rPr lang="fr-FR" sz="2000" dirty="0" smtClean="0">
                <a:solidFill>
                  <a:schemeClr val="tx2"/>
                </a:solidFill>
              </a:rPr>
              <a:t>Comment le savez-vous ?</a:t>
            </a:r>
          </a:p>
          <a:p>
            <a:pPr marL="457200" indent="-457200">
              <a:buFont typeface="+mj-lt"/>
              <a:buAutoNum type="arabicParenR"/>
            </a:pPr>
            <a:r>
              <a:rPr lang="fr-FR" sz="2000" dirty="0" smtClean="0">
                <a:solidFill>
                  <a:schemeClr val="tx2"/>
                </a:solidFill>
              </a:rPr>
              <a:t>Comment faites-vous avec un nouveau matériel en voyage (ex. bouteille aluminium) ?</a:t>
            </a:r>
            <a:endParaRPr lang="fr-FR" sz="2000" dirty="0">
              <a:solidFill>
                <a:schemeClr val="tx2"/>
              </a:solidFill>
            </a:endParaRPr>
          </a:p>
          <a:p>
            <a:pPr marL="457200" indent="-457200">
              <a:buFont typeface="+mj-lt"/>
              <a:buAutoNum type="arabicParenR"/>
            </a:pPr>
            <a:r>
              <a:rPr lang="fr-FR" sz="2000" dirty="0" smtClean="0">
                <a:solidFill>
                  <a:schemeClr val="tx2"/>
                </a:solidFill>
              </a:rPr>
              <a:t>Qu’est-ce que « être bien équilibré dans l’eau » ?</a:t>
            </a:r>
            <a:endParaRPr lang="fr-FR" sz="2000" dirty="0">
              <a:solidFill>
                <a:schemeClr val="tx2"/>
              </a:solidFill>
            </a:endParaRPr>
          </a:p>
        </p:txBody>
      </p:sp>
      <p:sp>
        <p:nvSpPr>
          <p:cNvPr id="7" name="ZoneTexte 6"/>
          <p:cNvSpPr txBox="1"/>
          <p:nvPr/>
        </p:nvSpPr>
        <p:spPr>
          <a:xfrm>
            <a:off x="651932" y="5484087"/>
            <a:ext cx="8178797" cy="1138773"/>
          </a:xfrm>
          <a:prstGeom prst="rect">
            <a:avLst/>
          </a:prstGeom>
          <a:solidFill>
            <a:srgbClr val="C6D9F1"/>
          </a:solidFill>
        </p:spPr>
        <p:txBody>
          <a:bodyPr wrap="square" rtlCol="0">
            <a:spAutoFit/>
          </a:bodyPr>
          <a:lstStyle/>
          <a:p>
            <a:r>
              <a:rPr lang="fr-FR" sz="2000" dirty="0" smtClean="0">
                <a:solidFill>
                  <a:schemeClr val="tx2"/>
                </a:solidFill>
              </a:rPr>
              <a:t>Lestage et équilibre, les enjeux :</a:t>
            </a:r>
          </a:p>
          <a:p>
            <a:pPr marL="285750" indent="-285750">
              <a:buFont typeface="Arial"/>
              <a:buChar char="•"/>
            </a:pPr>
            <a:r>
              <a:rPr lang="fr-FR" sz="1600" dirty="0" smtClean="0">
                <a:solidFill>
                  <a:schemeClr val="tx2"/>
                </a:solidFill>
              </a:rPr>
              <a:t>Pouvoir se maintenir sans effort à distance du substrat, de la faune et de la flore.</a:t>
            </a:r>
          </a:p>
          <a:p>
            <a:pPr marL="285750" indent="-285750">
              <a:buFont typeface="Arial"/>
              <a:buChar char="•"/>
            </a:pPr>
            <a:r>
              <a:rPr lang="fr-FR" sz="1600" dirty="0" smtClean="0">
                <a:solidFill>
                  <a:schemeClr val="tx2"/>
                </a:solidFill>
              </a:rPr>
              <a:t>Eviter de troubler l’eau en soulevant vase et sable (sécurité, environnement, photo/vidéo).</a:t>
            </a:r>
          </a:p>
          <a:p>
            <a:pPr marL="285750" indent="-285750">
              <a:buFont typeface="Arial"/>
              <a:buChar char="•"/>
            </a:pPr>
            <a:r>
              <a:rPr lang="fr-FR" sz="1600" dirty="0" smtClean="0">
                <a:solidFill>
                  <a:schemeClr val="tx2"/>
                </a:solidFill>
              </a:rPr>
              <a:t>Autres (technique) : respect prof. max., mal de dos, consommation d’air, essoufflement, </a:t>
            </a:r>
            <a:r>
              <a:rPr lang="is-IS" sz="1600" dirty="0" smtClean="0">
                <a:solidFill>
                  <a:schemeClr val="tx2"/>
                </a:solidFill>
              </a:rPr>
              <a:t>…</a:t>
            </a:r>
            <a:endParaRPr lang="fr-FR" sz="1600" dirty="0" smtClean="0">
              <a:solidFill>
                <a:schemeClr val="tx2"/>
              </a:solidFill>
            </a:endParaRPr>
          </a:p>
        </p:txBody>
      </p:sp>
      <p:grpSp>
        <p:nvGrpSpPr>
          <p:cNvPr id="5" name="Grouper 4"/>
          <p:cNvGrpSpPr/>
          <p:nvPr/>
        </p:nvGrpSpPr>
        <p:grpSpPr>
          <a:xfrm>
            <a:off x="642513" y="2624447"/>
            <a:ext cx="4229100" cy="2159000"/>
            <a:chOff x="642513" y="2624447"/>
            <a:chExt cx="4229100" cy="2159000"/>
          </a:xfrm>
        </p:grpSpPr>
        <p:pic>
          <p:nvPicPr>
            <p:cNvPr id="2" name="Image 1" descr="palanque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13" y="2624447"/>
              <a:ext cx="4229100" cy="2159000"/>
            </a:xfrm>
            <a:prstGeom prst="rect">
              <a:avLst/>
            </a:prstGeom>
          </p:spPr>
        </p:pic>
        <p:sp>
          <p:nvSpPr>
            <p:cNvPr id="6" name="ZoneTexte 5"/>
            <p:cNvSpPr txBox="1"/>
            <p:nvPr/>
          </p:nvSpPr>
          <p:spPr>
            <a:xfrm>
              <a:off x="3089880" y="4456164"/>
              <a:ext cx="1781733" cy="276999"/>
            </a:xfrm>
            <a:prstGeom prst="rect">
              <a:avLst/>
            </a:prstGeom>
            <a:noFill/>
          </p:spPr>
          <p:txBody>
            <a:bodyPr wrap="none" rtlCol="0">
              <a:spAutoFit/>
            </a:bodyPr>
            <a:lstStyle/>
            <a:p>
              <a:pPr algn="r"/>
              <a:r>
                <a:rPr lang="fr-FR" sz="1200" i="1" dirty="0" smtClean="0">
                  <a:solidFill>
                    <a:schemeClr val="bg1"/>
                  </a:solidFill>
                </a:rPr>
                <a:t>Photographie Alain Foret</a:t>
              </a:r>
              <a:endParaRPr lang="fr-FR" sz="1200" i="1" dirty="0">
                <a:solidFill>
                  <a:schemeClr val="bg1"/>
                </a:solidFill>
              </a:endParaRPr>
            </a:p>
          </p:txBody>
        </p:sp>
      </p:grpSp>
    </p:spTree>
    <p:extLst>
      <p:ext uri="{BB962C8B-B14F-4D97-AF65-F5344CB8AC3E}">
        <p14:creationId xmlns:p14="http://schemas.microsoft.com/office/powerpoint/2010/main" val="1860502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LESTAGE / EQUILIBRE : POINTS CLEFS</a:t>
            </a:r>
          </a:p>
        </p:txBody>
      </p:sp>
      <p:sp>
        <p:nvSpPr>
          <p:cNvPr id="9" name="ZoneTexte 8"/>
          <p:cNvSpPr txBox="1"/>
          <p:nvPr/>
        </p:nvSpPr>
        <p:spPr>
          <a:xfrm>
            <a:off x="651932" y="2395847"/>
            <a:ext cx="4953002" cy="1015663"/>
          </a:xfrm>
          <a:prstGeom prst="rect">
            <a:avLst/>
          </a:prstGeom>
          <a:solidFill>
            <a:srgbClr val="C6D9F1"/>
          </a:solidFill>
        </p:spPr>
        <p:txBody>
          <a:bodyPr wrap="square" rtlCol="0">
            <a:spAutoFit/>
          </a:bodyPr>
          <a:lstStyle/>
          <a:p>
            <a:r>
              <a:rPr lang="is-IS" sz="2000" b="1" dirty="0" smtClean="0">
                <a:solidFill>
                  <a:schemeClr val="tx2"/>
                </a:solidFill>
              </a:rPr>
              <a:t>LESTAGE : DEBUT DE PLONGEE</a:t>
            </a:r>
          </a:p>
          <a:p>
            <a:r>
              <a:rPr lang="is-IS" sz="2000" dirty="0">
                <a:solidFill>
                  <a:schemeClr val="tx2"/>
                </a:solidFill>
              </a:rPr>
              <a:t>S</a:t>
            </a:r>
            <a:r>
              <a:rPr lang="is-IS" sz="2000" dirty="0" smtClean="0">
                <a:solidFill>
                  <a:schemeClr val="tx2"/>
                </a:solidFill>
              </a:rPr>
              <a:t>ans palmer, gilet vide, sur une expiration vous vous immergez lentement.</a:t>
            </a:r>
          </a:p>
        </p:txBody>
      </p:sp>
      <p:sp>
        <p:nvSpPr>
          <p:cNvPr id="6" name="ZoneTexte 5"/>
          <p:cNvSpPr txBox="1"/>
          <p:nvPr/>
        </p:nvSpPr>
        <p:spPr>
          <a:xfrm>
            <a:off x="651932" y="3604766"/>
            <a:ext cx="4953002" cy="1323439"/>
          </a:xfrm>
          <a:prstGeom prst="rect">
            <a:avLst/>
          </a:prstGeom>
          <a:solidFill>
            <a:srgbClr val="C6D9F1"/>
          </a:solidFill>
        </p:spPr>
        <p:txBody>
          <a:bodyPr wrap="square" rtlCol="0">
            <a:spAutoFit/>
          </a:bodyPr>
          <a:lstStyle/>
          <a:p>
            <a:r>
              <a:rPr lang="is-IS" sz="2000" b="1" dirty="0" smtClean="0">
                <a:solidFill>
                  <a:schemeClr val="tx2"/>
                </a:solidFill>
              </a:rPr>
              <a:t>LESTAGE : FIN DE PLONGEE</a:t>
            </a:r>
          </a:p>
          <a:p>
            <a:r>
              <a:rPr lang="is-IS" sz="2000" dirty="0" smtClean="0">
                <a:solidFill>
                  <a:schemeClr val="tx2"/>
                </a:solidFill>
              </a:rPr>
              <a:t>Gilet vide à 3 m, avec 30 à 50 bars dans votre bloc, en ventilant normalement, vous restez sans effort à cette profondeur.</a:t>
            </a:r>
          </a:p>
        </p:txBody>
      </p:sp>
      <p:sp>
        <p:nvSpPr>
          <p:cNvPr id="8" name="ZoneTexte 7"/>
          <p:cNvSpPr txBox="1"/>
          <p:nvPr/>
        </p:nvSpPr>
        <p:spPr>
          <a:xfrm>
            <a:off x="651932" y="5032720"/>
            <a:ext cx="4953002" cy="1631216"/>
          </a:xfrm>
          <a:prstGeom prst="rect">
            <a:avLst/>
          </a:prstGeom>
          <a:solidFill>
            <a:srgbClr val="C6D9F1"/>
          </a:solidFill>
        </p:spPr>
        <p:txBody>
          <a:bodyPr wrap="square" rtlCol="0">
            <a:spAutoFit/>
          </a:bodyPr>
          <a:lstStyle/>
          <a:p>
            <a:r>
              <a:rPr lang="is-IS" sz="2000" b="1" dirty="0" smtClean="0">
                <a:solidFill>
                  <a:schemeClr val="tx2"/>
                </a:solidFill>
              </a:rPr>
              <a:t>LE BON ÉQUILIBRE : AVEC GILET</a:t>
            </a:r>
          </a:p>
          <a:p>
            <a:r>
              <a:rPr lang="is-IS" sz="2000" dirty="0" smtClean="0">
                <a:solidFill>
                  <a:schemeClr val="tx2"/>
                </a:solidFill>
              </a:rPr>
              <a:t>A toute profondeur, sur un simple poumon-ballast, je parviens à remonter légèrement (poumons </a:t>
            </a:r>
            <a:r>
              <a:rPr lang="fr-FR" sz="2000" dirty="0" smtClean="0">
                <a:solidFill>
                  <a:schemeClr val="tx2"/>
                </a:solidFill>
              </a:rPr>
              <a:t>« </a:t>
            </a:r>
            <a:r>
              <a:rPr lang="is-IS" sz="2000" dirty="0" smtClean="0">
                <a:solidFill>
                  <a:schemeClr val="tx2"/>
                </a:solidFill>
              </a:rPr>
              <a:t>pleins</a:t>
            </a:r>
            <a:r>
              <a:rPr lang="fr-FR" sz="2000" dirty="0">
                <a:solidFill>
                  <a:schemeClr val="tx2"/>
                </a:solidFill>
              </a:rPr>
              <a:t> »</a:t>
            </a:r>
            <a:r>
              <a:rPr lang="is-IS" sz="2000" dirty="0" smtClean="0">
                <a:solidFill>
                  <a:schemeClr val="tx2"/>
                </a:solidFill>
              </a:rPr>
              <a:t>) ou à descendre légèrement (poumons </a:t>
            </a:r>
            <a:r>
              <a:rPr lang="fr-FR" sz="2000" dirty="0">
                <a:solidFill>
                  <a:schemeClr val="tx2"/>
                </a:solidFill>
              </a:rPr>
              <a:t>« </a:t>
            </a:r>
            <a:r>
              <a:rPr lang="is-IS" sz="2000" dirty="0" smtClean="0">
                <a:solidFill>
                  <a:schemeClr val="tx2"/>
                </a:solidFill>
              </a:rPr>
              <a:t>vidés</a:t>
            </a:r>
            <a:r>
              <a:rPr lang="fr-FR" sz="2000" dirty="0">
                <a:solidFill>
                  <a:schemeClr val="tx2"/>
                </a:solidFill>
              </a:rPr>
              <a:t> »</a:t>
            </a:r>
            <a:r>
              <a:rPr lang="is-IS" sz="2000" dirty="0" smtClean="0">
                <a:solidFill>
                  <a:schemeClr val="tx2"/>
                </a:solidFill>
              </a:rPr>
              <a:t>).</a:t>
            </a:r>
          </a:p>
        </p:txBody>
      </p:sp>
      <p:sp>
        <p:nvSpPr>
          <p:cNvPr id="10" name="ZoneTexte 9"/>
          <p:cNvSpPr txBox="1"/>
          <p:nvPr/>
        </p:nvSpPr>
        <p:spPr>
          <a:xfrm>
            <a:off x="5808133" y="2395847"/>
            <a:ext cx="3064935" cy="2554545"/>
          </a:xfrm>
          <a:prstGeom prst="rect">
            <a:avLst/>
          </a:prstGeom>
          <a:solidFill>
            <a:srgbClr val="C6D9F1"/>
          </a:solidFill>
        </p:spPr>
        <p:txBody>
          <a:bodyPr wrap="square" rtlCol="0">
            <a:spAutoFit/>
          </a:bodyPr>
          <a:lstStyle/>
          <a:p>
            <a:r>
              <a:rPr lang="is-IS" sz="2000" b="1" dirty="0" smtClean="0">
                <a:solidFill>
                  <a:schemeClr val="tx2"/>
                </a:solidFill>
              </a:rPr>
              <a:t>EQUILIBRE :</a:t>
            </a:r>
          </a:p>
          <a:p>
            <a:r>
              <a:rPr lang="is-IS" sz="2000" b="1" dirty="0" smtClean="0">
                <a:solidFill>
                  <a:schemeClr val="tx2"/>
                </a:solidFill>
              </a:rPr>
              <a:t>LES 4 COMPOSANTES</a:t>
            </a:r>
          </a:p>
          <a:p>
            <a:pPr marL="342900" indent="-342900">
              <a:buFont typeface="Arial"/>
              <a:buChar char="•"/>
            </a:pPr>
            <a:r>
              <a:rPr lang="is-IS" sz="2000" dirty="0" smtClean="0">
                <a:solidFill>
                  <a:schemeClr val="tx2"/>
                </a:solidFill>
              </a:rPr>
              <a:t>Lestage ;</a:t>
            </a:r>
          </a:p>
          <a:p>
            <a:pPr marL="342900" indent="-342900">
              <a:buFont typeface="Arial"/>
              <a:buChar char="•"/>
            </a:pPr>
            <a:r>
              <a:rPr lang="is-IS" sz="2000" dirty="0" smtClean="0">
                <a:solidFill>
                  <a:schemeClr val="tx2"/>
                </a:solidFill>
              </a:rPr>
              <a:t>Ventilation (poumon-ballast) ;</a:t>
            </a:r>
          </a:p>
          <a:p>
            <a:pPr marL="342900" indent="-342900">
              <a:buFont typeface="Arial"/>
              <a:buChar char="•"/>
            </a:pPr>
            <a:r>
              <a:rPr lang="is-IS" sz="2000" dirty="0" smtClean="0">
                <a:solidFill>
                  <a:schemeClr val="tx2"/>
                </a:solidFill>
              </a:rPr>
              <a:t>Gilet ;</a:t>
            </a:r>
          </a:p>
          <a:p>
            <a:pPr marL="342900" indent="-342900">
              <a:buFont typeface="Arial"/>
              <a:buChar char="•"/>
            </a:pPr>
            <a:r>
              <a:rPr lang="is-IS" sz="2000" dirty="0" smtClean="0">
                <a:solidFill>
                  <a:schemeClr val="tx2"/>
                </a:solidFill>
              </a:rPr>
              <a:t>Palmage (corrige le déséquilibre).</a:t>
            </a:r>
          </a:p>
        </p:txBody>
      </p:sp>
      <p:sp>
        <p:nvSpPr>
          <p:cNvPr id="7" name="ZoneTexte 6"/>
          <p:cNvSpPr txBox="1"/>
          <p:nvPr/>
        </p:nvSpPr>
        <p:spPr>
          <a:xfrm>
            <a:off x="5808133" y="5032720"/>
            <a:ext cx="3064935" cy="1631216"/>
          </a:xfrm>
          <a:prstGeom prst="rect">
            <a:avLst/>
          </a:prstGeom>
          <a:solidFill>
            <a:schemeClr val="tx2"/>
          </a:solidFill>
        </p:spPr>
        <p:txBody>
          <a:bodyPr wrap="square" rtlCol="0">
            <a:spAutoFit/>
          </a:bodyPr>
          <a:lstStyle/>
          <a:p>
            <a:r>
              <a:rPr lang="is-IS" sz="2000" b="1" dirty="0" smtClean="0">
                <a:solidFill>
                  <a:srgbClr val="FFFFFF"/>
                </a:solidFill>
              </a:rPr>
              <a:t>ENJEUX</a:t>
            </a:r>
          </a:p>
          <a:p>
            <a:pPr marL="342900" indent="-342900">
              <a:buFont typeface="Arial"/>
              <a:buChar char="•"/>
            </a:pPr>
            <a:r>
              <a:rPr lang="is-IS" sz="2000" dirty="0" smtClean="0">
                <a:solidFill>
                  <a:srgbClr val="FFFFFF"/>
                </a:solidFill>
              </a:rPr>
              <a:t>Respect et protection de la nature.</a:t>
            </a:r>
          </a:p>
          <a:p>
            <a:pPr marL="342900" indent="-342900">
              <a:buFont typeface="Arial"/>
              <a:buChar char="•"/>
            </a:pPr>
            <a:r>
              <a:rPr lang="is-IS" sz="2000" dirty="0" smtClean="0">
                <a:solidFill>
                  <a:srgbClr val="FFFFFF"/>
                </a:solidFill>
              </a:rPr>
              <a:t>Plaisir de la plongée.</a:t>
            </a:r>
          </a:p>
          <a:p>
            <a:pPr marL="342900" indent="-342900">
              <a:buFont typeface="Arial"/>
              <a:buChar char="•"/>
            </a:pPr>
            <a:r>
              <a:rPr lang="is-IS" sz="2000" dirty="0" smtClean="0">
                <a:solidFill>
                  <a:srgbClr val="FFFFFF"/>
                </a:solidFill>
              </a:rPr>
              <a:t>Sécurité (respect prof.)</a:t>
            </a:r>
          </a:p>
        </p:txBody>
      </p:sp>
    </p:spTree>
    <p:extLst>
      <p:ext uri="{BB962C8B-B14F-4D97-AF65-F5344CB8AC3E}">
        <p14:creationId xmlns:p14="http://schemas.microsoft.com/office/powerpoint/2010/main" val="2096051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.4 NE RIEN PRELEVER</a:t>
            </a:r>
          </a:p>
        </p:txBody>
      </p:sp>
      <p:sp>
        <p:nvSpPr>
          <p:cNvPr id="9" name="ZoneTexte 8"/>
          <p:cNvSpPr txBox="1"/>
          <p:nvPr/>
        </p:nvSpPr>
        <p:spPr>
          <a:xfrm>
            <a:off x="5076610" y="4501891"/>
            <a:ext cx="3899853" cy="400110"/>
          </a:xfrm>
          <a:prstGeom prst="rect">
            <a:avLst/>
          </a:prstGeom>
          <a:noFill/>
        </p:spPr>
        <p:txBody>
          <a:bodyPr wrap="square" rtlCol="0">
            <a:spAutoFit/>
          </a:bodyPr>
          <a:lstStyle/>
          <a:p>
            <a:r>
              <a:rPr lang="fr-FR" sz="2000" b="1" dirty="0" smtClean="0">
                <a:solidFill>
                  <a:schemeClr val="tx2"/>
                </a:solidFill>
              </a:rPr>
              <a:t>Une seule règle : ne rien prélever.</a:t>
            </a:r>
            <a:endParaRPr lang="fr-FR" sz="2000" b="1" dirty="0">
              <a:solidFill>
                <a:schemeClr val="tx2"/>
              </a:solidFill>
            </a:endParaRPr>
          </a:p>
        </p:txBody>
      </p:sp>
      <p:sp>
        <p:nvSpPr>
          <p:cNvPr id="7" name="ZoneTexte 6"/>
          <p:cNvSpPr txBox="1"/>
          <p:nvPr/>
        </p:nvSpPr>
        <p:spPr>
          <a:xfrm>
            <a:off x="651931" y="5246913"/>
            <a:ext cx="8178797" cy="400110"/>
          </a:xfrm>
          <a:prstGeom prst="rect">
            <a:avLst/>
          </a:prstGeom>
          <a:solidFill>
            <a:srgbClr val="C6D9F1"/>
          </a:solidFill>
        </p:spPr>
        <p:txBody>
          <a:bodyPr wrap="square" rtlCol="0">
            <a:spAutoFit/>
          </a:bodyPr>
          <a:lstStyle/>
          <a:p>
            <a:r>
              <a:rPr lang="fr-FR" sz="2000" dirty="0" smtClean="0">
                <a:solidFill>
                  <a:schemeClr val="tx2"/>
                </a:solidFill>
              </a:rPr>
              <a:t>Préférez revenir avec des images (photos/vidéos).</a:t>
            </a:r>
          </a:p>
        </p:txBody>
      </p:sp>
      <p:grpSp>
        <p:nvGrpSpPr>
          <p:cNvPr id="19" name="Grouper 18"/>
          <p:cNvGrpSpPr/>
          <p:nvPr/>
        </p:nvGrpSpPr>
        <p:grpSpPr>
          <a:xfrm>
            <a:off x="651931" y="2575492"/>
            <a:ext cx="4278945" cy="2235200"/>
            <a:chOff x="651931" y="2575492"/>
            <a:chExt cx="4278945" cy="2235200"/>
          </a:xfrm>
        </p:grpSpPr>
        <p:pic>
          <p:nvPicPr>
            <p:cNvPr id="13" name="Image 12" descr="ptitluc_0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931" y="2575492"/>
              <a:ext cx="4229100" cy="2235200"/>
            </a:xfrm>
            <a:prstGeom prst="rect">
              <a:avLst/>
            </a:prstGeom>
          </p:spPr>
        </p:pic>
        <p:sp>
          <p:nvSpPr>
            <p:cNvPr id="8" name="ZoneTexte 7"/>
            <p:cNvSpPr txBox="1"/>
            <p:nvPr/>
          </p:nvSpPr>
          <p:spPr>
            <a:xfrm>
              <a:off x="2225889" y="4533693"/>
              <a:ext cx="2704987" cy="276999"/>
            </a:xfrm>
            <a:prstGeom prst="rect">
              <a:avLst/>
            </a:prstGeom>
            <a:noFill/>
          </p:spPr>
          <p:txBody>
            <a:bodyPr wrap="none" rtlCol="0">
              <a:spAutoFit/>
            </a:bodyPr>
            <a:lstStyle/>
            <a:p>
              <a:r>
                <a:rPr lang="fr-FR" sz="1200" i="1" dirty="0">
                  <a:solidFill>
                    <a:schemeClr val="bg1"/>
                  </a:solidFill>
                </a:rPr>
                <a:t>Dessin offert à Longitude 181 par </a:t>
              </a:r>
              <a:r>
                <a:rPr lang="fr-FR" sz="1200" i="1" dirty="0" err="1">
                  <a:solidFill>
                    <a:schemeClr val="bg1"/>
                  </a:solidFill>
                </a:rPr>
                <a:t>Pti’luc</a:t>
              </a:r>
              <a:r>
                <a:rPr lang="fr-FR" sz="1200" i="1" dirty="0" smtClean="0">
                  <a:solidFill>
                    <a:schemeClr val="bg1"/>
                  </a:solidFill>
                  <a:effectLst/>
                </a:rPr>
                <a:t> </a:t>
              </a:r>
              <a:endParaRPr lang="fr-FR" sz="1200" i="1" dirty="0">
                <a:solidFill>
                  <a:schemeClr val="bg1"/>
                </a:solidFill>
              </a:endParaRPr>
            </a:p>
          </p:txBody>
        </p:sp>
      </p:grpSp>
      <p:sp>
        <p:nvSpPr>
          <p:cNvPr id="15" name="ZoneTexte 14"/>
          <p:cNvSpPr txBox="1"/>
          <p:nvPr/>
        </p:nvSpPr>
        <p:spPr>
          <a:xfrm>
            <a:off x="5074110" y="2433611"/>
            <a:ext cx="3899853" cy="707886"/>
          </a:xfrm>
          <a:prstGeom prst="rect">
            <a:avLst/>
          </a:prstGeom>
          <a:noFill/>
        </p:spPr>
        <p:txBody>
          <a:bodyPr wrap="square" rtlCol="0">
            <a:spAutoFit/>
          </a:bodyPr>
          <a:lstStyle/>
          <a:p>
            <a:r>
              <a:rPr lang="fr-FR" sz="2000" dirty="0" smtClean="0">
                <a:solidFill>
                  <a:schemeClr val="tx2"/>
                </a:solidFill>
              </a:rPr>
              <a:t>Ne prélevez pas d’animaux vivants, c’est une évidence.</a:t>
            </a:r>
          </a:p>
        </p:txBody>
      </p:sp>
      <p:sp>
        <p:nvSpPr>
          <p:cNvPr id="16" name="ZoneTexte 15"/>
          <p:cNvSpPr txBox="1"/>
          <p:nvPr/>
        </p:nvSpPr>
        <p:spPr>
          <a:xfrm>
            <a:off x="5076610" y="3306597"/>
            <a:ext cx="3899853" cy="1015663"/>
          </a:xfrm>
          <a:prstGeom prst="rect">
            <a:avLst/>
          </a:prstGeom>
          <a:noFill/>
        </p:spPr>
        <p:txBody>
          <a:bodyPr wrap="square" rtlCol="0">
            <a:spAutoFit/>
          </a:bodyPr>
          <a:lstStyle/>
          <a:p>
            <a:r>
              <a:rPr lang="fr-FR" sz="2000" dirty="0" smtClean="0">
                <a:solidFill>
                  <a:schemeClr val="tx2"/>
                </a:solidFill>
              </a:rPr>
              <a:t>Mais savez-vous que même des coquilles vides peuvent servir d’habitat (ex. </a:t>
            </a:r>
            <a:r>
              <a:rPr lang="fr-FR" sz="2000" dirty="0" err="1" smtClean="0">
                <a:solidFill>
                  <a:schemeClr val="tx2"/>
                </a:solidFill>
              </a:rPr>
              <a:t>bernard</a:t>
            </a:r>
            <a:r>
              <a:rPr lang="fr-FR" sz="2000" dirty="0" smtClean="0">
                <a:solidFill>
                  <a:schemeClr val="tx2"/>
                </a:solidFill>
              </a:rPr>
              <a:t> l’</a:t>
            </a:r>
            <a:r>
              <a:rPr lang="fr-FR" sz="2000" dirty="0" err="1" smtClean="0">
                <a:solidFill>
                  <a:schemeClr val="tx2"/>
                </a:solidFill>
              </a:rPr>
              <a:t>hermite</a:t>
            </a:r>
            <a:r>
              <a:rPr lang="fr-FR" sz="2000" dirty="0" smtClean="0">
                <a:solidFill>
                  <a:schemeClr val="tx2"/>
                </a:solidFill>
              </a:rPr>
              <a:t>) ?</a:t>
            </a:r>
          </a:p>
        </p:txBody>
      </p:sp>
      <p:grpSp>
        <p:nvGrpSpPr>
          <p:cNvPr id="18" name="Grouper 17"/>
          <p:cNvGrpSpPr/>
          <p:nvPr/>
        </p:nvGrpSpPr>
        <p:grpSpPr>
          <a:xfrm>
            <a:off x="651932" y="5647024"/>
            <a:ext cx="8305796" cy="1200109"/>
            <a:chOff x="651932" y="5647024"/>
            <a:chExt cx="8305796" cy="1200109"/>
          </a:xfrm>
        </p:grpSpPr>
        <p:sp>
          <p:nvSpPr>
            <p:cNvPr id="2" name="Rectangle 1"/>
            <p:cNvSpPr/>
            <p:nvPr/>
          </p:nvSpPr>
          <p:spPr>
            <a:xfrm>
              <a:off x="651932" y="5647024"/>
              <a:ext cx="8178796" cy="9739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bretagne_1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989" y="5714365"/>
              <a:ext cx="1290515" cy="838835"/>
            </a:xfrm>
            <a:prstGeom prst="rect">
              <a:avLst/>
            </a:prstGeom>
            <a:ln>
              <a:solidFill>
                <a:schemeClr val="bg1"/>
              </a:solidFill>
            </a:ln>
          </p:spPr>
        </p:pic>
        <p:pic>
          <p:nvPicPr>
            <p:cNvPr id="5" name="Image 4" descr="calma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4289" y="5714365"/>
              <a:ext cx="1447800" cy="838835"/>
            </a:xfrm>
            <a:prstGeom prst="rect">
              <a:avLst/>
            </a:prstGeom>
            <a:ln>
              <a:solidFill>
                <a:srgbClr val="FFFFFF"/>
              </a:solidFill>
            </a:ln>
          </p:spPr>
        </p:pic>
        <p:pic>
          <p:nvPicPr>
            <p:cNvPr id="10" name="Image 9" descr="ang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86276" y="5714365"/>
              <a:ext cx="1390334" cy="838835"/>
            </a:xfrm>
            <a:prstGeom prst="rect">
              <a:avLst/>
            </a:prstGeom>
            <a:ln>
              <a:solidFill>
                <a:srgbClr val="FFFFFF"/>
              </a:solidFill>
            </a:ln>
          </p:spPr>
        </p:pic>
        <p:pic>
          <p:nvPicPr>
            <p:cNvPr id="11" name="Image 10" descr="Girelle_paon_1.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5710" y="5714365"/>
              <a:ext cx="1237790" cy="837533"/>
            </a:xfrm>
            <a:prstGeom prst="rect">
              <a:avLst/>
            </a:prstGeom>
            <a:ln>
              <a:solidFill>
                <a:srgbClr val="FFFFFF"/>
              </a:solidFill>
            </a:ln>
          </p:spPr>
        </p:pic>
        <p:pic>
          <p:nvPicPr>
            <p:cNvPr id="12" name="Image 11" descr="clown.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02400" y="5707126"/>
              <a:ext cx="1244600" cy="858774"/>
            </a:xfrm>
            <a:prstGeom prst="rect">
              <a:avLst/>
            </a:prstGeom>
            <a:ln>
              <a:solidFill>
                <a:srgbClr val="FFFFFF"/>
              </a:solidFill>
            </a:ln>
          </p:spPr>
        </p:pic>
        <p:pic>
          <p:nvPicPr>
            <p:cNvPr id="14" name="Image 13" descr="gorgone5.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21790" y="5707126"/>
              <a:ext cx="966610" cy="858346"/>
            </a:xfrm>
            <a:prstGeom prst="rect">
              <a:avLst/>
            </a:prstGeom>
            <a:ln>
              <a:solidFill>
                <a:srgbClr val="FFFFFF"/>
              </a:solidFill>
            </a:ln>
          </p:spPr>
        </p:pic>
        <p:sp>
          <p:nvSpPr>
            <p:cNvPr id="17" name="ZoneTexte 16"/>
            <p:cNvSpPr txBox="1"/>
            <p:nvPr/>
          </p:nvSpPr>
          <p:spPr>
            <a:xfrm>
              <a:off x="7116108" y="6570134"/>
              <a:ext cx="1841620" cy="276999"/>
            </a:xfrm>
            <a:prstGeom prst="rect">
              <a:avLst/>
            </a:prstGeom>
            <a:noFill/>
          </p:spPr>
          <p:txBody>
            <a:bodyPr wrap="none" rtlCol="0">
              <a:spAutoFit/>
            </a:bodyPr>
            <a:lstStyle/>
            <a:p>
              <a:pPr algn="r"/>
              <a:r>
                <a:rPr lang="fr-FR" sz="1200" i="1" dirty="0" smtClean="0">
                  <a:solidFill>
                    <a:schemeClr val="bg1">
                      <a:lumMod val="75000"/>
                    </a:schemeClr>
                  </a:solidFill>
                </a:rPr>
                <a:t>Photographies Alain Foret</a:t>
              </a:r>
              <a:endParaRPr lang="fr-FR" sz="1200" i="1" dirty="0">
                <a:solidFill>
                  <a:schemeClr val="bg1">
                    <a:lumMod val="75000"/>
                  </a:schemeClr>
                </a:solidFill>
              </a:endParaRPr>
            </a:p>
          </p:txBody>
        </p:sp>
      </p:grpSp>
    </p:spTree>
    <p:extLst>
      <p:ext uri="{BB962C8B-B14F-4D97-AF65-F5344CB8AC3E}">
        <p14:creationId xmlns:p14="http://schemas.microsoft.com/office/powerpoint/2010/main" val="17048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.5 NE PAS HARCELER, NOURRIR, TOUCHER</a:t>
            </a:r>
          </a:p>
        </p:txBody>
      </p:sp>
      <p:sp>
        <p:nvSpPr>
          <p:cNvPr id="9" name="ZoneTexte 8"/>
          <p:cNvSpPr txBox="1"/>
          <p:nvPr/>
        </p:nvSpPr>
        <p:spPr>
          <a:xfrm>
            <a:off x="4047067" y="2353277"/>
            <a:ext cx="5029200" cy="1015663"/>
          </a:xfrm>
          <a:prstGeom prst="rect">
            <a:avLst/>
          </a:prstGeom>
          <a:noFill/>
        </p:spPr>
        <p:txBody>
          <a:bodyPr wrap="square" rtlCol="0">
            <a:spAutoFit/>
          </a:bodyPr>
          <a:lstStyle/>
          <a:p>
            <a:r>
              <a:rPr lang="fr-FR" sz="2000" b="1" dirty="0" smtClean="0">
                <a:solidFill>
                  <a:schemeClr val="tx2"/>
                </a:solidFill>
              </a:rPr>
              <a:t>Nourrir</a:t>
            </a:r>
            <a:r>
              <a:rPr lang="fr-FR" sz="2000" dirty="0" smtClean="0">
                <a:solidFill>
                  <a:schemeClr val="tx2"/>
                </a:solidFill>
              </a:rPr>
              <a:t> les animaux sauvages perturbe leur comportement, peut nuire à leur santé et peut les rendre dangereux, agressifs.</a:t>
            </a:r>
          </a:p>
        </p:txBody>
      </p:sp>
      <p:sp>
        <p:nvSpPr>
          <p:cNvPr id="8" name="ZoneTexte 7"/>
          <p:cNvSpPr txBox="1"/>
          <p:nvPr/>
        </p:nvSpPr>
        <p:spPr>
          <a:xfrm>
            <a:off x="4047067" y="3589631"/>
            <a:ext cx="4953000" cy="1323439"/>
          </a:xfrm>
          <a:prstGeom prst="rect">
            <a:avLst/>
          </a:prstGeom>
          <a:noFill/>
        </p:spPr>
        <p:txBody>
          <a:bodyPr wrap="square" rtlCol="0">
            <a:spAutoFit/>
          </a:bodyPr>
          <a:lstStyle/>
          <a:p>
            <a:r>
              <a:rPr lang="fr-FR" sz="2000" dirty="0" smtClean="0">
                <a:solidFill>
                  <a:schemeClr val="tx2"/>
                </a:solidFill>
              </a:rPr>
              <a:t>Les </a:t>
            </a:r>
            <a:r>
              <a:rPr lang="fr-FR" sz="2000" b="1" dirty="0" smtClean="0">
                <a:solidFill>
                  <a:schemeClr val="tx2"/>
                </a:solidFill>
              </a:rPr>
              <a:t>harceler</a:t>
            </a:r>
            <a:r>
              <a:rPr lang="fr-FR" sz="2000" dirty="0" smtClean="0">
                <a:solidFill>
                  <a:schemeClr val="tx2"/>
                </a:solidFill>
              </a:rPr>
              <a:t> (phares trop puissants, éclairage direct, poursuite) stresse inutilement les animaux, peut les faire fuir durablement de la zone et peut même les tuer.</a:t>
            </a:r>
          </a:p>
        </p:txBody>
      </p:sp>
      <p:sp>
        <p:nvSpPr>
          <p:cNvPr id="10" name="ZoneTexte 9"/>
          <p:cNvSpPr txBox="1"/>
          <p:nvPr/>
        </p:nvSpPr>
        <p:spPr>
          <a:xfrm>
            <a:off x="4072468" y="5235250"/>
            <a:ext cx="4834466" cy="707886"/>
          </a:xfrm>
          <a:prstGeom prst="rect">
            <a:avLst/>
          </a:prstGeom>
          <a:noFill/>
        </p:spPr>
        <p:txBody>
          <a:bodyPr wrap="square" rtlCol="0">
            <a:spAutoFit/>
          </a:bodyPr>
          <a:lstStyle/>
          <a:p>
            <a:r>
              <a:rPr lang="fr-FR" sz="2000" dirty="0" smtClean="0">
                <a:solidFill>
                  <a:schemeClr val="tx2"/>
                </a:solidFill>
              </a:rPr>
              <a:t>Les </a:t>
            </a:r>
            <a:r>
              <a:rPr lang="fr-FR" sz="2000" b="1" dirty="0" smtClean="0">
                <a:solidFill>
                  <a:schemeClr val="tx2"/>
                </a:solidFill>
              </a:rPr>
              <a:t>toucher*</a:t>
            </a:r>
            <a:r>
              <a:rPr lang="fr-FR" sz="2000" dirty="0" smtClean="0">
                <a:solidFill>
                  <a:schemeClr val="tx2"/>
                </a:solidFill>
              </a:rPr>
              <a:t> peut les perturber et être dangereux pour le plongeur.</a:t>
            </a:r>
          </a:p>
        </p:txBody>
      </p:sp>
      <p:sp>
        <p:nvSpPr>
          <p:cNvPr id="11" name="ZoneTexte 10"/>
          <p:cNvSpPr txBox="1"/>
          <p:nvPr/>
        </p:nvSpPr>
        <p:spPr>
          <a:xfrm>
            <a:off x="4123267" y="6055069"/>
            <a:ext cx="4783667" cy="646331"/>
          </a:xfrm>
          <a:prstGeom prst="rect">
            <a:avLst/>
          </a:prstGeom>
          <a:noFill/>
        </p:spPr>
        <p:txBody>
          <a:bodyPr wrap="square" rtlCol="0">
            <a:spAutoFit/>
          </a:bodyPr>
          <a:lstStyle/>
          <a:p>
            <a:r>
              <a:rPr lang="fr-FR" sz="1200" dirty="0" smtClean="0">
                <a:solidFill>
                  <a:srgbClr val="A6A6A6"/>
                </a:solidFill>
              </a:rPr>
              <a:t>* Le port des gants est interdit dans certaines réserves. Ils ne doivent pas servir à toucher des animaux. Leur utilité est la lutte contre le froid et la protection contre d’éventuelles coupures (épaves).</a:t>
            </a:r>
          </a:p>
        </p:txBody>
      </p:sp>
      <p:grpSp>
        <p:nvGrpSpPr>
          <p:cNvPr id="5" name="Grouper 4"/>
          <p:cNvGrpSpPr/>
          <p:nvPr/>
        </p:nvGrpSpPr>
        <p:grpSpPr>
          <a:xfrm>
            <a:off x="797345" y="2453950"/>
            <a:ext cx="3098800" cy="2781300"/>
            <a:chOff x="797345" y="2453950"/>
            <a:chExt cx="3098800" cy="2781300"/>
          </a:xfrm>
        </p:grpSpPr>
        <p:pic>
          <p:nvPicPr>
            <p:cNvPr id="4" name="Image 3" descr="hipp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45" y="2453950"/>
              <a:ext cx="3098800" cy="2781300"/>
            </a:xfrm>
            <a:prstGeom prst="rect">
              <a:avLst/>
            </a:prstGeom>
          </p:spPr>
        </p:pic>
        <p:sp>
          <p:nvSpPr>
            <p:cNvPr id="12" name="ZoneTexte 11"/>
            <p:cNvSpPr txBox="1"/>
            <p:nvPr/>
          </p:nvSpPr>
          <p:spPr>
            <a:xfrm>
              <a:off x="2114412" y="4913070"/>
              <a:ext cx="1781733" cy="276999"/>
            </a:xfrm>
            <a:prstGeom prst="rect">
              <a:avLst/>
            </a:prstGeom>
            <a:noFill/>
          </p:spPr>
          <p:txBody>
            <a:bodyPr wrap="none" rtlCol="0">
              <a:spAutoFit/>
            </a:bodyPr>
            <a:lstStyle/>
            <a:p>
              <a:pPr algn="r"/>
              <a:r>
                <a:rPr lang="fr-FR" sz="1200" i="1" dirty="0" smtClean="0">
                  <a:solidFill>
                    <a:schemeClr val="bg1">
                      <a:lumMod val="75000"/>
                    </a:schemeClr>
                  </a:solidFill>
                </a:rPr>
                <a:t>Photographie Alain Foret</a:t>
              </a:r>
              <a:endParaRPr lang="fr-FR" sz="1200" i="1" dirty="0">
                <a:solidFill>
                  <a:schemeClr val="bg1">
                    <a:lumMod val="75000"/>
                  </a:schemeClr>
                </a:solidFill>
              </a:endParaRPr>
            </a:p>
          </p:txBody>
        </p:sp>
      </p:grpSp>
    </p:spTree>
    <p:extLst>
      <p:ext uri="{BB962C8B-B14F-4D97-AF65-F5344CB8AC3E}">
        <p14:creationId xmlns:p14="http://schemas.microsoft.com/office/powerpoint/2010/main" val="1766843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r 4"/>
          <p:cNvGrpSpPr/>
          <p:nvPr/>
        </p:nvGrpSpPr>
        <p:grpSpPr>
          <a:xfrm>
            <a:off x="0" y="1638300"/>
            <a:ext cx="9144000" cy="5234781"/>
            <a:chOff x="0" y="1638300"/>
            <a:chExt cx="9144000" cy="5234781"/>
          </a:xfrm>
        </p:grpSpPr>
        <p:pic>
          <p:nvPicPr>
            <p:cNvPr id="4" name="Image 3" descr="serrafini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8300"/>
              <a:ext cx="9144000" cy="5234781"/>
            </a:xfrm>
            <a:prstGeom prst="rect">
              <a:avLst/>
            </a:prstGeom>
          </p:spPr>
        </p:pic>
        <p:sp>
          <p:nvSpPr>
            <p:cNvPr id="3" name="ZoneTexte 2"/>
            <p:cNvSpPr txBox="1"/>
            <p:nvPr/>
          </p:nvSpPr>
          <p:spPr>
            <a:xfrm>
              <a:off x="7123178" y="6576770"/>
              <a:ext cx="1840267" cy="276999"/>
            </a:xfrm>
            <a:prstGeom prst="rect">
              <a:avLst/>
            </a:prstGeom>
            <a:noFill/>
          </p:spPr>
          <p:txBody>
            <a:bodyPr wrap="none" rtlCol="0">
              <a:spAutoFit/>
            </a:bodyPr>
            <a:lstStyle/>
            <a:p>
              <a:pPr algn="r"/>
              <a:r>
                <a:rPr lang="fr-FR" sz="1200" i="1" dirty="0" smtClean="0">
                  <a:solidFill>
                    <a:schemeClr val="bg1"/>
                  </a:solidFill>
                </a:rPr>
                <a:t>Dessin Dominique </a:t>
              </a:r>
              <a:r>
                <a:rPr lang="fr-FR" sz="1200" i="1" dirty="0" err="1" smtClean="0">
                  <a:solidFill>
                    <a:schemeClr val="bg1"/>
                  </a:solidFill>
                </a:rPr>
                <a:t>Sérafini</a:t>
              </a:r>
              <a:endParaRPr lang="fr-FR" sz="1200" i="1" dirty="0">
                <a:solidFill>
                  <a:schemeClr val="bg1"/>
                </a:solidFill>
              </a:endParaRPr>
            </a:p>
          </p:txBody>
        </p:sp>
      </p:grpSp>
    </p:spTree>
    <p:extLst>
      <p:ext uri="{BB962C8B-B14F-4D97-AF65-F5344CB8AC3E}">
        <p14:creationId xmlns:p14="http://schemas.microsoft.com/office/powerpoint/2010/main" val="3996377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.6 DES BULLES PAS SI ANODINES</a:t>
            </a:r>
          </a:p>
        </p:txBody>
      </p:sp>
      <p:sp>
        <p:nvSpPr>
          <p:cNvPr id="9" name="ZoneTexte 8"/>
          <p:cNvSpPr txBox="1"/>
          <p:nvPr/>
        </p:nvSpPr>
        <p:spPr>
          <a:xfrm>
            <a:off x="3881967" y="2353277"/>
            <a:ext cx="5029200" cy="1631216"/>
          </a:xfrm>
          <a:prstGeom prst="rect">
            <a:avLst/>
          </a:prstGeom>
          <a:noFill/>
        </p:spPr>
        <p:txBody>
          <a:bodyPr wrap="square" rtlCol="0">
            <a:spAutoFit/>
          </a:bodyPr>
          <a:lstStyle/>
          <a:p>
            <a:r>
              <a:rPr lang="fr-FR" sz="2000" b="1" dirty="0" smtClean="0">
                <a:solidFill>
                  <a:schemeClr val="tx2"/>
                </a:solidFill>
              </a:rPr>
              <a:t>La ventilation sous plafond</a:t>
            </a:r>
            <a:r>
              <a:rPr lang="fr-FR" sz="2000" dirty="0" smtClean="0">
                <a:solidFill>
                  <a:schemeClr val="tx2"/>
                </a:solidFill>
              </a:rPr>
              <a:t> (aplombs rocheux, arches, grottes, tunnels, épaves) fait remonter des bulles qui sont emprisonnées par le substrat et peuvent provoquer la mort de la faune fixée.</a:t>
            </a:r>
          </a:p>
        </p:txBody>
      </p:sp>
      <p:sp>
        <p:nvSpPr>
          <p:cNvPr id="5" name="ZoneTexte 4"/>
          <p:cNvSpPr txBox="1"/>
          <p:nvPr/>
        </p:nvSpPr>
        <p:spPr>
          <a:xfrm>
            <a:off x="3898900" y="3984493"/>
            <a:ext cx="5029200" cy="1323439"/>
          </a:xfrm>
          <a:prstGeom prst="rect">
            <a:avLst/>
          </a:prstGeom>
          <a:noFill/>
        </p:spPr>
        <p:txBody>
          <a:bodyPr wrap="square" rtlCol="0">
            <a:spAutoFit/>
          </a:bodyPr>
          <a:lstStyle/>
          <a:p>
            <a:r>
              <a:rPr lang="fr-FR" sz="2000" b="1" dirty="0" smtClean="0">
                <a:solidFill>
                  <a:schemeClr val="tx2"/>
                </a:solidFill>
              </a:rPr>
              <a:t>Consignes :</a:t>
            </a:r>
          </a:p>
          <a:p>
            <a:pPr marL="342900" indent="-342900">
              <a:buFont typeface="Arial"/>
              <a:buChar char="•"/>
            </a:pPr>
            <a:r>
              <a:rPr lang="fr-FR" sz="2000" dirty="0" smtClean="0">
                <a:solidFill>
                  <a:schemeClr val="tx2"/>
                </a:solidFill>
              </a:rPr>
              <a:t>Restez en apnée lorsque vous explorez des zones comme les aplombs rocheux ou les arches ;</a:t>
            </a:r>
            <a:endParaRPr lang="fr-FR" sz="2000" dirty="0">
              <a:solidFill>
                <a:schemeClr val="tx2"/>
              </a:solidFill>
            </a:endParaRPr>
          </a:p>
        </p:txBody>
      </p:sp>
      <p:sp>
        <p:nvSpPr>
          <p:cNvPr id="6" name="ZoneTexte 5"/>
          <p:cNvSpPr txBox="1"/>
          <p:nvPr/>
        </p:nvSpPr>
        <p:spPr>
          <a:xfrm>
            <a:off x="3907367" y="5206332"/>
            <a:ext cx="5029200" cy="1323439"/>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Pour les grottes et tunnels il est plus délicat de donner des consignes, sinon de limiter le nombre de plongeurs et d’éviter d’y séjourner trop longtemps.</a:t>
            </a:r>
          </a:p>
        </p:txBody>
      </p:sp>
      <p:grpSp>
        <p:nvGrpSpPr>
          <p:cNvPr id="4" name="Grouper 3"/>
          <p:cNvGrpSpPr/>
          <p:nvPr/>
        </p:nvGrpSpPr>
        <p:grpSpPr>
          <a:xfrm>
            <a:off x="800101" y="2500664"/>
            <a:ext cx="2577254" cy="4029108"/>
            <a:chOff x="800101" y="2500664"/>
            <a:chExt cx="2577254" cy="4029108"/>
          </a:xfrm>
        </p:grpSpPr>
        <p:pic>
          <p:nvPicPr>
            <p:cNvPr id="2" name="Image 1" descr="antibes_007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1" y="2500664"/>
              <a:ext cx="2577254" cy="4029108"/>
            </a:xfrm>
            <a:prstGeom prst="rect">
              <a:avLst/>
            </a:prstGeom>
          </p:spPr>
        </p:pic>
        <p:sp>
          <p:nvSpPr>
            <p:cNvPr id="8" name="ZoneTexte 7"/>
            <p:cNvSpPr txBox="1"/>
            <p:nvPr/>
          </p:nvSpPr>
          <p:spPr>
            <a:xfrm>
              <a:off x="1595622" y="6239259"/>
              <a:ext cx="1781733" cy="276999"/>
            </a:xfrm>
            <a:prstGeom prst="rect">
              <a:avLst/>
            </a:prstGeom>
            <a:noFill/>
          </p:spPr>
          <p:txBody>
            <a:bodyPr wrap="none" rtlCol="0">
              <a:spAutoFit/>
            </a:bodyPr>
            <a:lstStyle/>
            <a:p>
              <a:pPr algn="r"/>
              <a:r>
                <a:rPr lang="fr-FR" sz="1200" i="1" dirty="0" smtClean="0">
                  <a:solidFill>
                    <a:schemeClr val="bg1"/>
                  </a:solidFill>
                </a:rPr>
                <a:t>Photographie Alain Foret</a:t>
              </a:r>
              <a:endParaRPr lang="fr-FR" sz="1200" i="1" dirty="0">
                <a:solidFill>
                  <a:schemeClr val="bg1"/>
                </a:solidFill>
              </a:endParaRPr>
            </a:p>
          </p:txBody>
        </p:sp>
      </p:grpSp>
    </p:spTree>
    <p:extLst>
      <p:ext uri="{BB962C8B-B14F-4D97-AF65-F5344CB8AC3E}">
        <p14:creationId xmlns:p14="http://schemas.microsoft.com/office/powerpoint/2010/main" val="1800492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58800" y="1488154"/>
            <a:ext cx="8280400" cy="5278369"/>
          </a:xfrm>
          <a:prstGeom prst="rect">
            <a:avLst/>
          </a:prstGeom>
          <a:noFill/>
        </p:spPr>
        <p:txBody>
          <a:bodyPr wrap="square" rtlCol="0">
            <a:spAutoFit/>
          </a:bodyPr>
          <a:lstStyle/>
          <a:p>
            <a:r>
              <a:rPr lang="fr-FR" sz="2000" b="1" dirty="0" smtClean="0">
                <a:solidFill>
                  <a:schemeClr val="tx2"/>
                </a:solidFill>
              </a:rPr>
              <a:t>AVERTISSEMENT AU LECTEUR</a:t>
            </a:r>
          </a:p>
          <a:p>
            <a:endParaRPr lang="fr-FR" sz="800" dirty="0">
              <a:solidFill>
                <a:schemeClr val="tx2"/>
              </a:solidFill>
            </a:endParaRPr>
          </a:p>
          <a:p>
            <a:pPr algn="just"/>
            <a:r>
              <a:rPr lang="fr-FR" dirty="0" smtClean="0">
                <a:solidFill>
                  <a:schemeClr val="tx2"/>
                </a:solidFill>
              </a:rPr>
              <a:t>Cette présentation a pour objectif de </a:t>
            </a:r>
            <a:r>
              <a:rPr lang="fr-FR" b="1" dirty="0" smtClean="0">
                <a:solidFill>
                  <a:schemeClr val="tx2"/>
                </a:solidFill>
              </a:rPr>
              <a:t>faciliter la compréhension </a:t>
            </a:r>
            <a:r>
              <a:rPr lang="fr-FR" dirty="0" smtClean="0">
                <a:solidFill>
                  <a:schemeClr val="tx2"/>
                </a:solidFill>
              </a:rPr>
              <a:t>des éléments de la </a:t>
            </a:r>
            <a:r>
              <a:rPr lang="fr-FR" i="1" dirty="0" smtClean="0">
                <a:solidFill>
                  <a:schemeClr val="tx2"/>
                </a:solidFill>
              </a:rPr>
              <a:t>Charte Internationale du Plongeur Responsable </a:t>
            </a:r>
            <a:r>
              <a:rPr lang="fr-FR" dirty="0" smtClean="0">
                <a:solidFill>
                  <a:schemeClr val="tx2"/>
                </a:solidFill>
              </a:rPr>
              <a:t>de l’association Longitude 181. Elle est le fruit d’une collaboration entre Longitude 181 et Plongée Plaisir (livres et supports de cours en plongée).</a:t>
            </a:r>
            <a:endParaRPr lang="fr-FR" dirty="0">
              <a:solidFill>
                <a:schemeClr val="tx2"/>
              </a:solidFill>
            </a:endParaRPr>
          </a:p>
          <a:p>
            <a:pPr algn="just"/>
            <a:endParaRPr lang="fr-FR" sz="800" dirty="0" smtClean="0">
              <a:solidFill>
                <a:schemeClr val="tx2"/>
              </a:solidFill>
            </a:endParaRPr>
          </a:p>
          <a:p>
            <a:pPr algn="just"/>
            <a:r>
              <a:rPr lang="fr-FR" dirty="0" smtClean="0">
                <a:solidFill>
                  <a:schemeClr val="tx2"/>
                </a:solidFill>
              </a:rPr>
              <a:t>Elle ne se substitue pas à la charte, elle l’éclaire sur un plan pédagogique.</a:t>
            </a:r>
          </a:p>
          <a:p>
            <a:pPr algn="just"/>
            <a:endParaRPr lang="fr-FR" sz="800" dirty="0">
              <a:solidFill>
                <a:schemeClr val="tx2"/>
              </a:solidFill>
            </a:endParaRPr>
          </a:p>
          <a:p>
            <a:pPr algn="just"/>
            <a:r>
              <a:rPr lang="fr-FR" dirty="0" smtClean="0">
                <a:solidFill>
                  <a:schemeClr val="tx2"/>
                </a:solidFill>
              </a:rPr>
              <a:t>Ce document est libre de diffusion à la condition que celle-ci soit non-commerciale et que le contenu ne soit ni modifié, ni altéré.</a:t>
            </a:r>
            <a:endParaRPr lang="fr-FR" dirty="0">
              <a:solidFill>
                <a:schemeClr val="tx2"/>
              </a:solidFill>
            </a:endParaRPr>
          </a:p>
          <a:p>
            <a:pPr algn="just"/>
            <a:r>
              <a:rPr lang="fr-FR" dirty="0" smtClean="0">
                <a:solidFill>
                  <a:schemeClr val="tx2"/>
                </a:solidFill>
              </a:rPr>
              <a:t>En particulier, les photos et schémas de cette présentation ne peuvent pas être extraits pour une utilisation sur d’autres supports.</a:t>
            </a:r>
          </a:p>
          <a:p>
            <a:pPr algn="just"/>
            <a:endParaRPr lang="fr-FR" sz="800" dirty="0">
              <a:solidFill>
                <a:schemeClr val="tx2"/>
              </a:solidFill>
            </a:endParaRPr>
          </a:p>
          <a:p>
            <a:pPr algn="just"/>
            <a:r>
              <a:rPr lang="fr-FR" dirty="0" smtClean="0">
                <a:solidFill>
                  <a:schemeClr val="tx2"/>
                </a:solidFill>
              </a:rPr>
              <a:t>Ce document est destiné aux enseignants, clubs et centres de plongée pour leurs cours sur la Charte Internationale du Plongeur Responsable, dans le respect des cursus de formation des organismes d’appartenance. </a:t>
            </a:r>
          </a:p>
          <a:p>
            <a:pPr algn="just"/>
            <a:endParaRPr lang="fr-FR" sz="800" dirty="0">
              <a:solidFill>
                <a:schemeClr val="tx2"/>
              </a:solidFill>
            </a:endParaRPr>
          </a:p>
          <a:p>
            <a:pPr algn="just"/>
            <a:r>
              <a:rPr lang="fr-FR" dirty="0" smtClean="0">
                <a:solidFill>
                  <a:schemeClr val="tx2"/>
                </a:solidFill>
              </a:rPr>
              <a:t>Nous vous souhaitons de belles plongées, respectueuses de la nature qui vous accueille.</a:t>
            </a:r>
          </a:p>
          <a:p>
            <a:endParaRPr lang="fr-FR" sz="900" dirty="0" smtClean="0">
              <a:solidFill>
                <a:schemeClr val="tx2"/>
              </a:solidFill>
            </a:endParaRPr>
          </a:p>
          <a:p>
            <a:pPr algn="r"/>
            <a:r>
              <a:rPr lang="fr-FR" sz="1600" b="1" dirty="0" smtClean="0">
                <a:solidFill>
                  <a:schemeClr val="bg1">
                    <a:lumMod val="50000"/>
                  </a:schemeClr>
                </a:solidFill>
                <a:effectLst/>
              </a:rPr>
              <a:t>Patrice Bureau, Longitude 181 &amp; Alain Foret, Plongée Plaisir</a:t>
            </a:r>
            <a:endParaRPr lang="fr-FR" sz="1600" b="1" dirty="0">
              <a:solidFill>
                <a:schemeClr val="tx2"/>
              </a:solidFill>
            </a:endParaRPr>
          </a:p>
        </p:txBody>
      </p:sp>
    </p:spTree>
    <p:extLst>
      <p:ext uri="{BB962C8B-B14F-4D97-AF65-F5344CB8AC3E}">
        <p14:creationId xmlns:p14="http://schemas.microsoft.com/office/powerpoint/2010/main" val="2033090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4410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.7 LE DIRECTEUR DE PLONGÉE</a:t>
            </a:r>
          </a:p>
        </p:txBody>
      </p:sp>
      <p:sp>
        <p:nvSpPr>
          <p:cNvPr id="9" name="ZoneTexte 8"/>
          <p:cNvSpPr txBox="1"/>
          <p:nvPr/>
        </p:nvSpPr>
        <p:spPr>
          <a:xfrm>
            <a:off x="3949700" y="2251677"/>
            <a:ext cx="5126567" cy="1631216"/>
          </a:xfrm>
          <a:prstGeom prst="rect">
            <a:avLst/>
          </a:prstGeom>
          <a:noFill/>
        </p:spPr>
        <p:txBody>
          <a:bodyPr wrap="square" rtlCol="0">
            <a:spAutoFit/>
          </a:bodyPr>
          <a:lstStyle/>
          <a:p>
            <a:r>
              <a:rPr lang="fr-FR" sz="2000" b="1" dirty="0" smtClean="0">
                <a:solidFill>
                  <a:schemeClr val="tx2"/>
                </a:solidFill>
              </a:rPr>
              <a:t>Briefing</a:t>
            </a:r>
          </a:p>
          <a:p>
            <a:r>
              <a:rPr lang="fr-FR" sz="2000" dirty="0" smtClean="0">
                <a:solidFill>
                  <a:schemeClr val="tx2"/>
                </a:solidFill>
              </a:rPr>
              <a:t>Au-delà des consignes habituelles, intégrez systématiquement dans vos briefings des consignes sur le comportement des plongeurs vis à vis du monde subaquatique :</a:t>
            </a:r>
          </a:p>
        </p:txBody>
      </p:sp>
      <p:sp>
        <p:nvSpPr>
          <p:cNvPr id="8" name="ZoneTexte 7"/>
          <p:cNvSpPr txBox="1"/>
          <p:nvPr/>
        </p:nvSpPr>
        <p:spPr>
          <a:xfrm>
            <a:off x="3949700" y="3743656"/>
            <a:ext cx="5050367" cy="400110"/>
          </a:xfrm>
          <a:prstGeom prst="rect">
            <a:avLst/>
          </a:prstGeom>
          <a:noFill/>
        </p:spPr>
        <p:txBody>
          <a:bodyPr wrap="square" rtlCol="0">
            <a:spAutoFit/>
          </a:bodyPr>
          <a:lstStyle/>
          <a:p>
            <a:pPr marL="342900" indent="-342900">
              <a:buFont typeface="Arial"/>
              <a:buChar char="•"/>
            </a:pPr>
            <a:r>
              <a:rPr lang="fr-FR" sz="2000" dirty="0" err="1" smtClean="0">
                <a:solidFill>
                  <a:schemeClr val="tx2"/>
                </a:solidFill>
              </a:rPr>
              <a:t>Palmage</a:t>
            </a:r>
            <a:r>
              <a:rPr lang="fr-FR" sz="2000" dirty="0" smtClean="0">
                <a:solidFill>
                  <a:schemeClr val="tx2"/>
                </a:solidFill>
              </a:rPr>
              <a:t> </a:t>
            </a:r>
            <a:r>
              <a:rPr lang="fr-FR" sz="1600" dirty="0" smtClean="0">
                <a:solidFill>
                  <a:schemeClr val="tx2"/>
                </a:solidFill>
              </a:rPr>
              <a:t>(</a:t>
            </a:r>
            <a:r>
              <a:rPr lang="fr-FR" sz="1600" i="1" dirty="0" smtClean="0">
                <a:solidFill>
                  <a:schemeClr val="tx2"/>
                </a:solidFill>
              </a:rPr>
              <a:t>Cf. point 1</a:t>
            </a:r>
            <a:r>
              <a:rPr lang="fr-FR" sz="1600" dirty="0" smtClean="0">
                <a:solidFill>
                  <a:schemeClr val="tx2"/>
                </a:solidFill>
              </a:rPr>
              <a:t>) ;</a:t>
            </a:r>
          </a:p>
        </p:txBody>
      </p:sp>
      <p:sp>
        <p:nvSpPr>
          <p:cNvPr id="12" name="ZoneTexte 11"/>
          <p:cNvSpPr txBox="1"/>
          <p:nvPr/>
        </p:nvSpPr>
        <p:spPr>
          <a:xfrm>
            <a:off x="3949700" y="6048514"/>
            <a:ext cx="5050367" cy="707886"/>
          </a:xfrm>
          <a:prstGeom prst="rect">
            <a:avLst/>
          </a:prstGeom>
          <a:noFill/>
        </p:spPr>
        <p:txBody>
          <a:bodyPr wrap="square" rtlCol="0">
            <a:spAutoFit/>
          </a:bodyPr>
          <a:lstStyle/>
          <a:p>
            <a:pPr marL="342900" indent="-342900">
              <a:buFont typeface="Arial"/>
              <a:buChar char="•"/>
            </a:pPr>
            <a:r>
              <a:rPr lang="is-IS" sz="2000" dirty="0" smtClean="0">
                <a:solidFill>
                  <a:schemeClr val="tx2"/>
                </a:solidFill>
              </a:rPr>
              <a:t>Si possible, collecter les déchets rencontrés en plongée.</a:t>
            </a:r>
            <a:endParaRPr lang="fr-FR" sz="2000" dirty="0">
              <a:solidFill>
                <a:schemeClr val="tx2"/>
              </a:solidFill>
            </a:endParaRPr>
          </a:p>
        </p:txBody>
      </p:sp>
      <p:sp>
        <p:nvSpPr>
          <p:cNvPr id="13" name="ZoneTexte 12"/>
          <p:cNvSpPr txBox="1"/>
          <p:nvPr/>
        </p:nvSpPr>
        <p:spPr>
          <a:xfrm>
            <a:off x="3949700" y="4070379"/>
            <a:ext cx="5050367"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Fixer les instruments </a:t>
            </a:r>
            <a:r>
              <a:rPr lang="fr-FR" sz="1600" dirty="0">
                <a:solidFill>
                  <a:schemeClr val="tx2"/>
                </a:solidFill>
              </a:rPr>
              <a:t>(</a:t>
            </a:r>
            <a:r>
              <a:rPr lang="fr-FR" sz="1600" i="1" dirty="0">
                <a:solidFill>
                  <a:schemeClr val="tx2"/>
                </a:solidFill>
              </a:rPr>
              <a:t>Cf. point </a:t>
            </a:r>
            <a:r>
              <a:rPr lang="fr-FR" sz="1600" i="1" dirty="0" smtClean="0">
                <a:solidFill>
                  <a:schemeClr val="tx2"/>
                </a:solidFill>
              </a:rPr>
              <a:t>2</a:t>
            </a:r>
            <a:r>
              <a:rPr lang="fr-FR" sz="1600" dirty="0" smtClean="0">
                <a:solidFill>
                  <a:schemeClr val="tx2"/>
                </a:solidFill>
              </a:rPr>
              <a:t>) ;</a:t>
            </a:r>
            <a:endParaRPr lang="fr-FR" sz="1600" dirty="0">
              <a:solidFill>
                <a:schemeClr val="tx2"/>
              </a:solidFill>
            </a:endParaRPr>
          </a:p>
        </p:txBody>
      </p:sp>
      <p:sp>
        <p:nvSpPr>
          <p:cNvPr id="14" name="ZoneTexte 13"/>
          <p:cNvSpPr txBox="1"/>
          <p:nvPr/>
        </p:nvSpPr>
        <p:spPr>
          <a:xfrm>
            <a:off x="3949700" y="4406356"/>
            <a:ext cx="5050367"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Lestage </a:t>
            </a:r>
            <a:r>
              <a:rPr lang="fr-FR" sz="2000" dirty="0">
                <a:solidFill>
                  <a:schemeClr val="tx2"/>
                </a:solidFill>
              </a:rPr>
              <a:t>et équilibrage </a:t>
            </a:r>
            <a:r>
              <a:rPr lang="fr-FR" sz="1600" dirty="0">
                <a:solidFill>
                  <a:schemeClr val="tx2"/>
                </a:solidFill>
              </a:rPr>
              <a:t>(</a:t>
            </a:r>
            <a:r>
              <a:rPr lang="fr-FR" sz="1600" i="1" dirty="0">
                <a:solidFill>
                  <a:schemeClr val="tx2"/>
                </a:solidFill>
              </a:rPr>
              <a:t>Cf. point 3</a:t>
            </a:r>
            <a:r>
              <a:rPr lang="fr-FR" sz="1600" dirty="0" smtClean="0">
                <a:solidFill>
                  <a:schemeClr val="tx2"/>
                </a:solidFill>
              </a:rPr>
              <a:t>) ;</a:t>
            </a:r>
            <a:endParaRPr lang="fr-FR" sz="2000" dirty="0" smtClean="0">
              <a:solidFill>
                <a:schemeClr val="tx2"/>
              </a:solidFill>
            </a:endParaRPr>
          </a:p>
        </p:txBody>
      </p:sp>
      <p:sp>
        <p:nvSpPr>
          <p:cNvPr id="15" name="ZoneTexte 14"/>
          <p:cNvSpPr txBox="1"/>
          <p:nvPr/>
        </p:nvSpPr>
        <p:spPr>
          <a:xfrm>
            <a:off x="3949700" y="4717566"/>
            <a:ext cx="5050367"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V</a:t>
            </a:r>
            <a:r>
              <a:rPr lang="fr-FR" sz="2000" dirty="0">
                <a:solidFill>
                  <a:schemeClr val="tx2"/>
                </a:solidFill>
              </a:rPr>
              <a:t>e</a:t>
            </a:r>
            <a:r>
              <a:rPr lang="fr-FR" sz="2000" dirty="0" smtClean="0">
                <a:solidFill>
                  <a:schemeClr val="tx2"/>
                </a:solidFill>
              </a:rPr>
              <a:t>ntilation </a:t>
            </a:r>
            <a:r>
              <a:rPr lang="fr-FR" sz="2000" dirty="0">
                <a:solidFill>
                  <a:schemeClr val="tx2"/>
                </a:solidFill>
              </a:rPr>
              <a:t>sous plafond </a:t>
            </a:r>
            <a:r>
              <a:rPr lang="fr-FR" sz="1600" dirty="0">
                <a:solidFill>
                  <a:schemeClr val="tx2"/>
                </a:solidFill>
              </a:rPr>
              <a:t>(</a:t>
            </a:r>
            <a:r>
              <a:rPr lang="fr-FR" sz="1600" i="1" dirty="0">
                <a:solidFill>
                  <a:schemeClr val="tx2"/>
                </a:solidFill>
              </a:rPr>
              <a:t>Cf. point 6</a:t>
            </a:r>
            <a:r>
              <a:rPr lang="is-IS" sz="1600" dirty="0" smtClean="0">
                <a:solidFill>
                  <a:schemeClr val="tx2"/>
                </a:solidFill>
              </a:rPr>
              <a:t>) ;</a:t>
            </a:r>
          </a:p>
        </p:txBody>
      </p:sp>
      <p:sp>
        <p:nvSpPr>
          <p:cNvPr id="16" name="ZoneTexte 15"/>
          <p:cNvSpPr txBox="1"/>
          <p:nvPr/>
        </p:nvSpPr>
        <p:spPr>
          <a:xfrm>
            <a:off x="3949700" y="5060144"/>
            <a:ext cx="5050367"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Ne rien prélever </a:t>
            </a:r>
            <a:r>
              <a:rPr lang="fr-FR" sz="1600" dirty="0">
                <a:solidFill>
                  <a:schemeClr val="tx2"/>
                </a:solidFill>
              </a:rPr>
              <a:t>(</a:t>
            </a:r>
            <a:r>
              <a:rPr lang="fr-FR" sz="1600" i="1" dirty="0">
                <a:solidFill>
                  <a:schemeClr val="tx2"/>
                </a:solidFill>
              </a:rPr>
              <a:t>Cf. point </a:t>
            </a:r>
            <a:r>
              <a:rPr lang="fr-FR" sz="1600" i="1" dirty="0" smtClean="0">
                <a:solidFill>
                  <a:schemeClr val="tx2"/>
                </a:solidFill>
              </a:rPr>
              <a:t>4</a:t>
            </a:r>
            <a:r>
              <a:rPr lang="is-IS" sz="1600" dirty="0" smtClean="0">
                <a:solidFill>
                  <a:schemeClr val="tx2"/>
                </a:solidFill>
              </a:rPr>
              <a:t>) ;</a:t>
            </a:r>
            <a:endParaRPr lang="fr-FR" sz="1600" dirty="0">
              <a:solidFill>
                <a:schemeClr val="tx2"/>
              </a:solidFill>
            </a:endParaRPr>
          </a:p>
        </p:txBody>
      </p:sp>
      <p:sp>
        <p:nvSpPr>
          <p:cNvPr id="17" name="ZoneTexte 16"/>
          <p:cNvSpPr txBox="1"/>
          <p:nvPr/>
        </p:nvSpPr>
        <p:spPr>
          <a:xfrm>
            <a:off x="3949700" y="5408708"/>
            <a:ext cx="5050367"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Ne pas harceler, nourrir, toucher</a:t>
            </a:r>
            <a:r>
              <a:rPr lang="fr-FR" sz="1600" dirty="0" smtClean="0">
                <a:solidFill>
                  <a:schemeClr val="tx2"/>
                </a:solidFill>
              </a:rPr>
              <a:t> </a:t>
            </a:r>
            <a:r>
              <a:rPr lang="fr-FR" sz="1600" dirty="0">
                <a:solidFill>
                  <a:schemeClr val="tx2"/>
                </a:solidFill>
              </a:rPr>
              <a:t>(</a:t>
            </a:r>
            <a:r>
              <a:rPr lang="fr-FR" sz="1600" i="1" dirty="0">
                <a:solidFill>
                  <a:schemeClr val="tx2"/>
                </a:solidFill>
              </a:rPr>
              <a:t>Cf. point </a:t>
            </a:r>
            <a:r>
              <a:rPr lang="fr-FR" sz="1600" i="1" dirty="0" smtClean="0">
                <a:solidFill>
                  <a:schemeClr val="tx2"/>
                </a:solidFill>
              </a:rPr>
              <a:t>5</a:t>
            </a:r>
            <a:r>
              <a:rPr lang="is-IS" sz="1600" dirty="0" smtClean="0">
                <a:solidFill>
                  <a:schemeClr val="tx2"/>
                </a:solidFill>
              </a:rPr>
              <a:t>) ;</a:t>
            </a:r>
          </a:p>
        </p:txBody>
      </p:sp>
      <p:sp>
        <p:nvSpPr>
          <p:cNvPr id="18" name="ZoneTexte 17"/>
          <p:cNvSpPr txBox="1"/>
          <p:nvPr/>
        </p:nvSpPr>
        <p:spPr>
          <a:xfrm>
            <a:off x="3962400" y="5726784"/>
            <a:ext cx="5050367" cy="400110"/>
          </a:xfrm>
          <a:prstGeom prst="rect">
            <a:avLst/>
          </a:prstGeom>
          <a:noFill/>
        </p:spPr>
        <p:txBody>
          <a:bodyPr wrap="square" rtlCol="0">
            <a:spAutoFit/>
          </a:bodyPr>
          <a:lstStyle/>
          <a:p>
            <a:pPr marL="342900" indent="-342900">
              <a:buFont typeface="Arial"/>
              <a:buChar char="•"/>
            </a:pPr>
            <a:r>
              <a:rPr lang="is-IS" sz="2000" dirty="0" smtClean="0">
                <a:solidFill>
                  <a:schemeClr val="tx2"/>
                </a:solidFill>
              </a:rPr>
              <a:t>Ne rien rejeter ;</a:t>
            </a:r>
          </a:p>
        </p:txBody>
      </p:sp>
      <p:sp>
        <p:nvSpPr>
          <p:cNvPr id="19" name="ZoneTexte 18"/>
          <p:cNvSpPr txBox="1"/>
          <p:nvPr/>
        </p:nvSpPr>
        <p:spPr>
          <a:xfrm>
            <a:off x="774700" y="5152764"/>
            <a:ext cx="3048000" cy="923330"/>
          </a:xfrm>
          <a:prstGeom prst="rect">
            <a:avLst/>
          </a:prstGeom>
          <a:noFill/>
        </p:spPr>
        <p:txBody>
          <a:bodyPr wrap="square" rtlCol="0">
            <a:spAutoFit/>
          </a:bodyPr>
          <a:lstStyle/>
          <a:p>
            <a:r>
              <a:rPr lang="fr-FR" i="1" dirty="0" smtClean="0"/>
              <a:t>Que vous plongiez ou non dans une réserve, respectez la nature de la même manière.</a:t>
            </a:r>
          </a:p>
        </p:txBody>
      </p:sp>
      <p:grpSp>
        <p:nvGrpSpPr>
          <p:cNvPr id="5" name="Grouper 4"/>
          <p:cNvGrpSpPr/>
          <p:nvPr/>
        </p:nvGrpSpPr>
        <p:grpSpPr>
          <a:xfrm>
            <a:off x="774700" y="2348956"/>
            <a:ext cx="3048000" cy="2081625"/>
            <a:chOff x="774700" y="2348956"/>
            <a:chExt cx="3048000" cy="2081625"/>
          </a:xfrm>
        </p:grpSpPr>
        <p:pic>
          <p:nvPicPr>
            <p:cNvPr id="4" name="Image 3" descr="d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00" y="2348956"/>
              <a:ext cx="3048000" cy="2057400"/>
            </a:xfrm>
            <a:prstGeom prst="rect">
              <a:avLst/>
            </a:prstGeom>
          </p:spPr>
        </p:pic>
        <p:sp>
          <p:nvSpPr>
            <p:cNvPr id="20" name="ZoneTexte 19"/>
            <p:cNvSpPr txBox="1"/>
            <p:nvPr/>
          </p:nvSpPr>
          <p:spPr>
            <a:xfrm>
              <a:off x="2040967" y="4153582"/>
              <a:ext cx="1781733" cy="276999"/>
            </a:xfrm>
            <a:prstGeom prst="rect">
              <a:avLst/>
            </a:prstGeom>
            <a:noFill/>
          </p:spPr>
          <p:txBody>
            <a:bodyPr wrap="none" rtlCol="0">
              <a:spAutoFit/>
            </a:bodyPr>
            <a:lstStyle/>
            <a:p>
              <a:pPr algn="r"/>
              <a:r>
                <a:rPr lang="fr-FR" sz="1200" i="1" dirty="0" smtClean="0">
                  <a:solidFill>
                    <a:schemeClr val="bg1"/>
                  </a:solidFill>
                </a:rPr>
                <a:t>Photographie Alain Foret</a:t>
              </a:r>
              <a:endParaRPr lang="fr-FR" sz="1200" i="1" dirty="0">
                <a:solidFill>
                  <a:schemeClr val="bg1"/>
                </a:solidFill>
              </a:endParaRPr>
            </a:p>
          </p:txBody>
        </p:sp>
      </p:grpSp>
    </p:spTree>
    <p:extLst>
      <p:ext uri="{BB962C8B-B14F-4D97-AF65-F5344CB8AC3E}">
        <p14:creationId xmlns:p14="http://schemas.microsoft.com/office/powerpoint/2010/main" val="211059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4283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.8 LE GUIDE DE PALANQUÉE</a:t>
            </a:r>
          </a:p>
        </p:txBody>
      </p:sp>
      <p:sp>
        <p:nvSpPr>
          <p:cNvPr id="9" name="ZoneTexte 8"/>
          <p:cNvSpPr txBox="1"/>
          <p:nvPr/>
        </p:nvSpPr>
        <p:spPr>
          <a:xfrm>
            <a:off x="4047067" y="2353277"/>
            <a:ext cx="5029200" cy="707886"/>
          </a:xfrm>
          <a:prstGeom prst="rect">
            <a:avLst/>
          </a:prstGeom>
          <a:noFill/>
        </p:spPr>
        <p:txBody>
          <a:bodyPr wrap="square" rtlCol="0">
            <a:spAutoFit/>
          </a:bodyPr>
          <a:lstStyle/>
          <a:p>
            <a:r>
              <a:rPr lang="fr-FR" sz="2000" b="1" dirty="0" smtClean="0">
                <a:solidFill>
                  <a:schemeClr val="tx2"/>
                </a:solidFill>
              </a:rPr>
              <a:t>Comportez-vous en véritable guide naturaliste :</a:t>
            </a:r>
            <a:endParaRPr lang="fr-FR" sz="2000" dirty="0" smtClean="0">
              <a:solidFill>
                <a:schemeClr val="tx2"/>
              </a:solidFill>
            </a:endParaRPr>
          </a:p>
        </p:txBody>
      </p:sp>
      <p:sp>
        <p:nvSpPr>
          <p:cNvPr id="8" name="ZoneTexte 7"/>
          <p:cNvSpPr txBox="1"/>
          <p:nvPr/>
        </p:nvSpPr>
        <p:spPr>
          <a:xfrm>
            <a:off x="4047067" y="3061163"/>
            <a:ext cx="4953000"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Veillez à respecter les consignes du DP.</a:t>
            </a:r>
          </a:p>
        </p:txBody>
      </p:sp>
      <p:sp>
        <p:nvSpPr>
          <p:cNvPr id="10" name="ZoneTexte 9"/>
          <p:cNvSpPr txBox="1"/>
          <p:nvPr/>
        </p:nvSpPr>
        <p:spPr>
          <a:xfrm>
            <a:off x="4085167" y="4593775"/>
            <a:ext cx="4834466" cy="1015663"/>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Faites des briefings qui ne se limitent pas aux seuls conseils techniques ou de sécurité.</a:t>
            </a:r>
          </a:p>
        </p:txBody>
      </p:sp>
      <p:sp>
        <p:nvSpPr>
          <p:cNvPr id="12" name="ZoneTexte 11"/>
          <p:cNvSpPr txBox="1"/>
          <p:nvPr/>
        </p:nvSpPr>
        <p:spPr>
          <a:xfrm>
            <a:off x="4047067" y="3461273"/>
            <a:ext cx="4953000" cy="707886"/>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Intéressez les plongeurs à la découverte du milieu et aux particularités du site.</a:t>
            </a:r>
          </a:p>
        </p:txBody>
      </p:sp>
      <p:sp>
        <p:nvSpPr>
          <p:cNvPr id="13" name="ZoneTexte 12"/>
          <p:cNvSpPr txBox="1"/>
          <p:nvPr/>
        </p:nvSpPr>
        <p:spPr>
          <a:xfrm>
            <a:off x="4085167" y="4169727"/>
            <a:ext cx="4953000"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Utilisez des supports (plaquettes).</a:t>
            </a:r>
          </a:p>
        </p:txBody>
      </p:sp>
      <p:sp>
        <p:nvSpPr>
          <p:cNvPr id="14" name="ZoneTexte 13"/>
          <p:cNvSpPr txBox="1"/>
          <p:nvPr/>
        </p:nvSpPr>
        <p:spPr>
          <a:xfrm>
            <a:off x="740832" y="5752841"/>
            <a:ext cx="8178797" cy="707886"/>
          </a:xfrm>
          <a:prstGeom prst="rect">
            <a:avLst/>
          </a:prstGeom>
          <a:solidFill>
            <a:srgbClr val="C6D9F1"/>
          </a:solidFill>
        </p:spPr>
        <p:txBody>
          <a:bodyPr wrap="square" rtlCol="0">
            <a:spAutoFit/>
          </a:bodyPr>
          <a:lstStyle/>
          <a:p>
            <a:r>
              <a:rPr lang="fr-FR" sz="2000" dirty="0" smtClean="0">
                <a:solidFill>
                  <a:schemeClr val="tx2"/>
                </a:solidFill>
              </a:rPr>
              <a:t>Suivez régulièrement des formations pour améliorer vos connaissances du milieu, soyez curieux dans l’eau, informez-vous (Cf. Doris, </a:t>
            </a:r>
            <a:r>
              <a:rPr lang="fr-FR" sz="2000" dirty="0" err="1" smtClean="0">
                <a:solidFill>
                  <a:schemeClr val="tx2"/>
                </a:solidFill>
              </a:rPr>
              <a:t>BioObs</a:t>
            </a:r>
            <a:r>
              <a:rPr lang="fr-FR" sz="2000" dirty="0" smtClean="0">
                <a:solidFill>
                  <a:schemeClr val="tx2"/>
                </a:solidFill>
              </a:rPr>
              <a:t>, </a:t>
            </a:r>
            <a:r>
              <a:rPr lang="is-IS" sz="2000" dirty="0" smtClean="0">
                <a:solidFill>
                  <a:schemeClr val="tx2"/>
                </a:solidFill>
              </a:rPr>
              <a:t>…</a:t>
            </a:r>
            <a:r>
              <a:rPr lang="fr-FR" sz="2000" dirty="0" smtClean="0">
                <a:solidFill>
                  <a:schemeClr val="tx2"/>
                </a:solidFill>
              </a:rPr>
              <a:t>). </a:t>
            </a:r>
          </a:p>
        </p:txBody>
      </p:sp>
      <p:grpSp>
        <p:nvGrpSpPr>
          <p:cNvPr id="5" name="Grouper 4"/>
          <p:cNvGrpSpPr/>
          <p:nvPr/>
        </p:nvGrpSpPr>
        <p:grpSpPr>
          <a:xfrm>
            <a:off x="740832" y="2438923"/>
            <a:ext cx="3060700" cy="2044700"/>
            <a:chOff x="740832" y="2438923"/>
            <a:chExt cx="3060700" cy="2044700"/>
          </a:xfrm>
        </p:grpSpPr>
        <p:pic>
          <p:nvPicPr>
            <p:cNvPr id="4" name="Image 3" descr="palanque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32" y="2438923"/>
              <a:ext cx="3060700" cy="2044700"/>
            </a:xfrm>
            <a:prstGeom prst="rect">
              <a:avLst/>
            </a:prstGeom>
          </p:spPr>
        </p:pic>
        <p:sp>
          <p:nvSpPr>
            <p:cNvPr id="11" name="ZoneTexte 10"/>
            <p:cNvSpPr txBox="1"/>
            <p:nvPr/>
          </p:nvSpPr>
          <p:spPr>
            <a:xfrm>
              <a:off x="2019799" y="4169159"/>
              <a:ext cx="1781733" cy="276999"/>
            </a:xfrm>
            <a:prstGeom prst="rect">
              <a:avLst/>
            </a:prstGeom>
            <a:noFill/>
          </p:spPr>
          <p:txBody>
            <a:bodyPr wrap="none" rtlCol="0">
              <a:spAutoFit/>
            </a:bodyPr>
            <a:lstStyle/>
            <a:p>
              <a:pPr algn="r"/>
              <a:r>
                <a:rPr lang="fr-FR" sz="1200" i="1" dirty="0" smtClean="0">
                  <a:solidFill>
                    <a:schemeClr val="bg1">
                      <a:lumMod val="75000"/>
                    </a:schemeClr>
                  </a:solidFill>
                </a:rPr>
                <a:t>Photographie Alain Foret</a:t>
              </a:r>
              <a:endParaRPr lang="fr-FR" sz="1200" i="1" dirty="0">
                <a:solidFill>
                  <a:schemeClr val="bg1">
                    <a:lumMod val="75000"/>
                  </a:schemeClr>
                </a:solidFill>
              </a:endParaRPr>
            </a:p>
          </p:txBody>
        </p:sp>
      </p:grpSp>
    </p:spTree>
    <p:extLst>
      <p:ext uri="{BB962C8B-B14F-4D97-AF65-F5344CB8AC3E}">
        <p14:creationId xmlns:p14="http://schemas.microsoft.com/office/powerpoint/2010/main" val="211059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b="1"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val="3727906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3. UNE SEULE EAU SUR LA PLANÈTE</a:t>
            </a:r>
          </a:p>
        </p:txBody>
      </p:sp>
      <p:sp>
        <p:nvSpPr>
          <p:cNvPr id="7" name="ZoneTexte 6"/>
          <p:cNvSpPr txBox="1"/>
          <p:nvPr/>
        </p:nvSpPr>
        <p:spPr>
          <a:xfrm>
            <a:off x="5698074" y="2569779"/>
            <a:ext cx="3403600" cy="2862322"/>
          </a:xfrm>
          <a:prstGeom prst="rect">
            <a:avLst/>
          </a:prstGeom>
          <a:noFill/>
        </p:spPr>
        <p:txBody>
          <a:bodyPr wrap="square" rtlCol="0">
            <a:spAutoFit/>
          </a:bodyPr>
          <a:lstStyle/>
          <a:p>
            <a:r>
              <a:rPr lang="fr-FR" sz="2000" b="1" dirty="0">
                <a:solidFill>
                  <a:schemeClr val="tx2"/>
                </a:solidFill>
              </a:rPr>
              <a:t>35,2 millions de km</a:t>
            </a:r>
            <a:r>
              <a:rPr lang="fr-FR" sz="2000" b="1" baseline="30000" dirty="0">
                <a:solidFill>
                  <a:schemeClr val="tx2"/>
                </a:solidFill>
              </a:rPr>
              <a:t>3</a:t>
            </a:r>
          </a:p>
          <a:p>
            <a:pPr marL="342900" indent="-342900">
              <a:buFont typeface="Arial"/>
              <a:buChar char="•"/>
            </a:pPr>
            <a:r>
              <a:rPr lang="fr-FR" sz="2000" dirty="0" smtClean="0">
                <a:solidFill>
                  <a:schemeClr val="tx2"/>
                </a:solidFill>
              </a:rPr>
              <a:t>68,7% glaciers ;</a:t>
            </a:r>
          </a:p>
          <a:p>
            <a:pPr marL="342900" indent="-342900">
              <a:buFont typeface="Arial"/>
              <a:buChar char="•"/>
            </a:pPr>
            <a:r>
              <a:rPr lang="fr-FR" sz="2000" dirty="0" smtClean="0">
                <a:solidFill>
                  <a:schemeClr val="tx2"/>
                </a:solidFill>
              </a:rPr>
              <a:t>30,1</a:t>
            </a:r>
            <a:r>
              <a:rPr lang="fr-FR" sz="2000" dirty="0">
                <a:solidFill>
                  <a:schemeClr val="tx2"/>
                </a:solidFill>
              </a:rPr>
              <a:t>% nappes </a:t>
            </a:r>
            <a:r>
              <a:rPr lang="fr-FR" sz="2000" dirty="0" smtClean="0">
                <a:solidFill>
                  <a:schemeClr val="tx2"/>
                </a:solidFill>
              </a:rPr>
              <a:t>phréatiques ;</a:t>
            </a:r>
            <a:endParaRPr lang="fr-FR" sz="2000" dirty="0">
              <a:solidFill>
                <a:schemeClr val="tx2"/>
              </a:solidFill>
            </a:endParaRPr>
          </a:p>
          <a:p>
            <a:pPr marL="342900" indent="-342900">
              <a:buFont typeface="Arial"/>
              <a:buChar char="•"/>
            </a:pPr>
            <a:r>
              <a:rPr lang="fr-FR" sz="2000" dirty="0">
                <a:solidFill>
                  <a:schemeClr val="tx2"/>
                </a:solidFill>
              </a:rPr>
              <a:t>0,8% </a:t>
            </a:r>
            <a:r>
              <a:rPr lang="fr-FR" sz="2000" dirty="0" smtClean="0">
                <a:solidFill>
                  <a:schemeClr val="tx2"/>
                </a:solidFill>
              </a:rPr>
              <a:t>permafrost ;</a:t>
            </a:r>
            <a:endParaRPr lang="fr-FR" sz="2000" dirty="0">
              <a:solidFill>
                <a:schemeClr val="tx2"/>
              </a:solidFill>
            </a:endParaRPr>
          </a:p>
          <a:p>
            <a:pPr marL="342900" indent="-342900">
              <a:buFont typeface="Arial"/>
              <a:buChar char="•"/>
            </a:pPr>
            <a:r>
              <a:rPr lang="fr-FR" sz="2000" dirty="0">
                <a:solidFill>
                  <a:schemeClr val="tx2"/>
                </a:solidFill>
              </a:rPr>
              <a:t>0,4% en surface et dans l’atmosphère.</a:t>
            </a:r>
          </a:p>
          <a:p>
            <a:r>
              <a:rPr lang="fr-FR" sz="2000" b="1" dirty="0">
                <a:solidFill>
                  <a:schemeClr val="tx2"/>
                </a:solidFill>
              </a:rPr>
              <a:t>Moins de 1% </a:t>
            </a:r>
            <a:r>
              <a:rPr lang="fr-FR" sz="2000" b="1" dirty="0" smtClean="0">
                <a:solidFill>
                  <a:schemeClr val="tx2"/>
                </a:solidFill>
              </a:rPr>
              <a:t> de </a:t>
            </a:r>
            <a:r>
              <a:rPr lang="fr-FR" sz="2000" b="1" dirty="0">
                <a:solidFill>
                  <a:schemeClr val="tx2"/>
                </a:solidFill>
              </a:rPr>
              <a:t>l’eau sur Terre </a:t>
            </a:r>
            <a:r>
              <a:rPr lang="fr-FR" sz="2000" b="1" dirty="0" smtClean="0">
                <a:solidFill>
                  <a:schemeClr val="tx2"/>
                </a:solidFill>
              </a:rPr>
              <a:t> est </a:t>
            </a:r>
            <a:r>
              <a:rPr lang="fr-FR" sz="2000" b="1" dirty="0">
                <a:solidFill>
                  <a:schemeClr val="tx2"/>
                </a:solidFill>
              </a:rPr>
              <a:t>de l’eau </a:t>
            </a:r>
            <a:r>
              <a:rPr lang="fr-FR" sz="2000" b="1" dirty="0" smtClean="0">
                <a:solidFill>
                  <a:schemeClr val="tx2"/>
                </a:solidFill>
              </a:rPr>
              <a:t> douce </a:t>
            </a:r>
            <a:r>
              <a:rPr lang="fr-FR" sz="2000" b="1" dirty="0">
                <a:solidFill>
                  <a:schemeClr val="tx2"/>
                </a:solidFill>
              </a:rPr>
              <a:t>et </a:t>
            </a:r>
            <a:r>
              <a:rPr lang="fr-FR" sz="2000" b="1" dirty="0" smtClean="0">
                <a:solidFill>
                  <a:schemeClr val="tx2"/>
                </a:solidFill>
              </a:rPr>
              <a:t>liquide.</a:t>
            </a:r>
          </a:p>
        </p:txBody>
      </p:sp>
      <p:grpSp>
        <p:nvGrpSpPr>
          <p:cNvPr id="4" name="Grouper 3"/>
          <p:cNvGrpSpPr/>
          <p:nvPr/>
        </p:nvGrpSpPr>
        <p:grpSpPr>
          <a:xfrm>
            <a:off x="-199749" y="2634629"/>
            <a:ext cx="6106029" cy="3537807"/>
            <a:chOff x="-199749" y="2634629"/>
            <a:chExt cx="6106029" cy="3537807"/>
          </a:xfrm>
        </p:grpSpPr>
        <p:graphicFrame>
          <p:nvGraphicFramePr>
            <p:cNvPr id="5" name="Graphique 5"/>
            <p:cNvGraphicFramePr>
              <a:graphicFrameLocks/>
            </p:cNvGraphicFramePr>
            <p:nvPr>
              <p:extLst>
                <p:ext uri="{D42A27DB-BD31-4B8C-83A1-F6EECF244321}">
                  <p14:modId xmlns:p14="http://schemas.microsoft.com/office/powerpoint/2010/main" val="3776621546"/>
                </p:ext>
              </p:extLst>
            </p:nvPr>
          </p:nvGraphicFramePr>
          <p:xfrm>
            <a:off x="-199749" y="2717809"/>
            <a:ext cx="6106029" cy="345462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1964266" y="4656676"/>
              <a:ext cx="1936372" cy="523220"/>
            </a:xfrm>
            <a:prstGeom prst="rect">
              <a:avLst/>
            </a:prstGeom>
            <a:noFill/>
          </p:spPr>
          <p:txBody>
            <a:bodyPr wrap="none" rtlCol="0">
              <a:spAutoFit/>
            </a:bodyPr>
            <a:lstStyle/>
            <a:p>
              <a:r>
                <a:rPr lang="fr-FR" sz="2800" b="1" dirty="0" smtClean="0">
                  <a:solidFill>
                    <a:schemeClr val="bg1"/>
                  </a:solidFill>
                </a:rPr>
                <a:t>97,5% salée</a:t>
              </a:r>
              <a:endParaRPr lang="fr-FR" sz="2800" b="1" dirty="0">
                <a:solidFill>
                  <a:schemeClr val="bg1"/>
                </a:solidFill>
              </a:endParaRPr>
            </a:p>
          </p:txBody>
        </p:sp>
        <p:sp>
          <p:nvSpPr>
            <p:cNvPr id="6" name="ZoneTexte 5"/>
            <p:cNvSpPr txBox="1"/>
            <p:nvPr/>
          </p:nvSpPr>
          <p:spPr>
            <a:xfrm>
              <a:off x="2853266" y="2634629"/>
              <a:ext cx="1974769" cy="523220"/>
            </a:xfrm>
            <a:prstGeom prst="rect">
              <a:avLst/>
            </a:prstGeom>
            <a:noFill/>
          </p:spPr>
          <p:txBody>
            <a:bodyPr wrap="none" rtlCol="0">
              <a:spAutoFit/>
            </a:bodyPr>
            <a:lstStyle/>
            <a:p>
              <a:r>
                <a:rPr lang="fr-FR" sz="2800" b="1" dirty="0" smtClean="0">
                  <a:solidFill>
                    <a:schemeClr val="tx2"/>
                  </a:solidFill>
                </a:rPr>
                <a:t>2,5 % douce</a:t>
              </a:r>
              <a:endParaRPr lang="fr-FR" sz="2800" b="1" dirty="0">
                <a:solidFill>
                  <a:schemeClr val="tx2"/>
                </a:solidFill>
              </a:endParaRPr>
            </a:p>
          </p:txBody>
        </p:sp>
        <p:cxnSp>
          <p:nvCxnSpPr>
            <p:cNvPr id="8" name="Connecteur droit 7"/>
            <p:cNvCxnSpPr/>
            <p:nvPr/>
          </p:nvCxnSpPr>
          <p:spPr>
            <a:xfrm>
              <a:off x="5604933" y="2717809"/>
              <a:ext cx="25400" cy="26077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V="1">
              <a:off x="4902200" y="2929476"/>
              <a:ext cx="643466" cy="8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91564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423332" y="5169759"/>
            <a:ext cx="8568267" cy="1631216"/>
          </a:xfrm>
          <a:prstGeom prst="rect">
            <a:avLst/>
          </a:prstGeom>
          <a:solidFill>
            <a:schemeClr val="tx2">
              <a:lumMod val="20000"/>
              <a:lumOff val="80000"/>
            </a:schemeClr>
          </a:solidFill>
        </p:spPr>
        <p:txBody>
          <a:bodyPr wrap="square" rtlCol="0">
            <a:spAutoFit/>
          </a:bodyPr>
          <a:lstStyle/>
          <a:p>
            <a:pPr marL="1346200" indent="-444500"/>
            <a:r>
              <a:rPr lang="fr-FR" sz="2000" dirty="0" smtClean="0">
                <a:solidFill>
                  <a:schemeClr val="tx2"/>
                </a:solidFill>
                <a:sym typeface="Wingdings"/>
              </a:rPr>
              <a:t> 	Être économe en eau : rinçage du matériel.</a:t>
            </a:r>
          </a:p>
          <a:p>
            <a:pPr marL="1346200" indent="-444500"/>
            <a:r>
              <a:rPr lang="fr-FR" sz="2000" dirty="0" smtClean="0">
                <a:solidFill>
                  <a:schemeClr val="tx2"/>
                </a:solidFill>
                <a:sym typeface="Wingdings"/>
              </a:rPr>
              <a:t> 	L’être encore plus dans certaines circonstances (zones de pénurie, bateau de croisière) pour les </a:t>
            </a:r>
            <a:r>
              <a:rPr lang="fr-FR" sz="2000" b="1" dirty="0" smtClean="0">
                <a:solidFill>
                  <a:schemeClr val="tx2"/>
                </a:solidFill>
                <a:sym typeface="Wingdings"/>
              </a:rPr>
              <a:t>douches</a:t>
            </a:r>
            <a:r>
              <a:rPr lang="fr-FR" sz="2000" dirty="0" smtClean="0">
                <a:solidFill>
                  <a:schemeClr val="tx2"/>
                </a:solidFill>
                <a:sym typeface="Wingdings"/>
              </a:rPr>
              <a:t> comme pour le </a:t>
            </a:r>
            <a:r>
              <a:rPr lang="fr-FR" sz="2000" b="1" dirty="0" smtClean="0">
                <a:solidFill>
                  <a:schemeClr val="tx2"/>
                </a:solidFill>
                <a:sym typeface="Wingdings"/>
              </a:rPr>
              <a:t>rinçage</a:t>
            </a:r>
            <a:r>
              <a:rPr lang="fr-FR" sz="2000" dirty="0" smtClean="0">
                <a:solidFill>
                  <a:schemeClr val="tx2"/>
                </a:solidFill>
                <a:sym typeface="Wingdings"/>
              </a:rPr>
              <a:t> du matériel ( Astuce : prenez votre matériel sous la douche </a:t>
            </a:r>
            <a:r>
              <a:rPr lang="is-IS" sz="2000" dirty="0" smtClean="0">
                <a:solidFill>
                  <a:schemeClr val="tx2"/>
                </a:solidFill>
                <a:sym typeface="Wingdings"/>
              </a:rPr>
              <a:t>… sans vous éterniser !</a:t>
            </a:r>
            <a:r>
              <a:rPr lang="fr-FR" sz="2000" dirty="0" smtClean="0">
                <a:solidFill>
                  <a:schemeClr val="tx2"/>
                </a:solidFill>
                <a:sym typeface="Wingdings"/>
              </a:rPr>
              <a:t>).</a:t>
            </a:r>
            <a:endParaRPr lang="fr-FR" sz="1400" dirty="0" smtClean="0">
              <a:solidFill>
                <a:schemeClr val="tx2"/>
              </a:solidFill>
            </a:endParaRPr>
          </a:p>
        </p:txBody>
      </p:sp>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UNE SEULE EAU SUR LA PLANÈTE</a:t>
            </a:r>
          </a:p>
        </p:txBody>
      </p:sp>
      <p:sp>
        <p:nvSpPr>
          <p:cNvPr id="7" name="ZoneTexte 6"/>
          <p:cNvSpPr txBox="1"/>
          <p:nvPr/>
        </p:nvSpPr>
        <p:spPr>
          <a:xfrm>
            <a:off x="3454400" y="2256503"/>
            <a:ext cx="5647274" cy="2554545"/>
          </a:xfrm>
          <a:prstGeom prst="rect">
            <a:avLst/>
          </a:prstGeom>
          <a:noFill/>
        </p:spPr>
        <p:txBody>
          <a:bodyPr wrap="square" rtlCol="0">
            <a:spAutoFit/>
          </a:bodyPr>
          <a:lstStyle/>
          <a:p>
            <a:r>
              <a:rPr lang="fr-FR" sz="2000" dirty="0">
                <a:solidFill>
                  <a:schemeClr val="tx2"/>
                </a:solidFill>
              </a:rPr>
              <a:t>P</a:t>
            </a:r>
            <a:r>
              <a:rPr lang="fr-FR" sz="2000" dirty="0" smtClean="0">
                <a:solidFill>
                  <a:schemeClr val="tx2"/>
                </a:solidFill>
              </a:rPr>
              <a:t>énurie qui touche tous les pays, y compris européens  </a:t>
            </a:r>
            <a:r>
              <a:rPr lang="fr-FR" sz="2000" dirty="0" smtClean="0">
                <a:solidFill>
                  <a:schemeClr val="tx2"/>
                </a:solidFill>
                <a:sym typeface="Wingdings"/>
              </a:rPr>
              <a:t></a:t>
            </a:r>
            <a:r>
              <a:rPr lang="fr-FR" sz="2000" dirty="0">
                <a:solidFill>
                  <a:schemeClr val="tx2"/>
                </a:solidFill>
                <a:sym typeface="Wingdings"/>
              </a:rPr>
              <a:t> </a:t>
            </a:r>
            <a:r>
              <a:rPr lang="fr-FR" sz="2000" dirty="0" smtClean="0">
                <a:solidFill>
                  <a:schemeClr val="tx2"/>
                </a:solidFill>
              </a:rPr>
              <a:t>Barcelone : </a:t>
            </a:r>
            <a:r>
              <a:rPr lang="fr-FR" sz="2000" dirty="0">
                <a:solidFill>
                  <a:schemeClr val="tx2"/>
                </a:solidFill>
              </a:rPr>
              <a:t>1</a:t>
            </a:r>
            <a:r>
              <a:rPr lang="fr-FR" sz="2000" baseline="30000" dirty="0">
                <a:solidFill>
                  <a:schemeClr val="tx2"/>
                </a:solidFill>
              </a:rPr>
              <a:t>re</a:t>
            </a:r>
            <a:r>
              <a:rPr lang="fr-FR" sz="2000" dirty="0">
                <a:solidFill>
                  <a:schemeClr val="tx2"/>
                </a:solidFill>
              </a:rPr>
              <a:t> usine de dessalement en Europe par le volume d’eau douce </a:t>
            </a:r>
            <a:r>
              <a:rPr lang="fr-FR" sz="2000" dirty="0" smtClean="0">
                <a:solidFill>
                  <a:schemeClr val="tx2"/>
                </a:solidFill>
              </a:rPr>
              <a:t>produit.</a:t>
            </a:r>
            <a:endParaRPr lang="fr-FR" sz="2000" dirty="0">
              <a:solidFill>
                <a:schemeClr val="tx2"/>
              </a:solidFill>
            </a:endParaRPr>
          </a:p>
          <a:p>
            <a:r>
              <a:rPr lang="fr-FR" sz="2000" dirty="0" smtClean="0">
                <a:solidFill>
                  <a:schemeClr val="tx2"/>
                </a:solidFill>
              </a:rPr>
              <a:t>16 000 usines de dessalement dans le monde </a:t>
            </a:r>
            <a:r>
              <a:rPr lang="fr-FR" sz="2000" dirty="0" smtClean="0">
                <a:solidFill>
                  <a:schemeClr val="tx2"/>
                </a:solidFill>
                <a:sym typeface="Wingdings"/>
              </a:rPr>
              <a:t> </a:t>
            </a:r>
          </a:p>
          <a:p>
            <a:pPr marL="342900" indent="-342900">
              <a:buFont typeface="Arial"/>
              <a:buChar char="•"/>
            </a:pPr>
            <a:r>
              <a:rPr lang="fr-FR" sz="2000" dirty="0" smtClean="0">
                <a:solidFill>
                  <a:schemeClr val="tx2"/>
                </a:solidFill>
                <a:sym typeface="Wingdings"/>
              </a:rPr>
              <a:t>procédé coûteux, inaccessible pour certains pays</a:t>
            </a:r>
          </a:p>
          <a:p>
            <a:pPr marL="342900" indent="-342900">
              <a:buFont typeface="Arial"/>
              <a:buChar char="•"/>
            </a:pPr>
            <a:r>
              <a:rPr lang="fr-FR" sz="2000" dirty="0" smtClean="0">
                <a:solidFill>
                  <a:schemeClr val="tx2"/>
                </a:solidFill>
                <a:sym typeface="Wingdings"/>
              </a:rPr>
              <a:t>avec un fort impact environnemental, en particulier par l’énergie nécessaire et les rejets d’eau saumâtre dans le milieu marin.</a:t>
            </a:r>
          </a:p>
        </p:txBody>
      </p:sp>
      <p:cxnSp>
        <p:nvCxnSpPr>
          <p:cNvPr id="8" name="Connecteur droit 7"/>
          <p:cNvCxnSpPr/>
          <p:nvPr/>
        </p:nvCxnSpPr>
        <p:spPr>
          <a:xfrm>
            <a:off x="3352790" y="2328333"/>
            <a:ext cx="23582" cy="2790492"/>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er 3"/>
          <p:cNvGrpSpPr/>
          <p:nvPr/>
        </p:nvGrpSpPr>
        <p:grpSpPr>
          <a:xfrm>
            <a:off x="-199748" y="2404533"/>
            <a:ext cx="3467881" cy="1710267"/>
            <a:chOff x="-199748" y="2404533"/>
            <a:chExt cx="3467881" cy="1710267"/>
          </a:xfrm>
        </p:grpSpPr>
        <p:graphicFrame>
          <p:nvGraphicFramePr>
            <p:cNvPr id="5" name="Graphique 5"/>
            <p:cNvGraphicFramePr>
              <a:graphicFrameLocks/>
            </p:cNvGraphicFramePr>
            <p:nvPr>
              <p:extLst>
                <p:ext uri="{D42A27DB-BD31-4B8C-83A1-F6EECF244321}">
                  <p14:modId xmlns:p14="http://schemas.microsoft.com/office/powerpoint/2010/main" val="1741642558"/>
                </p:ext>
              </p:extLst>
            </p:nvPr>
          </p:nvGraphicFramePr>
          <p:xfrm>
            <a:off x="-199748" y="2404533"/>
            <a:ext cx="3188482" cy="171026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728132" y="3107267"/>
              <a:ext cx="1313180" cy="369332"/>
            </a:xfrm>
            <a:prstGeom prst="rect">
              <a:avLst/>
            </a:prstGeom>
            <a:noFill/>
          </p:spPr>
          <p:txBody>
            <a:bodyPr wrap="none" rtlCol="0">
              <a:spAutoFit/>
            </a:bodyPr>
            <a:lstStyle/>
            <a:p>
              <a:r>
                <a:rPr lang="fr-FR" b="1" dirty="0" smtClean="0">
                  <a:solidFill>
                    <a:schemeClr val="bg1"/>
                  </a:solidFill>
                </a:rPr>
                <a:t>97,5% salée</a:t>
              </a:r>
              <a:endParaRPr lang="fr-FR" b="1" dirty="0">
                <a:solidFill>
                  <a:schemeClr val="bg1"/>
                </a:solidFill>
              </a:endParaRPr>
            </a:p>
          </p:txBody>
        </p:sp>
        <p:sp>
          <p:nvSpPr>
            <p:cNvPr id="6" name="ZoneTexte 5"/>
            <p:cNvSpPr txBox="1"/>
            <p:nvPr/>
          </p:nvSpPr>
          <p:spPr>
            <a:xfrm>
              <a:off x="1514438" y="2431534"/>
              <a:ext cx="1338828" cy="369332"/>
            </a:xfrm>
            <a:prstGeom prst="rect">
              <a:avLst/>
            </a:prstGeom>
            <a:noFill/>
          </p:spPr>
          <p:txBody>
            <a:bodyPr wrap="none" rtlCol="0">
              <a:spAutoFit/>
            </a:bodyPr>
            <a:lstStyle/>
            <a:p>
              <a:r>
                <a:rPr lang="fr-FR" b="1" dirty="0" smtClean="0">
                  <a:solidFill>
                    <a:schemeClr val="tx2"/>
                  </a:solidFill>
                </a:rPr>
                <a:t>2,5 % douce</a:t>
              </a:r>
              <a:endParaRPr lang="fr-FR" b="1" dirty="0">
                <a:solidFill>
                  <a:schemeClr val="tx2"/>
                </a:solidFill>
              </a:endParaRPr>
            </a:p>
          </p:txBody>
        </p:sp>
        <p:cxnSp>
          <p:nvCxnSpPr>
            <p:cNvPr id="10" name="Connecteur droit avec flèche 9"/>
            <p:cNvCxnSpPr/>
            <p:nvPr/>
          </p:nvCxnSpPr>
          <p:spPr>
            <a:xfrm flipV="1">
              <a:off x="2853266" y="2667001"/>
              <a:ext cx="414867"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1" name="Rectangle 10"/>
          <p:cNvSpPr/>
          <p:nvPr/>
        </p:nvSpPr>
        <p:spPr>
          <a:xfrm>
            <a:off x="423333" y="3979328"/>
            <a:ext cx="2683933" cy="1200329"/>
          </a:xfrm>
          <a:prstGeom prst="rect">
            <a:avLst/>
          </a:prstGeom>
        </p:spPr>
        <p:txBody>
          <a:bodyPr wrap="square">
            <a:spAutoFit/>
          </a:bodyPr>
          <a:lstStyle/>
          <a:p>
            <a:r>
              <a:rPr lang="fr-FR" i="1" dirty="0" smtClean="0">
                <a:solidFill>
                  <a:schemeClr val="bg1">
                    <a:lumMod val="65000"/>
                  </a:schemeClr>
                </a:solidFill>
              </a:rPr>
              <a:t>L’eau douce disponible sur la planète ne </a:t>
            </a:r>
            <a:r>
              <a:rPr lang="fr-FR" i="1" dirty="0">
                <a:solidFill>
                  <a:schemeClr val="bg1">
                    <a:lumMod val="65000"/>
                  </a:schemeClr>
                </a:solidFill>
              </a:rPr>
              <a:t>suffit pas aux besoins de la population </a:t>
            </a:r>
            <a:r>
              <a:rPr lang="fr-FR" i="1" dirty="0" smtClean="0">
                <a:solidFill>
                  <a:schemeClr val="bg1">
                    <a:lumMod val="65000"/>
                  </a:schemeClr>
                </a:solidFill>
              </a:rPr>
              <a:t>mondiale</a:t>
            </a:r>
            <a:endParaRPr lang="fr-FR" i="1" dirty="0">
              <a:solidFill>
                <a:schemeClr val="bg1">
                  <a:lumMod val="65000"/>
                </a:schemeClr>
              </a:solidFill>
            </a:endParaRPr>
          </a:p>
        </p:txBody>
      </p:sp>
      <p:pic>
        <p:nvPicPr>
          <p:cNvPr id="12" name="Image 11" descr="plongeur1_bleu.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432" y="5012859"/>
            <a:ext cx="1083513" cy="567799"/>
          </a:xfrm>
          <a:prstGeom prst="rect">
            <a:avLst/>
          </a:prstGeom>
        </p:spPr>
      </p:pic>
    </p:spTree>
    <p:extLst>
      <p:ext uri="{BB962C8B-B14F-4D97-AF65-F5344CB8AC3E}">
        <p14:creationId xmlns:p14="http://schemas.microsoft.com/office/powerpoint/2010/main" val="2840549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UNE SEULE EAU SUR LA PLANETE</a:t>
            </a:r>
          </a:p>
        </p:txBody>
      </p:sp>
      <p:grpSp>
        <p:nvGrpSpPr>
          <p:cNvPr id="4" name="Grouper 3"/>
          <p:cNvGrpSpPr/>
          <p:nvPr/>
        </p:nvGrpSpPr>
        <p:grpSpPr>
          <a:xfrm>
            <a:off x="651932" y="2738984"/>
            <a:ext cx="3826935" cy="3314700"/>
            <a:chOff x="651932" y="2738984"/>
            <a:chExt cx="3826935" cy="3314700"/>
          </a:xfrm>
        </p:grpSpPr>
        <p:pic>
          <p:nvPicPr>
            <p:cNvPr id="2" name="Image 1" descr="ptitluc_0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932" y="2738984"/>
              <a:ext cx="3759200" cy="3314700"/>
            </a:xfrm>
            <a:prstGeom prst="rect">
              <a:avLst/>
            </a:prstGeom>
          </p:spPr>
        </p:pic>
        <p:sp>
          <p:nvSpPr>
            <p:cNvPr id="8" name="ZoneTexte 7"/>
            <p:cNvSpPr txBox="1"/>
            <p:nvPr/>
          </p:nvSpPr>
          <p:spPr>
            <a:xfrm>
              <a:off x="1773880" y="5776685"/>
              <a:ext cx="2704987" cy="276999"/>
            </a:xfrm>
            <a:prstGeom prst="rect">
              <a:avLst/>
            </a:prstGeom>
            <a:noFill/>
          </p:spPr>
          <p:txBody>
            <a:bodyPr wrap="none" rtlCol="0">
              <a:spAutoFit/>
            </a:bodyPr>
            <a:lstStyle/>
            <a:p>
              <a:r>
                <a:rPr lang="fr-FR" sz="1200" i="1" dirty="0">
                  <a:solidFill>
                    <a:srgbClr val="000000"/>
                  </a:solidFill>
                </a:rPr>
                <a:t>Dessin offert à Longitude 181 par </a:t>
              </a:r>
              <a:r>
                <a:rPr lang="fr-FR" sz="1200" i="1" dirty="0" err="1">
                  <a:solidFill>
                    <a:srgbClr val="000000"/>
                  </a:solidFill>
                </a:rPr>
                <a:t>Pti’luc</a:t>
              </a:r>
              <a:r>
                <a:rPr lang="fr-FR" sz="1200" i="1" dirty="0" smtClean="0">
                  <a:solidFill>
                    <a:srgbClr val="000000"/>
                  </a:solidFill>
                  <a:effectLst/>
                </a:rPr>
                <a:t> </a:t>
              </a:r>
              <a:endParaRPr lang="fr-FR" sz="1200" i="1" dirty="0">
                <a:solidFill>
                  <a:srgbClr val="000000"/>
                </a:solidFill>
              </a:endParaRPr>
            </a:p>
          </p:txBody>
        </p:sp>
      </p:grpSp>
      <p:sp>
        <p:nvSpPr>
          <p:cNvPr id="11" name="ZoneTexte 10"/>
          <p:cNvSpPr txBox="1"/>
          <p:nvPr/>
        </p:nvSpPr>
        <p:spPr>
          <a:xfrm>
            <a:off x="4786943" y="2646210"/>
            <a:ext cx="3899853" cy="2554545"/>
          </a:xfrm>
          <a:prstGeom prst="rect">
            <a:avLst/>
          </a:prstGeom>
          <a:noFill/>
        </p:spPr>
        <p:txBody>
          <a:bodyPr wrap="square" rtlCol="0">
            <a:spAutoFit/>
          </a:bodyPr>
          <a:lstStyle/>
          <a:p>
            <a:r>
              <a:rPr lang="fr-FR" sz="2000" dirty="0" smtClean="0">
                <a:solidFill>
                  <a:schemeClr val="tx2"/>
                </a:solidFill>
              </a:rPr>
              <a:t>Selon vous, quelle est l’utilité de rincer :</a:t>
            </a:r>
            <a:endParaRPr lang="is-IS" sz="2000" dirty="0" smtClean="0">
              <a:solidFill>
                <a:schemeClr val="tx2"/>
              </a:solidFill>
            </a:endParaRPr>
          </a:p>
          <a:p>
            <a:pPr marL="457200" indent="-457200">
              <a:buFont typeface="+mj-lt"/>
              <a:buAutoNum type="arabicParenR"/>
            </a:pPr>
            <a:r>
              <a:rPr lang="fr-FR" sz="2000" dirty="0" smtClean="0">
                <a:solidFill>
                  <a:schemeClr val="tx2"/>
                </a:solidFill>
              </a:rPr>
              <a:t>Vos détendeurs ?</a:t>
            </a:r>
          </a:p>
          <a:p>
            <a:pPr marL="457200" indent="-457200">
              <a:buFont typeface="+mj-lt"/>
              <a:buAutoNum type="arabicParenR"/>
            </a:pPr>
            <a:r>
              <a:rPr lang="fr-FR" sz="2000" dirty="0" smtClean="0">
                <a:solidFill>
                  <a:schemeClr val="tx2"/>
                </a:solidFill>
              </a:rPr>
              <a:t>Vos palmes ?</a:t>
            </a:r>
          </a:p>
          <a:p>
            <a:pPr marL="457200" indent="-457200">
              <a:buFont typeface="+mj-lt"/>
              <a:buAutoNum type="arabicParenR"/>
            </a:pPr>
            <a:r>
              <a:rPr lang="fr-FR" sz="2000" dirty="0" smtClean="0">
                <a:solidFill>
                  <a:schemeClr val="tx2"/>
                </a:solidFill>
              </a:rPr>
              <a:t>Votre ordinateur?</a:t>
            </a:r>
            <a:endParaRPr lang="fr-FR" sz="2000" dirty="0">
              <a:solidFill>
                <a:schemeClr val="tx2"/>
              </a:solidFill>
            </a:endParaRPr>
          </a:p>
          <a:p>
            <a:pPr marL="457200" indent="-457200">
              <a:buFont typeface="+mj-lt"/>
              <a:buAutoNum type="arabicParenR"/>
            </a:pPr>
            <a:r>
              <a:rPr lang="fr-FR" sz="2000" dirty="0" smtClean="0">
                <a:solidFill>
                  <a:schemeClr val="tx2"/>
                </a:solidFill>
              </a:rPr>
              <a:t>Votre combinaison ?</a:t>
            </a:r>
          </a:p>
          <a:p>
            <a:pPr marL="457200" indent="-457200">
              <a:buFont typeface="+mj-lt"/>
              <a:buAutoNum type="arabicParenR"/>
            </a:pPr>
            <a:r>
              <a:rPr lang="fr-FR" sz="2000" dirty="0" smtClean="0">
                <a:solidFill>
                  <a:schemeClr val="tx2"/>
                </a:solidFill>
              </a:rPr>
              <a:t>Votre masque ?</a:t>
            </a:r>
          </a:p>
          <a:p>
            <a:pPr marL="457200" indent="-457200">
              <a:buFont typeface="+mj-lt"/>
              <a:buAutoNum type="arabicParenR"/>
            </a:pPr>
            <a:r>
              <a:rPr lang="fr-FR" sz="2000" dirty="0" smtClean="0">
                <a:solidFill>
                  <a:schemeClr val="tx2"/>
                </a:solidFill>
              </a:rPr>
              <a:t>Votre appareil photo/caméra ?</a:t>
            </a:r>
            <a:endParaRPr lang="fr-FR" sz="2000" dirty="0">
              <a:solidFill>
                <a:schemeClr val="tx2"/>
              </a:solidFill>
            </a:endParaRPr>
          </a:p>
        </p:txBody>
      </p:sp>
    </p:spTree>
    <p:extLst>
      <p:ext uri="{BB962C8B-B14F-4D97-AF65-F5344CB8AC3E}">
        <p14:creationId xmlns:p14="http://schemas.microsoft.com/office/powerpoint/2010/main" val="4139098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UTILITE DU RINÇAGE</a:t>
            </a:r>
          </a:p>
        </p:txBody>
      </p:sp>
      <p:sp>
        <p:nvSpPr>
          <p:cNvPr id="7" name="ZoneTexte 6"/>
          <p:cNvSpPr txBox="1"/>
          <p:nvPr/>
        </p:nvSpPr>
        <p:spPr>
          <a:xfrm>
            <a:off x="651932" y="2243439"/>
            <a:ext cx="8305801" cy="1015663"/>
          </a:xfrm>
          <a:prstGeom prst="rect">
            <a:avLst/>
          </a:prstGeom>
          <a:noFill/>
        </p:spPr>
        <p:txBody>
          <a:bodyPr wrap="square" rtlCol="0">
            <a:spAutoFit/>
          </a:bodyPr>
          <a:lstStyle/>
          <a:p>
            <a:r>
              <a:rPr lang="fr-FR" sz="2000" b="1" dirty="0" smtClean="0">
                <a:solidFill>
                  <a:schemeClr val="tx2"/>
                </a:solidFill>
              </a:rPr>
              <a:t>Débarrasser</a:t>
            </a:r>
            <a:r>
              <a:rPr lang="fr-FR" sz="2000" dirty="0" smtClean="0">
                <a:solidFill>
                  <a:schemeClr val="tx2"/>
                </a:solidFill>
              </a:rPr>
              <a:t> le matériel du sel et des impuretés (micro-algues, boue, sable) :</a:t>
            </a:r>
          </a:p>
          <a:p>
            <a:pPr marL="342900" indent="-342900">
              <a:buFont typeface="Arial"/>
              <a:buChar char="•"/>
            </a:pPr>
            <a:r>
              <a:rPr lang="fr-FR" sz="2000" dirty="0" smtClean="0">
                <a:solidFill>
                  <a:schemeClr val="tx2"/>
                </a:solidFill>
              </a:rPr>
              <a:t>dans une simple logique sanitaire ;</a:t>
            </a:r>
          </a:p>
          <a:p>
            <a:pPr marL="342900" indent="-342900">
              <a:buFont typeface="Arial"/>
              <a:buChar char="•"/>
            </a:pPr>
            <a:r>
              <a:rPr lang="fr-FR" sz="2000" dirty="0">
                <a:solidFill>
                  <a:schemeClr val="tx2"/>
                </a:solidFill>
              </a:rPr>
              <a:t>e</a:t>
            </a:r>
            <a:r>
              <a:rPr lang="fr-FR" sz="2000" dirty="0" smtClean="0">
                <a:solidFill>
                  <a:schemeClr val="tx2"/>
                </a:solidFill>
              </a:rPr>
              <a:t>t/ou afin d’éviter des dysfonctionnements à long terme.</a:t>
            </a:r>
          </a:p>
        </p:txBody>
      </p:sp>
      <p:sp>
        <p:nvSpPr>
          <p:cNvPr id="9" name="ZoneTexte 8"/>
          <p:cNvSpPr txBox="1"/>
          <p:nvPr/>
        </p:nvSpPr>
        <p:spPr>
          <a:xfrm>
            <a:off x="651933" y="3365272"/>
            <a:ext cx="7310967" cy="1631216"/>
          </a:xfrm>
          <a:prstGeom prst="rect">
            <a:avLst/>
          </a:prstGeom>
          <a:noFill/>
        </p:spPr>
        <p:txBody>
          <a:bodyPr wrap="square" rtlCol="0">
            <a:spAutoFit/>
          </a:bodyPr>
          <a:lstStyle/>
          <a:p>
            <a:r>
              <a:rPr lang="fr-FR" sz="2000" b="1" dirty="0" smtClean="0">
                <a:solidFill>
                  <a:schemeClr val="tx2"/>
                </a:solidFill>
              </a:rPr>
              <a:t>Plus que le rinçage, c’est la question du « séchage » qui se pose.</a:t>
            </a:r>
            <a:endParaRPr lang="fr-FR" sz="2000" dirty="0" smtClean="0">
              <a:solidFill>
                <a:schemeClr val="tx2"/>
              </a:solidFill>
            </a:endParaRPr>
          </a:p>
          <a:p>
            <a:r>
              <a:rPr lang="fr-FR" sz="2000" dirty="0" smtClean="0">
                <a:solidFill>
                  <a:schemeClr val="tx2"/>
                </a:solidFill>
              </a:rPr>
              <a:t>En séchant, le sel et les impuretés s’incrustent  durablement sur certains </a:t>
            </a:r>
            <a:r>
              <a:rPr lang="fr-FR" sz="2000" dirty="0">
                <a:solidFill>
                  <a:schemeClr val="tx2"/>
                </a:solidFill>
              </a:rPr>
              <a:t>éléments (ex. bague de l’</a:t>
            </a:r>
            <a:r>
              <a:rPr lang="fr-FR" sz="2000" dirty="0" err="1">
                <a:solidFill>
                  <a:schemeClr val="tx2"/>
                </a:solidFill>
              </a:rPr>
              <a:t>inflateur</a:t>
            </a:r>
            <a:r>
              <a:rPr lang="fr-FR" sz="2000" dirty="0">
                <a:solidFill>
                  <a:schemeClr val="tx2"/>
                </a:solidFill>
              </a:rPr>
              <a:t>, vis de serrage et mécanismes des détendeurs, contacts des ordinateurs</a:t>
            </a:r>
            <a:r>
              <a:rPr lang="fr-FR" sz="2000" dirty="0" smtClean="0">
                <a:solidFill>
                  <a:schemeClr val="tx2"/>
                </a:solidFill>
              </a:rPr>
              <a:t>) au risque de les endommager sur le long terme.</a:t>
            </a:r>
          </a:p>
        </p:txBody>
      </p:sp>
      <p:sp>
        <p:nvSpPr>
          <p:cNvPr id="5" name="ZoneTexte 4"/>
          <p:cNvSpPr txBox="1"/>
          <p:nvPr/>
        </p:nvSpPr>
        <p:spPr>
          <a:xfrm>
            <a:off x="651933" y="5099784"/>
            <a:ext cx="6129867" cy="1631216"/>
          </a:xfrm>
          <a:prstGeom prst="rect">
            <a:avLst/>
          </a:prstGeom>
          <a:noFill/>
        </p:spPr>
        <p:txBody>
          <a:bodyPr wrap="square" rtlCol="0">
            <a:spAutoFit/>
          </a:bodyPr>
          <a:lstStyle/>
          <a:p>
            <a:r>
              <a:rPr lang="fr-FR" sz="2000" b="1" dirty="0" smtClean="0">
                <a:solidFill>
                  <a:schemeClr val="tx2"/>
                </a:solidFill>
              </a:rPr>
              <a:t>Conséquences</a:t>
            </a:r>
            <a:endParaRPr lang="fr-FR" sz="2000" dirty="0" smtClean="0">
              <a:solidFill>
                <a:schemeClr val="tx2"/>
              </a:solidFill>
            </a:endParaRPr>
          </a:p>
          <a:p>
            <a:r>
              <a:rPr lang="fr-FR" sz="2000" dirty="0" smtClean="0">
                <a:solidFill>
                  <a:schemeClr val="tx2"/>
                </a:solidFill>
              </a:rPr>
              <a:t>Quand il est difficile de rincer son matériel après la plongée, il est possible de le laisser humide en eau salée (ex. croisière). Un rinçage minutieux ne s’impose qu’avant stockage au sec pendant plusieurs jours.</a:t>
            </a:r>
          </a:p>
        </p:txBody>
      </p:sp>
      <p:sp>
        <p:nvSpPr>
          <p:cNvPr id="6" name="ZoneTexte 5"/>
          <p:cNvSpPr txBox="1"/>
          <p:nvPr/>
        </p:nvSpPr>
        <p:spPr>
          <a:xfrm>
            <a:off x="6692900" y="5059988"/>
            <a:ext cx="2032000" cy="1631216"/>
          </a:xfrm>
          <a:prstGeom prst="rect">
            <a:avLst/>
          </a:prstGeom>
          <a:solidFill>
            <a:schemeClr val="tx2">
              <a:lumMod val="20000"/>
              <a:lumOff val="80000"/>
            </a:schemeClr>
          </a:solidFill>
        </p:spPr>
        <p:txBody>
          <a:bodyPr wrap="square" rtlCol="0">
            <a:spAutoFit/>
          </a:bodyPr>
          <a:lstStyle/>
          <a:p>
            <a:r>
              <a:rPr lang="fr-FR" sz="2000" b="1" dirty="0" smtClean="0">
                <a:solidFill>
                  <a:schemeClr val="tx2"/>
                </a:solidFill>
              </a:rPr>
              <a:t>ASTUCE</a:t>
            </a:r>
            <a:endParaRPr lang="fr-FR" sz="2000" dirty="0" smtClean="0">
              <a:solidFill>
                <a:schemeClr val="tx2"/>
              </a:solidFill>
            </a:endParaRPr>
          </a:p>
          <a:p>
            <a:r>
              <a:rPr lang="fr-FR" sz="1600" dirty="0" smtClean="0">
                <a:solidFill>
                  <a:schemeClr val="tx2"/>
                </a:solidFill>
              </a:rPr>
              <a:t>Pas d’eau de rinçage entre 2 plongées pour votre appareil photo ? Laissez-le tremper dans de l’eau salée !</a:t>
            </a:r>
          </a:p>
        </p:txBody>
      </p:sp>
      <p:pic>
        <p:nvPicPr>
          <p:cNvPr id="4" name="Image 3" descr="isotta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099" y="4076896"/>
            <a:ext cx="1172634" cy="919592"/>
          </a:xfrm>
          <a:prstGeom prst="rect">
            <a:avLst/>
          </a:prstGeom>
        </p:spPr>
      </p:pic>
    </p:spTree>
    <p:extLst>
      <p:ext uri="{BB962C8B-B14F-4D97-AF65-F5344CB8AC3E}">
        <p14:creationId xmlns:p14="http://schemas.microsoft.com/office/powerpoint/2010/main" val="1773642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364866"/>
            <a:ext cx="8492067" cy="646331"/>
          </a:xfrm>
          <a:prstGeom prst="rect">
            <a:avLst/>
          </a:prstGeom>
          <a:noFill/>
        </p:spPr>
        <p:txBody>
          <a:bodyPr wrap="square" rtlCol="0">
            <a:spAutoFit/>
          </a:bodyPr>
          <a:lstStyle/>
          <a:p>
            <a:r>
              <a:rPr lang="fr-FR" sz="3600" dirty="0" smtClean="0">
                <a:solidFill>
                  <a:schemeClr val="tx2"/>
                </a:solidFill>
              </a:rPr>
              <a:t>UTILITE DU RINÇAGE</a:t>
            </a:r>
          </a:p>
        </p:txBody>
      </p:sp>
      <p:graphicFrame>
        <p:nvGraphicFramePr>
          <p:cNvPr id="6" name="Tableau 5"/>
          <p:cNvGraphicFramePr>
            <a:graphicFrameLocks noGrp="1"/>
          </p:cNvGraphicFramePr>
          <p:nvPr>
            <p:extLst>
              <p:ext uri="{D42A27DB-BD31-4B8C-83A1-F6EECF244321}">
                <p14:modId xmlns:p14="http://schemas.microsoft.com/office/powerpoint/2010/main" val="1264732731"/>
              </p:ext>
            </p:extLst>
          </p:nvPr>
        </p:nvGraphicFramePr>
        <p:xfrm>
          <a:off x="749302" y="4744720"/>
          <a:ext cx="8229599" cy="1920240"/>
        </p:xfrm>
        <a:graphic>
          <a:graphicData uri="http://schemas.openxmlformats.org/drawingml/2006/table">
            <a:tbl>
              <a:tblPr firstRow="1" bandRow="1">
                <a:tableStyleId>{5C22544A-7EE6-4342-B048-85BDC9FD1C3A}</a:tableStyleId>
              </a:tblPr>
              <a:tblGrid>
                <a:gridCol w="1575602"/>
                <a:gridCol w="976614"/>
                <a:gridCol w="1419345"/>
                <a:gridCol w="1497475"/>
                <a:gridCol w="1171937"/>
                <a:gridCol w="1588626"/>
              </a:tblGrid>
              <a:tr h="0">
                <a:tc>
                  <a:txBody>
                    <a:bodyPr/>
                    <a:lstStyle/>
                    <a:p>
                      <a:pPr algn="ctr"/>
                      <a:r>
                        <a:rPr lang="fr-FR" dirty="0" smtClean="0"/>
                        <a:t>Détendeur</a:t>
                      </a:r>
                      <a:endParaRPr lang="fr-FR" dirty="0"/>
                    </a:p>
                  </a:txBody>
                  <a:tcPr/>
                </a:tc>
                <a:tc>
                  <a:txBody>
                    <a:bodyPr/>
                    <a:lstStyle/>
                    <a:p>
                      <a:pPr algn="ctr"/>
                      <a:r>
                        <a:rPr lang="fr-FR" dirty="0" smtClean="0"/>
                        <a:t>Palmes</a:t>
                      </a:r>
                      <a:endParaRPr lang="fr-FR" dirty="0"/>
                    </a:p>
                  </a:txBody>
                  <a:tcPr/>
                </a:tc>
                <a:tc>
                  <a:txBody>
                    <a:bodyPr/>
                    <a:lstStyle/>
                    <a:p>
                      <a:pPr algn="ctr"/>
                      <a:r>
                        <a:rPr lang="fr-FR" dirty="0" smtClean="0"/>
                        <a:t>Ordinateur</a:t>
                      </a:r>
                      <a:endParaRPr lang="fr-FR" dirty="0"/>
                    </a:p>
                  </a:txBody>
                  <a:tcPr/>
                </a:tc>
                <a:tc>
                  <a:txBody>
                    <a:bodyPr/>
                    <a:lstStyle/>
                    <a:p>
                      <a:pPr algn="ctr"/>
                      <a:r>
                        <a:rPr lang="fr-FR" dirty="0" smtClean="0"/>
                        <a:t>Combinaison</a:t>
                      </a:r>
                      <a:endParaRPr lang="fr-FR" dirty="0"/>
                    </a:p>
                  </a:txBody>
                  <a:tcPr/>
                </a:tc>
                <a:tc>
                  <a:txBody>
                    <a:bodyPr/>
                    <a:lstStyle/>
                    <a:p>
                      <a:pPr algn="ctr"/>
                      <a:r>
                        <a:rPr lang="fr-FR" dirty="0" smtClean="0"/>
                        <a:t>Masque</a:t>
                      </a:r>
                      <a:endParaRPr lang="fr-FR" dirty="0"/>
                    </a:p>
                  </a:txBody>
                  <a:tcPr/>
                </a:tc>
                <a:tc>
                  <a:txBody>
                    <a:bodyPr/>
                    <a:lstStyle/>
                    <a:p>
                      <a:pPr algn="ctr"/>
                      <a:r>
                        <a:rPr lang="fr-FR" dirty="0" smtClean="0"/>
                        <a:t>Photo/Vidéo</a:t>
                      </a:r>
                      <a:endParaRPr lang="fr-FR" dirty="0"/>
                    </a:p>
                  </a:txBody>
                  <a:tcPr/>
                </a:tc>
              </a:tr>
              <a:tr h="370840">
                <a:tc>
                  <a:txBody>
                    <a:bodyPr/>
                    <a:lstStyle/>
                    <a:p>
                      <a:pPr marL="177800" indent="-177800">
                        <a:buFont typeface="Arial"/>
                        <a:buChar char="•"/>
                      </a:pPr>
                      <a:r>
                        <a:rPr lang="fr-FR" sz="1600" dirty="0" smtClean="0"/>
                        <a:t>Eviter incrustations lors du séchage.</a:t>
                      </a:r>
                      <a:endParaRPr lang="fr-FR" sz="1600" dirty="0"/>
                    </a:p>
                    <a:p>
                      <a:pPr marL="177800" indent="-177800">
                        <a:buFont typeface="Arial"/>
                        <a:buChar char="•"/>
                      </a:pPr>
                      <a:r>
                        <a:rPr lang="fr-FR" sz="1600" dirty="0" smtClean="0"/>
                        <a:t>Hygiène</a:t>
                      </a:r>
                      <a:r>
                        <a:rPr lang="fr-FR" sz="1600" baseline="0" dirty="0" smtClean="0"/>
                        <a:t> embout.</a:t>
                      </a:r>
                      <a:endParaRPr lang="fr-FR" sz="1600" dirty="0" smtClean="0"/>
                    </a:p>
                  </a:txBody>
                  <a:tcPr/>
                </a:tc>
                <a:tc>
                  <a:txBody>
                    <a:bodyPr/>
                    <a:lstStyle/>
                    <a:p>
                      <a:r>
                        <a:rPr lang="fr-FR" sz="1600" dirty="0" smtClean="0"/>
                        <a:t>Peu d’utilité.</a:t>
                      </a:r>
                      <a:endParaRPr lang="fr-FR"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Eviter incrustations lors du séchage.</a:t>
                      </a:r>
                    </a:p>
                  </a:txBody>
                  <a:tcPr/>
                </a:tc>
                <a:tc>
                  <a:txBody>
                    <a:bodyPr/>
                    <a:lstStyle/>
                    <a:p>
                      <a:pPr marL="285750" indent="-285750">
                        <a:buFont typeface="Arial"/>
                        <a:buChar char="•"/>
                      </a:pPr>
                      <a:r>
                        <a:rPr lang="fr-FR" sz="1600" dirty="0" smtClean="0"/>
                        <a:t>Faciliter le séchage.</a:t>
                      </a:r>
                    </a:p>
                    <a:p>
                      <a:pPr marL="285750" indent="-285750">
                        <a:buFont typeface="Arial"/>
                        <a:buChar char="•"/>
                      </a:pPr>
                      <a:r>
                        <a:rPr lang="fr-FR" sz="1600" dirty="0" smtClean="0"/>
                        <a:t>Hygiène.</a:t>
                      </a:r>
                      <a:endParaRPr lang="fr-FR" sz="1600" dirty="0"/>
                    </a:p>
                  </a:txBody>
                  <a:tcPr/>
                </a:tc>
                <a:tc>
                  <a:txBody>
                    <a:bodyPr/>
                    <a:lstStyle/>
                    <a:p>
                      <a:r>
                        <a:rPr lang="fr-FR" sz="1600" dirty="0" smtClean="0"/>
                        <a:t>Hygiène de la jupe.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Eviter incrustations lors du séchage.</a:t>
                      </a:r>
                    </a:p>
                  </a:txBody>
                  <a:tcPr/>
                </a:tc>
              </a:tr>
            </a:tbl>
          </a:graphicData>
        </a:graphic>
      </p:graphicFrame>
      <p:sp>
        <p:nvSpPr>
          <p:cNvPr id="5" name="ZoneTexte 4"/>
          <p:cNvSpPr txBox="1"/>
          <p:nvPr/>
        </p:nvSpPr>
        <p:spPr>
          <a:xfrm>
            <a:off x="651932" y="1980228"/>
            <a:ext cx="6701367" cy="2554545"/>
          </a:xfrm>
          <a:prstGeom prst="rect">
            <a:avLst/>
          </a:prstGeom>
          <a:noFill/>
        </p:spPr>
        <p:txBody>
          <a:bodyPr wrap="square" rtlCol="0">
            <a:spAutoFit/>
          </a:bodyPr>
          <a:lstStyle/>
          <a:p>
            <a:r>
              <a:rPr lang="fr-FR" sz="2000" b="1" dirty="0" smtClean="0">
                <a:solidFill>
                  <a:schemeClr val="tx2"/>
                </a:solidFill>
              </a:rPr>
              <a:t>Distinguer</a:t>
            </a:r>
            <a:r>
              <a:rPr lang="fr-FR" sz="2000" dirty="0" smtClean="0">
                <a:solidFill>
                  <a:schemeClr val="tx2"/>
                </a:solidFill>
              </a:rPr>
              <a:t> le rinçage :</a:t>
            </a:r>
          </a:p>
          <a:p>
            <a:pPr marL="342900" indent="-342900">
              <a:buFont typeface="Arial"/>
              <a:buChar char="•"/>
            </a:pPr>
            <a:r>
              <a:rPr lang="fr-FR" sz="2000" dirty="0">
                <a:solidFill>
                  <a:schemeClr val="tx2"/>
                </a:solidFill>
              </a:rPr>
              <a:t>e</a:t>
            </a:r>
            <a:r>
              <a:rPr lang="fr-FR" sz="2000" dirty="0" smtClean="0">
                <a:solidFill>
                  <a:schemeClr val="tx2"/>
                </a:solidFill>
              </a:rPr>
              <a:t>n voyage, dans des pays où la ressource en eau est rare ;</a:t>
            </a:r>
          </a:p>
          <a:p>
            <a:pPr marL="342900" indent="-342900">
              <a:buFont typeface="Arial"/>
              <a:buChar char="•"/>
            </a:pPr>
            <a:r>
              <a:rPr lang="fr-FR" sz="2000" dirty="0">
                <a:solidFill>
                  <a:schemeClr val="tx2"/>
                </a:solidFill>
              </a:rPr>
              <a:t>e</a:t>
            </a:r>
            <a:r>
              <a:rPr lang="fr-FR" sz="2000" dirty="0" smtClean="0">
                <a:solidFill>
                  <a:schemeClr val="tx2"/>
                </a:solidFill>
              </a:rPr>
              <a:t>n croisière (réserves réduites, dessalinisateur) ;</a:t>
            </a:r>
          </a:p>
          <a:p>
            <a:pPr marL="342900" indent="-342900">
              <a:buFont typeface="Arial"/>
              <a:buChar char="•"/>
            </a:pPr>
            <a:r>
              <a:rPr lang="fr-FR" sz="2000" dirty="0">
                <a:solidFill>
                  <a:schemeClr val="tx2"/>
                </a:solidFill>
              </a:rPr>
              <a:t>e</a:t>
            </a:r>
            <a:r>
              <a:rPr lang="fr-FR" sz="2000" dirty="0" smtClean="0">
                <a:solidFill>
                  <a:schemeClr val="tx2"/>
                </a:solidFill>
              </a:rPr>
              <a:t>ntre deux plongées ;</a:t>
            </a:r>
          </a:p>
          <a:p>
            <a:pPr marL="342900" indent="-342900">
              <a:buFont typeface="Arial"/>
              <a:buChar char="•"/>
            </a:pPr>
            <a:r>
              <a:rPr lang="fr-FR" sz="2000" dirty="0">
                <a:solidFill>
                  <a:schemeClr val="tx2"/>
                </a:solidFill>
              </a:rPr>
              <a:t>e</a:t>
            </a:r>
            <a:r>
              <a:rPr lang="fr-FR" sz="2000" dirty="0" smtClean="0">
                <a:solidFill>
                  <a:schemeClr val="tx2"/>
                </a:solidFill>
              </a:rPr>
              <a:t>ntre deux week-end ;</a:t>
            </a:r>
          </a:p>
          <a:p>
            <a:pPr marL="342900" indent="-342900">
              <a:buFont typeface="Arial"/>
              <a:buChar char="•"/>
            </a:pPr>
            <a:r>
              <a:rPr lang="fr-FR" sz="2000" dirty="0">
                <a:solidFill>
                  <a:schemeClr val="tx2"/>
                </a:solidFill>
              </a:rPr>
              <a:t>a</a:t>
            </a:r>
            <a:r>
              <a:rPr lang="fr-FR" sz="2000" dirty="0" smtClean="0">
                <a:solidFill>
                  <a:schemeClr val="tx2"/>
                </a:solidFill>
              </a:rPr>
              <a:t>près la dernière plongée de la saison.</a:t>
            </a:r>
          </a:p>
          <a:p>
            <a:r>
              <a:rPr lang="fr-FR" sz="2000" b="1" dirty="0" smtClean="0">
                <a:solidFill>
                  <a:schemeClr val="tx2"/>
                </a:solidFill>
                <a:sym typeface="Wingdings"/>
              </a:rPr>
              <a:t> </a:t>
            </a:r>
            <a:r>
              <a:rPr lang="fr-FR" sz="2000" b="1" dirty="0" smtClean="0">
                <a:solidFill>
                  <a:schemeClr val="tx2"/>
                </a:solidFill>
              </a:rPr>
              <a:t>Dans tous les cas, demandez des bacs de rinçage pour les </a:t>
            </a:r>
            <a:r>
              <a:rPr lang="fr-FR" sz="2000" b="1" dirty="0">
                <a:solidFill>
                  <a:schemeClr val="tx2"/>
                </a:solidFill>
              </a:rPr>
              <a:t>é</a:t>
            </a:r>
            <a:r>
              <a:rPr lang="fr-FR" sz="2000" b="1" dirty="0" smtClean="0">
                <a:solidFill>
                  <a:schemeClr val="tx2"/>
                </a:solidFill>
              </a:rPr>
              <a:t>quipements et des douches à débit contrôlé.</a:t>
            </a:r>
          </a:p>
        </p:txBody>
      </p:sp>
      <p:sp>
        <p:nvSpPr>
          <p:cNvPr id="8" name="ZoneTexte 7"/>
          <p:cNvSpPr txBox="1"/>
          <p:nvPr/>
        </p:nvSpPr>
        <p:spPr>
          <a:xfrm>
            <a:off x="7264401" y="2226449"/>
            <a:ext cx="1714500" cy="2308324"/>
          </a:xfrm>
          <a:prstGeom prst="rect">
            <a:avLst/>
          </a:prstGeom>
          <a:solidFill>
            <a:schemeClr val="tx2">
              <a:lumMod val="20000"/>
              <a:lumOff val="80000"/>
            </a:schemeClr>
          </a:solidFill>
        </p:spPr>
        <p:txBody>
          <a:bodyPr wrap="square" rtlCol="0">
            <a:spAutoFit/>
          </a:bodyPr>
          <a:lstStyle/>
          <a:p>
            <a:r>
              <a:rPr lang="fr-FR" sz="1600" dirty="0" smtClean="0">
                <a:solidFill>
                  <a:schemeClr val="tx2"/>
                </a:solidFill>
              </a:rPr>
              <a:t>La plupart du matériel (hormis photo/vidéo) supporte de ne pas être rincé durant une semaine s’il ne sèche pas (ex. croisière).</a:t>
            </a:r>
          </a:p>
        </p:txBody>
      </p:sp>
    </p:spTree>
    <p:extLst>
      <p:ext uri="{BB962C8B-B14F-4D97-AF65-F5344CB8AC3E}">
        <p14:creationId xmlns:p14="http://schemas.microsoft.com/office/powerpoint/2010/main" val="64177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b="1"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val="4087540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4. REJETS ET DECHETS</a:t>
            </a:r>
          </a:p>
        </p:txBody>
      </p:sp>
      <p:sp>
        <p:nvSpPr>
          <p:cNvPr id="11" name="ZoneTexte 10"/>
          <p:cNvSpPr txBox="1"/>
          <p:nvPr/>
        </p:nvSpPr>
        <p:spPr>
          <a:xfrm>
            <a:off x="4978400" y="2188997"/>
            <a:ext cx="3924300" cy="3170099"/>
          </a:xfrm>
          <a:prstGeom prst="rect">
            <a:avLst/>
          </a:prstGeom>
          <a:noFill/>
        </p:spPr>
        <p:txBody>
          <a:bodyPr wrap="square" rtlCol="0">
            <a:spAutoFit/>
          </a:bodyPr>
          <a:lstStyle/>
          <a:p>
            <a:r>
              <a:rPr lang="fr-FR" sz="2000" b="1" dirty="0">
                <a:solidFill>
                  <a:schemeClr val="tx2"/>
                </a:solidFill>
              </a:rPr>
              <a:t>P</a:t>
            </a:r>
            <a:r>
              <a:rPr lang="fr-FR" sz="2000" b="1" dirty="0" smtClean="0">
                <a:solidFill>
                  <a:schemeClr val="tx2"/>
                </a:solidFill>
              </a:rPr>
              <a:t>lus </a:t>
            </a:r>
            <a:r>
              <a:rPr lang="fr-FR" sz="2000" b="1" dirty="0">
                <a:solidFill>
                  <a:schemeClr val="tx2"/>
                </a:solidFill>
              </a:rPr>
              <a:t>de détritus plastiques que de poissons en </a:t>
            </a:r>
            <a:r>
              <a:rPr lang="fr-FR" sz="2000" b="1" dirty="0" smtClean="0">
                <a:solidFill>
                  <a:schemeClr val="tx2"/>
                </a:solidFill>
              </a:rPr>
              <a:t>2050 !</a:t>
            </a:r>
            <a:endParaRPr lang="fr-FR" sz="2000" b="1" dirty="0">
              <a:solidFill>
                <a:schemeClr val="tx2"/>
              </a:solidFill>
            </a:endParaRPr>
          </a:p>
          <a:p>
            <a:r>
              <a:rPr lang="fr-FR" sz="2000" dirty="0" smtClean="0">
                <a:solidFill>
                  <a:schemeClr val="tx2"/>
                </a:solidFill>
              </a:rPr>
              <a:t>Les actions individuelles sont essentielles :</a:t>
            </a:r>
          </a:p>
          <a:p>
            <a:pPr marL="342900" indent="-342900">
              <a:buFont typeface="Arial"/>
              <a:buChar char="•"/>
            </a:pPr>
            <a:r>
              <a:rPr lang="fr-FR" sz="2000" dirty="0" smtClean="0">
                <a:solidFill>
                  <a:schemeClr val="tx2"/>
                </a:solidFill>
              </a:rPr>
              <a:t>Ne jetez rien par dessus bord ;</a:t>
            </a:r>
          </a:p>
          <a:p>
            <a:pPr marL="342900" indent="-342900">
              <a:buFont typeface="Arial"/>
              <a:buChar char="•"/>
            </a:pPr>
            <a:r>
              <a:rPr lang="fr-FR" sz="2000" dirty="0" smtClean="0">
                <a:solidFill>
                  <a:schemeClr val="tx2"/>
                </a:solidFill>
              </a:rPr>
              <a:t>Refusez les assiettes et gobelets en plastique jetables ;</a:t>
            </a:r>
          </a:p>
          <a:p>
            <a:pPr marL="342900" indent="-342900">
              <a:buFont typeface="Arial"/>
              <a:buChar char="•"/>
            </a:pPr>
            <a:r>
              <a:rPr lang="fr-FR" sz="2000" dirty="0" smtClean="0">
                <a:solidFill>
                  <a:schemeClr val="tx2"/>
                </a:solidFill>
              </a:rPr>
              <a:t>Demandez l’installation de poubelles sur le pont des bateaux (mégots, déchets, </a:t>
            </a:r>
            <a:r>
              <a:rPr lang="is-IS" sz="2000" dirty="0" smtClean="0">
                <a:solidFill>
                  <a:schemeClr val="tx2"/>
                </a:solidFill>
              </a:rPr>
              <a:t>…)</a:t>
            </a:r>
            <a:r>
              <a:rPr lang="fr-FR" sz="2000" dirty="0" smtClean="0">
                <a:solidFill>
                  <a:schemeClr val="tx2"/>
                </a:solidFill>
              </a:rPr>
              <a:t>.</a:t>
            </a:r>
          </a:p>
        </p:txBody>
      </p:sp>
      <p:grpSp>
        <p:nvGrpSpPr>
          <p:cNvPr id="2" name="Grouper 1"/>
          <p:cNvGrpSpPr/>
          <p:nvPr/>
        </p:nvGrpSpPr>
        <p:grpSpPr>
          <a:xfrm>
            <a:off x="749299" y="2315996"/>
            <a:ext cx="4021749" cy="4252999"/>
            <a:chOff x="749299" y="2315996"/>
            <a:chExt cx="4021749" cy="4252999"/>
          </a:xfrm>
        </p:grpSpPr>
        <p:pic>
          <p:nvPicPr>
            <p:cNvPr id="5" name="Image 4" descr="liesunder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9299" y="2315996"/>
              <a:ext cx="4021749" cy="4252999"/>
            </a:xfrm>
            <a:prstGeom prst="rect">
              <a:avLst/>
            </a:prstGeom>
          </p:spPr>
        </p:pic>
        <p:sp>
          <p:nvSpPr>
            <p:cNvPr id="4" name="ZoneTexte 3"/>
            <p:cNvSpPr txBox="1"/>
            <p:nvPr/>
          </p:nvSpPr>
          <p:spPr>
            <a:xfrm>
              <a:off x="2424019" y="6199663"/>
              <a:ext cx="2347029" cy="369332"/>
            </a:xfrm>
            <a:prstGeom prst="rect">
              <a:avLst/>
            </a:prstGeom>
            <a:noFill/>
          </p:spPr>
          <p:txBody>
            <a:bodyPr wrap="none" rtlCol="0">
              <a:spAutoFit/>
            </a:bodyPr>
            <a:lstStyle/>
            <a:p>
              <a:r>
                <a:rPr lang="fr-FR" dirty="0" smtClean="0"/>
                <a:t>Photo </a:t>
              </a:r>
              <a:r>
                <a:rPr lang="fr-FR" dirty="0" err="1" smtClean="0"/>
                <a:t>Ferdi</a:t>
              </a:r>
              <a:r>
                <a:rPr lang="fr-FR" dirty="0" smtClean="0"/>
                <a:t> </a:t>
              </a:r>
              <a:r>
                <a:rPr lang="fr-FR" dirty="0" err="1" smtClean="0"/>
                <a:t>Rizkiyanto</a:t>
              </a:r>
              <a:endParaRPr lang="fr-FR" dirty="0"/>
            </a:p>
          </p:txBody>
        </p:sp>
      </p:grpSp>
      <p:sp>
        <p:nvSpPr>
          <p:cNvPr id="9" name="ZoneTexte 8"/>
          <p:cNvSpPr txBox="1"/>
          <p:nvPr/>
        </p:nvSpPr>
        <p:spPr>
          <a:xfrm>
            <a:off x="4978400" y="5539482"/>
            <a:ext cx="4051300" cy="1031051"/>
          </a:xfrm>
          <a:prstGeom prst="rect">
            <a:avLst/>
          </a:prstGeom>
          <a:solidFill>
            <a:schemeClr val="tx2">
              <a:lumMod val="20000"/>
              <a:lumOff val="80000"/>
            </a:schemeClr>
          </a:solidFill>
        </p:spPr>
        <p:txBody>
          <a:bodyPr wrap="square" rtlCol="0">
            <a:spAutoFit/>
          </a:bodyPr>
          <a:lstStyle/>
          <a:p>
            <a:r>
              <a:rPr lang="fr-FR" sz="1600" b="1" dirty="0" smtClean="0">
                <a:solidFill>
                  <a:schemeClr val="tx2"/>
                </a:solidFill>
              </a:rPr>
              <a:t>VOYAGES</a:t>
            </a:r>
          </a:p>
          <a:p>
            <a:r>
              <a:rPr lang="fr-FR" sz="1500" dirty="0" smtClean="0">
                <a:solidFill>
                  <a:schemeClr val="tx2"/>
                </a:solidFill>
              </a:rPr>
              <a:t>Les déchets les plus nocifs ne sont pas forcément les plus lourds, revenez avec vos piles, plastiques, emballages de médicaments, </a:t>
            </a:r>
            <a:r>
              <a:rPr lang="is-IS" sz="1500" dirty="0" smtClean="0">
                <a:solidFill>
                  <a:schemeClr val="tx2"/>
                </a:solidFill>
              </a:rPr>
              <a:t>…</a:t>
            </a:r>
            <a:endParaRPr lang="fr-FR" sz="1500" dirty="0" smtClean="0">
              <a:solidFill>
                <a:schemeClr val="tx2"/>
              </a:solidFill>
            </a:endParaRPr>
          </a:p>
        </p:txBody>
      </p:sp>
    </p:spTree>
    <p:extLst>
      <p:ext uri="{BB962C8B-B14F-4D97-AF65-F5344CB8AC3E}">
        <p14:creationId xmlns:p14="http://schemas.microsoft.com/office/powerpoint/2010/main" val="3179582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b="1"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val="4158065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uree_dech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972" y="1307782"/>
            <a:ext cx="4356100" cy="5537200"/>
          </a:xfrm>
          <a:prstGeom prst="rect">
            <a:avLst/>
          </a:prstGeom>
        </p:spPr>
      </p:pic>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REJETS ET DECHETS</a:t>
            </a:r>
          </a:p>
        </p:txBody>
      </p:sp>
      <p:sp>
        <p:nvSpPr>
          <p:cNvPr id="12" name="ZoneTexte 11"/>
          <p:cNvSpPr txBox="1"/>
          <p:nvPr/>
        </p:nvSpPr>
        <p:spPr>
          <a:xfrm>
            <a:off x="750252" y="4618248"/>
            <a:ext cx="3604895" cy="2062103"/>
          </a:xfrm>
          <a:prstGeom prst="rect">
            <a:avLst/>
          </a:prstGeom>
          <a:solidFill>
            <a:srgbClr val="C6D9F1"/>
          </a:solidFill>
        </p:spPr>
        <p:txBody>
          <a:bodyPr wrap="square" rtlCol="0">
            <a:spAutoFit/>
          </a:bodyPr>
          <a:lstStyle/>
          <a:p>
            <a:r>
              <a:rPr lang="fr-FR" sz="2000" dirty="0" smtClean="0">
                <a:solidFill>
                  <a:schemeClr val="tx2"/>
                </a:solidFill>
              </a:rPr>
              <a:t>Facteurs de nuisance :</a:t>
            </a:r>
          </a:p>
          <a:p>
            <a:pPr marL="342900" indent="-342900">
              <a:buFontTx/>
              <a:buChar char="-"/>
            </a:pPr>
            <a:r>
              <a:rPr lang="fr-FR" sz="2000" dirty="0" smtClean="0">
                <a:solidFill>
                  <a:schemeClr val="tx2"/>
                </a:solidFill>
              </a:rPr>
              <a:t>Quantité de déchets ;</a:t>
            </a:r>
          </a:p>
          <a:p>
            <a:pPr marL="342900" indent="-342900">
              <a:buFontTx/>
              <a:buChar char="-"/>
            </a:pPr>
            <a:r>
              <a:rPr lang="fr-FR" sz="2000" dirty="0" smtClean="0">
                <a:solidFill>
                  <a:schemeClr val="tx2"/>
                </a:solidFill>
              </a:rPr>
              <a:t>Nature des déchets = durée de biodégradabilité.</a:t>
            </a:r>
          </a:p>
          <a:p>
            <a:endParaRPr lang="fr-FR" sz="1600" dirty="0" smtClean="0">
              <a:solidFill>
                <a:schemeClr val="tx2"/>
              </a:solidFill>
              <a:sym typeface="Wingdings"/>
            </a:endParaRPr>
          </a:p>
          <a:p>
            <a:r>
              <a:rPr lang="fr-FR" sz="1600" dirty="0" smtClean="0">
                <a:solidFill>
                  <a:schemeClr val="tx2"/>
                </a:solidFill>
                <a:sym typeface="Wingdings"/>
              </a:rPr>
              <a:t> Participez aux campagnes de collecte.  Filets collecteurs à chaque plongée.</a:t>
            </a:r>
            <a:endParaRPr lang="fr-FR" sz="1600" dirty="0" smtClean="0">
              <a:solidFill>
                <a:schemeClr val="tx2"/>
              </a:solidFill>
            </a:endParaRPr>
          </a:p>
        </p:txBody>
      </p:sp>
      <p:grpSp>
        <p:nvGrpSpPr>
          <p:cNvPr id="6" name="Grouper 5"/>
          <p:cNvGrpSpPr/>
          <p:nvPr/>
        </p:nvGrpSpPr>
        <p:grpSpPr>
          <a:xfrm>
            <a:off x="748347" y="2549981"/>
            <a:ext cx="3606800" cy="1803400"/>
            <a:chOff x="748347" y="2549981"/>
            <a:chExt cx="3606800" cy="1803400"/>
          </a:xfrm>
        </p:grpSpPr>
        <p:pic>
          <p:nvPicPr>
            <p:cNvPr id="4" name="Image 3" descr="ptitluc_05.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8347" y="2549981"/>
              <a:ext cx="3606800" cy="1803400"/>
            </a:xfrm>
            <a:prstGeom prst="rect">
              <a:avLst/>
            </a:prstGeom>
          </p:spPr>
        </p:pic>
        <p:sp>
          <p:nvSpPr>
            <p:cNvPr id="9" name="ZoneTexte 8"/>
            <p:cNvSpPr txBox="1"/>
            <p:nvPr/>
          </p:nvSpPr>
          <p:spPr>
            <a:xfrm>
              <a:off x="1650160" y="4076382"/>
              <a:ext cx="2704987" cy="276999"/>
            </a:xfrm>
            <a:prstGeom prst="rect">
              <a:avLst/>
            </a:prstGeom>
            <a:noFill/>
          </p:spPr>
          <p:txBody>
            <a:bodyPr wrap="none" rtlCol="0">
              <a:spAutoFit/>
            </a:bodyPr>
            <a:lstStyle/>
            <a:p>
              <a:r>
                <a:rPr lang="fr-FR" sz="1200" i="1" dirty="0">
                  <a:solidFill>
                    <a:schemeClr val="bg1"/>
                  </a:solidFill>
                </a:rPr>
                <a:t>Dessin offert à Longitude 181 par </a:t>
              </a:r>
              <a:r>
                <a:rPr lang="fr-FR" sz="1200" i="1" dirty="0" err="1">
                  <a:solidFill>
                    <a:schemeClr val="bg1"/>
                  </a:solidFill>
                </a:rPr>
                <a:t>Pti’luc</a:t>
              </a:r>
              <a:r>
                <a:rPr lang="fr-FR" sz="1200" i="1" dirty="0" smtClean="0">
                  <a:solidFill>
                    <a:schemeClr val="bg1"/>
                  </a:solidFill>
                  <a:effectLst/>
                </a:rPr>
                <a:t> </a:t>
              </a:r>
              <a:endParaRPr lang="fr-FR" sz="1200" i="1" dirty="0">
                <a:solidFill>
                  <a:schemeClr val="bg1"/>
                </a:solidFill>
              </a:endParaRPr>
            </a:p>
          </p:txBody>
        </p:sp>
      </p:grpSp>
      <p:grpSp>
        <p:nvGrpSpPr>
          <p:cNvPr id="5" name="Grouper 4"/>
          <p:cNvGrpSpPr/>
          <p:nvPr/>
        </p:nvGrpSpPr>
        <p:grpSpPr>
          <a:xfrm>
            <a:off x="4485972" y="2315997"/>
            <a:ext cx="2377017" cy="4027653"/>
            <a:chOff x="4485972" y="2315997"/>
            <a:chExt cx="2377017" cy="4027653"/>
          </a:xfrm>
        </p:grpSpPr>
        <p:sp>
          <p:nvSpPr>
            <p:cNvPr id="8" name="ZoneTexte 7"/>
            <p:cNvSpPr txBox="1"/>
            <p:nvPr/>
          </p:nvSpPr>
          <p:spPr>
            <a:xfrm>
              <a:off x="4485972" y="2315997"/>
              <a:ext cx="2377017" cy="276999"/>
            </a:xfrm>
            <a:prstGeom prst="rect">
              <a:avLst/>
            </a:prstGeom>
            <a:noFill/>
          </p:spPr>
          <p:txBody>
            <a:bodyPr wrap="square" rtlCol="0">
              <a:spAutoFit/>
            </a:bodyPr>
            <a:lstStyle/>
            <a:p>
              <a:r>
                <a:rPr lang="fr-FR" sz="1200" b="1" dirty="0" smtClean="0">
                  <a:solidFill>
                    <a:schemeClr val="tx2"/>
                  </a:solidFill>
                </a:rPr>
                <a:t>2 A 4 SEMAINES</a:t>
              </a:r>
            </a:p>
          </p:txBody>
        </p:sp>
        <p:sp>
          <p:nvSpPr>
            <p:cNvPr id="10" name="ZoneTexte 9"/>
            <p:cNvSpPr txBox="1"/>
            <p:nvPr/>
          </p:nvSpPr>
          <p:spPr>
            <a:xfrm>
              <a:off x="4485972" y="2745396"/>
              <a:ext cx="2377017" cy="276999"/>
            </a:xfrm>
            <a:prstGeom prst="rect">
              <a:avLst/>
            </a:prstGeom>
            <a:noFill/>
          </p:spPr>
          <p:txBody>
            <a:bodyPr wrap="square" rtlCol="0">
              <a:spAutoFit/>
            </a:bodyPr>
            <a:lstStyle/>
            <a:p>
              <a:r>
                <a:rPr lang="fr-FR" sz="1200" b="1" dirty="0" smtClean="0">
                  <a:solidFill>
                    <a:schemeClr val="tx2"/>
                  </a:solidFill>
                </a:rPr>
                <a:t>6 SEMAINES</a:t>
              </a:r>
            </a:p>
          </p:txBody>
        </p:sp>
        <p:sp>
          <p:nvSpPr>
            <p:cNvPr id="11" name="ZoneTexte 10"/>
            <p:cNvSpPr txBox="1"/>
            <p:nvPr/>
          </p:nvSpPr>
          <p:spPr>
            <a:xfrm>
              <a:off x="4485972" y="3022395"/>
              <a:ext cx="2377017" cy="276999"/>
            </a:xfrm>
            <a:prstGeom prst="rect">
              <a:avLst/>
            </a:prstGeom>
            <a:noFill/>
          </p:spPr>
          <p:txBody>
            <a:bodyPr wrap="square" rtlCol="0">
              <a:spAutoFit/>
            </a:bodyPr>
            <a:lstStyle/>
            <a:p>
              <a:r>
                <a:rPr lang="fr-FR" sz="1200" b="1" dirty="0" smtClean="0">
                  <a:solidFill>
                    <a:schemeClr val="tx2"/>
                  </a:solidFill>
                </a:rPr>
                <a:t>1 A 5 MOIS</a:t>
              </a:r>
            </a:p>
          </p:txBody>
        </p:sp>
        <p:sp>
          <p:nvSpPr>
            <p:cNvPr id="13" name="ZoneTexte 12"/>
            <p:cNvSpPr txBox="1"/>
            <p:nvPr/>
          </p:nvSpPr>
          <p:spPr>
            <a:xfrm>
              <a:off x="4485972" y="3428226"/>
              <a:ext cx="2377017" cy="276999"/>
            </a:xfrm>
            <a:prstGeom prst="rect">
              <a:avLst/>
            </a:prstGeom>
            <a:noFill/>
          </p:spPr>
          <p:txBody>
            <a:bodyPr wrap="square" rtlCol="0">
              <a:spAutoFit/>
            </a:bodyPr>
            <a:lstStyle/>
            <a:p>
              <a:r>
                <a:rPr lang="fr-FR" sz="1200" b="1" dirty="0" smtClean="0">
                  <a:solidFill>
                    <a:schemeClr val="tx2"/>
                  </a:solidFill>
                </a:rPr>
                <a:t>3 A 14 MOIS</a:t>
              </a:r>
            </a:p>
          </p:txBody>
        </p:sp>
        <p:sp>
          <p:nvSpPr>
            <p:cNvPr id="14" name="ZoneTexte 13"/>
            <p:cNvSpPr txBox="1"/>
            <p:nvPr/>
          </p:nvSpPr>
          <p:spPr>
            <a:xfrm>
              <a:off x="4485972" y="3799383"/>
              <a:ext cx="2377017" cy="276999"/>
            </a:xfrm>
            <a:prstGeom prst="rect">
              <a:avLst/>
            </a:prstGeom>
            <a:noFill/>
          </p:spPr>
          <p:txBody>
            <a:bodyPr wrap="square" rtlCol="0">
              <a:spAutoFit/>
            </a:bodyPr>
            <a:lstStyle/>
            <a:p>
              <a:r>
                <a:rPr lang="fr-FR" sz="1200" b="1" dirty="0" smtClean="0">
                  <a:solidFill>
                    <a:schemeClr val="bg1"/>
                  </a:solidFill>
                </a:rPr>
                <a:t>1 A 3 ANS</a:t>
              </a:r>
            </a:p>
          </p:txBody>
        </p:sp>
        <p:sp>
          <p:nvSpPr>
            <p:cNvPr id="15" name="ZoneTexte 14"/>
            <p:cNvSpPr txBox="1"/>
            <p:nvPr/>
          </p:nvSpPr>
          <p:spPr>
            <a:xfrm>
              <a:off x="4485972" y="4214881"/>
              <a:ext cx="2377017" cy="276999"/>
            </a:xfrm>
            <a:prstGeom prst="rect">
              <a:avLst/>
            </a:prstGeom>
            <a:noFill/>
          </p:spPr>
          <p:txBody>
            <a:bodyPr wrap="square" rtlCol="0">
              <a:spAutoFit/>
            </a:bodyPr>
            <a:lstStyle/>
            <a:p>
              <a:r>
                <a:rPr lang="fr-FR" sz="1200" b="1" dirty="0" smtClean="0">
                  <a:solidFill>
                    <a:schemeClr val="bg1"/>
                  </a:solidFill>
                </a:rPr>
                <a:t>13 ANS</a:t>
              </a:r>
            </a:p>
          </p:txBody>
        </p:sp>
        <p:sp>
          <p:nvSpPr>
            <p:cNvPr id="16" name="ZoneTexte 15"/>
            <p:cNvSpPr txBox="1"/>
            <p:nvPr/>
          </p:nvSpPr>
          <p:spPr>
            <a:xfrm>
              <a:off x="4485972" y="4491880"/>
              <a:ext cx="2377017" cy="276999"/>
            </a:xfrm>
            <a:prstGeom prst="rect">
              <a:avLst/>
            </a:prstGeom>
            <a:noFill/>
          </p:spPr>
          <p:txBody>
            <a:bodyPr wrap="square" rtlCol="0">
              <a:spAutoFit/>
            </a:bodyPr>
            <a:lstStyle/>
            <a:p>
              <a:r>
                <a:rPr lang="fr-FR" sz="1200" b="1" dirty="0" smtClean="0">
                  <a:solidFill>
                    <a:schemeClr val="bg1"/>
                  </a:solidFill>
                </a:rPr>
                <a:t>50 ANS</a:t>
              </a:r>
            </a:p>
          </p:txBody>
        </p:sp>
        <p:sp>
          <p:nvSpPr>
            <p:cNvPr id="17" name="ZoneTexte 16"/>
            <p:cNvSpPr txBox="1"/>
            <p:nvPr/>
          </p:nvSpPr>
          <p:spPr>
            <a:xfrm>
              <a:off x="4485972" y="4990326"/>
              <a:ext cx="2377017" cy="276999"/>
            </a:xfrm>
            <a:prstGeom prst="rect">
              <a:avLst/>
            </a:prstGeom>
            <a:noFill/>
          </p:spPr>
          <p:txBody>
            <a:bodyPr wrap="square" rtlCol="0">
              <a:spAutoFit/>
            </a:bodyPr>
            <a:lstStyle/>
            <a:p>
              <a:r>
                <a:rPr lang="fr-FR" sz="1200" b="1" dirty="0" smtClean="0">
                  <a:solidFill>
                    <a:schemeClr val="bg1"/>
                  </a:solidFill>
                </a:rPr>
                <a:t>80</a:t>
              </a:r>
              <a:r>
                <a:rPr lang="fr-FR" sz="1200" b="1" dirty="0" smtClean="0">
                  <a:solidFill>
                    <a:schemeClr val="tx2"/>
                  </a:solidFill>
                </a:rPr>
                <a:t> </a:t>
              </a:r>
              <a:r>
                <a:rPr lang="fr-FR" sz="1200" b="1" dirty="0" smtClean="0">
                  <a:solidFill>
                    <a:schemeClr val="bg1"/>
                  </a:solidFill>
                </a:rPr>
                <a:t>ANS</a:t>
              </a:r>
            </a:p>
          </p:txBody>
        </p:sp>
        <p:sp>
          <p:nvSpPr>
            <p:cNvPr id="18" name="ZoneTexte 17"/>
            <p:cNvSpPr txBox="1"/>
            <p:nvPr/>
          </p:nvSpPr>
          <p:spPr>
            <a:xfrm>
              <a:off x="4485972" y="5390376"/>
              <a:ext cx="2377017" cy="276999"/>
            </a:xfrm>
            <a:prstGeom prst="rect">
              <a:avLst/>
            </a:prstGeom>
            <a:noFill/>
          </p:spPr>
          <p:txBody>
            <a:bodyPr wrap="square" rtlCol="0">
              <a:spAutoFit/>
            </a:bodyPr>
            <a:lstStyle/>
            <a:p>
              <a:r>
                <a:rPr lang="fr-FR" sz="1200" b="1" dirty="0" smtClean="0">
                  <a:solidFill>
                    <a:schemeClr val="bg1"/>
                  </a:solidFill>
                </a:rPr>
                <a:t>200 ANS</a:t>
              </a:r>
            </a:p>
          </p:txBody>
        </p:sp>
        <p:sp>
          <p:nvSpPr>
            <p:cNvPr id="19" name="ZoneTexte 18"/>
            <p:cNvSpPr txBox="1"/>
            <p:nvPr/>
          </p:nvSpPr>
          <p:spPr>
            <a:xfrm>
              <a:off x="4485972" y="5667375"/>
              <a:ext cx="2377017" cy="276999"/>
            </a:xfrm>
            <a:prstGeom prst="rect">
              <a:avLst/>
            </a:prstGeom>
            <a:noFill/>
          </p:spPr>
          <p:txBody>
            <a:bodyPr wrap="square" rtlCol="0">
              <a:spAutoFit/>
            </a:bodyPr>
            <a:lstStyle/>
            <a:p>
              <a:r>
                <a:rPr lang="fr-FR" sz="1200" b="1" dirty="0" smtClean="0">
                  <a:solidFill>
                    <a:schemeClr val="bg1"/>
                  </a:solidFill>
                </a:rPr>
                <a:t>400 A 450 ANS</a:t>
              </a:r>
            </a:p>
          </p:txBody>
        </p:sp>
        <p:sp>
          <p:nvSpPr>
            <p:cNvPr id="20" name="ZoneTexte 19"/>
            <p:cNvSpPr txBox="1"/>
            <p:nvPr/>
          </p:nvSpPr>
          <p:spPr>
            <a:xfrm>
              <a:off x="4485972" y="6066651"/>
              <a:ext cx="2377017" cy="276999"/>
            </a:xfrm>
            <a:prstGeom prst="rect">
              <a:avLst/>
            </a:prstGeom>
            <a:noFill/>
          </p:spPr>
          <p:txBody>
            <a:bodyPr wrap="square" rtlCol="0">
              <a:spAutoFit/>
            </a:bodyPr>
            <a:lstStyle/>
            <a:p>
              <a:r>
                <a:rPr lang="fr-FR" sz="1200" b="1" dirty="0" smtClean="0">
                  <a:solidFill>
                    <a:schemeClr val="bg1"/>
                  </a:solidFill>
                </a:rPr>
                <a:t>600 ANS</a:t>
              </a:r>
            </a:p>
          </p:txBody>
        </p:sp>
      </p:grpSp>
      <p:sp>
        <p:nvSpPr>
          <p:cNvPr id="21" name="ZoneTexte 20"/>
          <p:cNvSpPr txBox="1"/>
          <p:nvPr/>
        </p:nvSpPr>
        <p:spPr>
          <a:xfrm>
            <a:off x="4485972" y="6326408"/>
            <a:ext cx="4344769" cy="584775"/>
          </a:xfrm>
          <a:prstGeom prst="rect">
            <a:avLst/>
          </a:prstGeom>
          <a:noFill/>
        </p:spPr>
        <p:txBody>
          <a:bodyPr wrap="square" rtlCol="0">
            <a:spAutoFit/>
          </a:bodyPr>
          <a:lstStyle/>
          <a:p>
            <a:pPr algn="ctr"/>
            <a:r>
              <a:rPr lang="fr-FR" sz="1600" b="1" dirty="0" smtClean="0">
                <a:solidFill>
                  <a:schemeClr val="tx2"/>
                </a:solidFill>
              </a:rPr>
              <a:t>Durées moyennes de biodégradabilité </a:t>
            </a:r>
          </a:p>
          <a:p>
            <a:pPr algn="ctr"/>
            <a:r>
              <a:rPr lang="fr-FR" sz="1600" b="1" dirty="0" smtClean="0">
                <a:solidFill>
                  <a:schemeClr val="tx2"/>
                </a:solidFill>
              </a:rPr>
              <a:t>des déchets en mer</a:t>
            </a:r>
          </a:p>
        </p:txBody>
      </p:sp>
      <p:sp>
        <p:nvSpPr>
          <p:cNvPr id="23" name="ZoneTexte 22"/>
          <p:cNvSpPr txBox="1"/>
          <p:nvPr/>
        </p:nvSpPr>
        <p:spPr>
          <a:xfrm>
            <a:off x="7417708" y="2177497"/>
            <a:ext cx="1109436" cy="276999"/>
          </a:xfrm>
          <a:prstGeom prst="rect">
            <a:avLst/>
          </a:prstGeom>
          <a:noFill/>
        </p:spPr>
        <p:txBody>
          <a:bodyPr wrap="square" rtlCol="0">
            <a:spAutoFit/>
          </a:bodyPr>
          <a:lstStyle/>
          <a:p>
            <a:r>
              <a:rPr lang="fr-FR" sz="1200" b="1" dirty="0" smtClean="0">
                <a:solidFill>
                  <a:schemeClr val="tx2"/>
                </a:solidFill>
              </a:rPr>
              <a:t>Papier toilette</a:t>
            </a:r>
          </a:p>
        </p:txBody>
      </p:sp>
      <p:sp>
        <p:nvSpPr>
          <p:cNvPr id="24" name="ZoneTexte 23"/>
          <p:cNvSpPr txBox="1"/>
          <p:nvPr/>
        </p:nvSpPr>
        <p:spPr>
          <a:xfrm>
            <a:off x="7417707" y="2468397"/>
            <a:ext cx="1413033" cy="276999"/>
          </a:xfrm>
          <a:prstGeom prst="rect">
            <a:avLst/>
          </a:prstGeom>
          <a:noFill/>
        </p:spPr>
        <p:txBody>
          <a:bodyPr wrap="square" rtlCol="0">
            <a:spAutoFit/>
          </a:bodyPr>
          <a:lstStyle/>
          <a:p>
            <a:r>
              <a:rPr lang="fr-FR" sz="1200" b="1" dirty="0" smtClean="0">
                <a:solidFill>
                  <a:schemeClr val="tx2"/>
                </a:solidFill>
              </a:rPr>
              <a:t>Journaux , revues</a:t>
            </a:r>
          </a:p>
        </p:txBody>
      </p:sp>
      <p:sp>
        <p:nvSpPr>
          <p:cNvPr id="25" name="ZoneTexte 24"/>
          <p:cNvSpPr txBox="1"/>
          <p:nvPr/>
        </p:nvSpPr>
        <p:spPr>
          <a:xfrm>
            <a:off x="7085239" y="2745396"/>
            <a:ext cx="1728561" cy="276999"/>
          </a:xfrm>
          <a:prstGeom prst="rect">
            <a:avLst/>
          </a:prstGeom>
          <a:noFill/>
        </p:spPr>
        <p:txBody>
          <a:bodyPr wrap="square" rtlCol="0">
            <a:spAutoFit/>
          </a:bodyPr>
          <a:lstStyle/>
          <a:p>
            <a:r>
              <a:rPr lang="fr-FR" sz="1200" b="1" dirty="0" smtClean="0">
                <a:solidFill>
                  <a:schemeClr val="tx2"/>
                </a:solidFill>
              </a:rPr>
              <a:t>Boites cartonnées</a:t>
            </a:r>
          </a:p>
        </p:txBody>
      </p:sp>
      <p:sp>
        <p:nvSpPr>
          <p:cNvPr id="26" name="ZoneTexte 25"/>
          <p:cNvSpPr txBox="1"/>
          <p:nvPr/>
        </p:nvSpPr>
        <p:spPr>
          <a:xfrm rot="21104843">
            <a:off x="7085239" y="3151227"/>
            <a:ext cx="1601561" cy="276999"/>
          </a:xfrm>
          <a:prstGeom prst="rect">
            <a:avLst/>
          </a:prstGeom>
          <a:noFill/>
        </p:spPr>
        <p:txBody>
          <a:bodyPr wrap="square" rtlCol="0">
            <a:spAutoFit/>
          </a:bodyPr>
          <a:lstStyle/>
          <a:p>
            <a:r>
              <a:rPr lang="fr-FR" sz="1200" b="1" dirty="0" smtClean="0">
                <a:solidFill>
                  <a:schemeClr val="tx2"/>
                </a:solidFill>
              </a:rPr>
              <a:t>Cordages, allumettes</a:t>
            </a:r>
          </a:p>
        </p:txBody>
      </p:sp>
      <p:sp>
        <p:nvSpPr>
          <p:cNvPr id="27" name="ZoneTexte 26"/>
          <p:cNvSpPr txBox="1"/>
          <p:nvPr/>
        </p:nvSpPr>
        <p:spPr>
          <a:xfrm rot="20937482">
            <a:off x="7094266" y="3403236"/>
            <a:ext cx="1890487" cy="276999"/>
          </a:xfrm>
          <a:prstGeom prst="rect">
            <a:avLst/>
          </a:prstGeom>
          <a:noFill/>
        </p:spPr>
        <p:txBody>
          <a:bodyPr wrap="square" rtlCol="0">
            <a:spAutoFit/>
          </a:bodyPr>
          <a:lstStyle/>
          <a:p>
            <a:r>
              <a:rPr lang="fr-FR" sz="1200" b="1" dirty="0" smtClean="0">
                <a:solidFill>
                  <a:schemeClr val="tx2"/>
                </a:solidFill>
              </a:rPr>
              <a:t>Bois non traité, mégots</a:t>
            </a:r>
          </a:p>
        </p:txBody>
      </p:sp>
      <p:sp>
        <p:nvSpPr>
          <p:cNvPr id="28" name="ZoneTexte 27"/>
          <p:cNvSpPr txBox="1"/>
          <p:nvPr/>
        </p:nvSpPr>
        <p:spPr>
          <a:xfrm>
            <a:off x="7570107" y="3858712"/>
            <a:ext cx="1573891" cy="276999"/>
          </a:xfrm>
          <a:prstGeom prst="rect">
            <a:avLst/>
          </a:prstGeom>
          <a:noFill/>
        </p:spPr>
        <p:txBody>
          <a:bodyPr wrap="square" rtlCol="0">
            <a:spAutoFit/>
          </a:bodyPr>
          <a:lstStyle/>
          <a:p>
            <a:r>
              <a:rPr lang="fr-FR" sz="1200" b="1" dirty="0" smtClean="0">
                <a:solidFill>
                  <a:schemeClr val="tx2"/>
                </a:solidFill>
              </a:rPr>
              <a:t>Bois peint, traité</a:t>
            </a:r>
          </a:p>
        </p:txBody>
      </p:sp>
      <p:sp>
        <p:nvSpPr>
          <p:cNvPr id="29" name="ZoneTexte 28"/>
          <p:cNvSpPr txBox="1"/>
          <p:nvPr/>
        </p:nvSpPr>
        <p:spPr>
          <a:xfrm rot="21007574">
            <a:off x="7100771" y="4307951"/>
            <a:ext cx="1109436" cy="276999"/>
          </a:xfrm>
          <a:prstGeom prst="rect">
            <a:avLst/>
          </a:prstGeom>
          <a:noFill/>
        </p:spPr>
        <p:txBody>
          <a:bodyPr wrap="square" rtlCol="0">
            <a:spAutoFit/>
          </a:bodyPr>
          <a:lstStyle/>
          <a:p>
            <a:r>
              <a:rPr lang="fr-FR" sz="1200" b="1" dirty="0" smtClean="0">
                <a:solidFill>
                  <a:schemeClr val="tx2"/>
                </a:solidFill>
              </a:rPr>
              <a:t>Conserves</a:t>
            </a:r>
          </a:p>
        </p:txBody>
      </p:sp>
      <p:sp>
        <p:nvSpPr>
          <p:cNvPr id="30" name="ZoneTexte 29"/>
          <p:cNvSpPr txBox="1"/>
          <p:nvPr/>
        </p:nvSpPr>
        <p:spPr>
          <a:xfrm>
            <a:off x="7290024" y="4618248"/>
            <a:ext cx="1871434" cy="276999"/>
          </a:xfrm>
          <a:prstGeom prst="rect">
            <a:avLst/>
          </a:prstGeom>
          <a:noFill/>
        </p:spPr>
        <p:txBody>
          <a:bodyPr wrap="square" rtlCol="0">
            <a:spAutoFit/>
          </a:bodyPr>
          <a:lstStyle/>
          <a:p>
            <a:r>
              <a:rPr lang="fr-FR" sz="1200" b="1" dirty="0" smtClean="0">
                <a:solidFill>
                  <a:schemeClr val="tx2"/>
                </a:solidFill>
              </a:rPr>
              <a:t>Billes de polystyrène</a:t>
            </a:r>
          </a:p>
        </p:txBody>
      </p:sp>
      <p:sp>
        <p:nvSpPr>
          <p:cNvPr id="31" name="ZoneTexte 30"/>
          <p:cNvSpPr txBox="1"/>
          <p:nvPr/>
        </p:nvSpPr>
        <p:spPr>
          <a:xfrm>
            <a:off x="7671023" y="4895247"/>
            <a:ext cx="1109436" cy="276999"/>
          </a:xfrm>
          <a:prstGeom prst="rect">
            <a:avLst/>
          </a:prstGeom>
          <a:noFill/>
        </p:spPr>
        <p:txBody>
          <a:bodyPr wrap="square" rtlCol="0">
            <a:spAutoFit/>
          </a:bodyPr>
          <a:lstStyle/>
          <a:p>
            <a:r>
              <a:rPr lang="fr-FR" sz="1200" b="1" dirty="0" smtClean="0">
                <a:solidFill>
                  <a:schemeClr val="tx2"/>
                </a:solidFill>
              </a:rPr>
              <a:t>Canettes, piles</a:t>
            </a:r>
          </a:p>
        </p:txBody>
      </p:sp>
      <p:sp>
        <p:nvSpPr>
          <p:cNvPr id="32" name="ZoneTexte 31"/>
          <p:cNvSpPr txBox="1"/>
          <p:nvPr/>
        </p:nvSpPr>
        <p:spPr>
          <a:xfrm rot="20577192">
            <a:off x="7011758" y="5251875"/>
            <a:ext cx="1682999" cy="276999"/>
          </a:xfrm>
          <a:prstGeom prst="rect">
            <a:avLst/>
          </a:prstGeom>
          <a:noFill/>
        </p:spPr>
        <p:txBody>
          <a:bodyPr wrap="square" rtlCol="0">
            <a:spAutoFit/>
          </a:bodyPr>
          <a:lstStyle/>
          <a:p>
            <a:r>
              <a:rPr lang="fr-FR" sz="1200" b="1" dirty="0" smtClean="0">
                <a:solidFill>
                  <a:schemeClr val="tx2"/>
                </a:solidFill>
              </a:rPr>
              <a:t>Couches, plastiques</a:t>
            </a:r>
          </a:p>
        </p:txBody>
      </p:sp>
      <p:sp>
        <p:nvSpPr>
          <p:cNvPr id="33" name="ZoneTexte 32"/>
          <p:cNvSpPr txBox="1"/>
          <p:nvPr/>
        </p:nvSpPr>
        <p:spPr>
          <a:xfrm>
            <a:off x="6561587" y="5928151"/>
            <a:ext cx="1109436" cy="276999"/>
          </a:xfrm>
          <a:prstGeom prst="rect">
            <a:avLst/>
          </a:prstGeom>
          <a:noFill/>
        </p:spPr>
        <p:txBody>
          <a:bodyPr wrap="square" rtlCol="0">
            <a:spAutoFit/>
          </a:bodyPr>
          <a:lstStyle/>
          <a:p>
            <a:r>
              <a:rPr lang="fr-FR" sz="1200" b="1" dirty="0" smtClean="0">
                <a:solidFill>
                  <a:schemeClr val="tx2"/>
                </a:solidFill>
              </a:rPr>
              <a:t>Filets nylon</a:t>
            </a:r>
          </a:p>
        </p:txBody>
      </p:sp>
      <p:sp>
        <p:nvSpPr>
          <p:cNvPr id="34" name="ZoneTexte 33"/>
          <p:cNvSpPr txBox="1"/>
          <p:nvPr/>
        </p:nvSpPr>
        <p:spPr>
          <a:xfrm>
            <a:off x="8143670" y="5630977"/>
            <a:ext cx="1109436" cy="276999"/>
          </a:xfrm>
          <a:prstGeom prst="rect">
            <a:avLst/>
          </a:prstGeom>
          <a:noFill/>
        </p:spPr>
        <p:txBody>
          <a:bodyPr wrap="square" rtlCol="0">
            <a:spAutoFit/>
          </a:bodyPr>
          <a:lstStyle/>
          <a:p>
            <a:r>
              <a:rPr lang="fr-FR" sz="1200" b="1" dirty="0" smtClean="0">
                <a:solidFill>
                  <a:schemeClr val="tx2"/>
                </a:solidFill>
              </a:rPr>
              <a:t>Verre</a:t>
            </a:r>
          </a:p>
        </p:txBody>
      </p:sp>
    </p:spTree>
    <p:extLst>
      <p:ext uri="{BB962C8B-B14F-4D97-AF65-F5344CB8AC3E}">
        <p14:creationId xmlns:p14="http://schemas.microsoft.com/office/powerpoint/2010/main" val="978937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789800" y="1113216"/>
            <a:ext cx="135124" cy="4973259"/>
          </a:xfrm>
          <a:prstGeom prst="rect">
            <a:avLst/>
          </a:prstGeom>
          <a:gradFill>
            <a:gsLst>
              <a:gs pos="0">
                <a:srgbClr val="FF0000"/>
              </a:gs>
              <a:gs pos="100000">
                <a:schemeClr val="accent1">
                  <a:tint val="50000"/>
                  <a:shade val="100000"/>
                  <a:satMod val="35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p:nvSpPr>
        <p:spPr>
          <a:xfrm>
            <a:off x="88900" y="1993900"/>
            <a:ext cx="8991600" cy="4286310"/>
          </a:xfrm>
          <a:prstGeom prst="triangle">
            <a:avLst>
              <a:gd name="adj" fmla="val 488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6" name="Image 15" descr="mero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0" y="864999"/>
            <a:ext cx="2692400" cy="1462871"/>
          </a:xfrm>
          <a:prstGeom prst="rect">
            <a:avLst/>
          </a:prstGeom>
        </p:spPr>
      </p:pic>
      <p:sp>
        <p:nvSpPr>
          <p:cNvPr id="5" name="Rectangle 4"/>
          <p:cNvSpPr/>
          <p:nvPr/>
        </p:nvSpPr>
        <p:spPr>
          <a:xfrm>
            <a:off x="1321232" y="5465445"/>
            <a:ext cx="6422184" cy="621030"/>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AutoNum type="arabicPeriod"/>
            </a:pPr>
            <a:r>
              <a:rPr lang="fr-FR" dirty="0" smtClean="0"/>
              <a:t>PRODUCTEURS PRIMAIRES</a:t>
            </a:r>
            <a:br>
              <a:rPr lang="fr-FR" dirty="0" smtClean="0"/>
            </a:br>
            <a:r>
              <a:rPr lang="fr-FR" dirty="0" smtClean="0"/>
              <a:t>Phytoplancton : 10 000 kg</a:t>
            </a:r>
          </a:p>
        </p:txBody>
      </p:sp>
      <p:sp>
        <p:nvSpPr>
          <p:cNvPr id="6" name="Rectangle 5"/>
          <p:cNvSpPr/>
          <p:nvPr/>
        </p:nvSpPr>
        <p:spPr>
          <a:xfrm>
            <a:off x="2787650" y="4690745"/>
            <a:ext cx="3556000" cy="56705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2. CONSOMMATEURS PRIMAIRES</a:t>
            </a:r>
            <a:br>
              <a:rPr lang="fr-FR" dirty="0" smtClean="0"/>
            </a:br>
            <a:r>
              <a:rPr lang="fr-FR" dirty="0" smtClean="0"/>
              <a:t>Zooplancton : 1 000 kg</a:t>
            </a:r>
          </a:p>
        </p:txBody>
      </p:sp>
      <p:sp>
        <p:nvSpPr>
          <p:cNvPr id="7" name="Rectangle 6"/>
          <p:cNvSpPr/>
          <p:nvPr/>
        </p:nvSpPr>
        <p:spPr>
          <a:xfrm>
            <a:off x="3225800" y="3283520"/>
            <a:ext cx="2578100" cy="952119"/>
          </a:xfrm>
          <a:prstGeom prst="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3</a:t>
            </a:r>
            <a:r>
              <a:rPr lang="fr-FR" dirty="0" smtClean="0">
                <a:solidFill>
                  <a:schemeClr val="tx1"/>
                </a:solidFill>
              </a:rPr>
              <a:t>. CONSOMMATEURS SECONDAIRES</a:t>
            </a:r>
            <a:br>
              <a:rPr lang="fr-FR" dirty="0" smtClean="0">
                <a:solidFill>
                  <a:schemeClr val="tx1"/>
                </a:solidFill>
              </a:rPr>
            </a:br>
            <a:r>
              <a:rPr lang="fr-FR" dirty="0" smtClean="0">
                <a:solidFill>
                  <a:schemeClr val="tx1"/>
                </a:solidFill>
              </a:rPr>
              <a:t>Petits carnivores : 100 kg</a:t>
            </a:r>
          </a:p>
        </p:txBody>
      </p:sp>
      <p:sp>
        <p:nvSpPr>
          <p:cNvPr id="8" name="Rectangle 7"/>
          <p:cNvSpPr/>
          <p:nvPr/>
        </p:nvSpPr>
        <p:spPr>
          <a:xfrm>
            <a:off x="4337050" y="2324100"/>
            <a:ext cx="266700" cy="7747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chemeClr val="tx1"/>
              </a:solidFill>
            </a:endParaRPr>
          </a:p>
        </p:txBody>
      </p:sp>
      <p:sp>
        <p:nvSpPr>
          <p:cNvPr id="9" name="ZoneTexte 8"/>
          <p:cNvSpPr txBox="1"/>
          <p:nvPr/>
        </p:nvSpPr>
        <p:spPr>
          <a:xfrm>
            <a:off x="4597399" y="2243205"/>
            <a:ext cx="4327525" cy="923330"/>
          </a:xfrm>
          <a:prstGeom prst="rect">
            <a:avLst/>
          </a:prstGeom>
          <a:noFill/>
        </p:spPr>
        <p:txBody>
          <a:bodyPr wrap="square" rtlCol="0">
            <a:spAutoFit/>
          </a:bodyPr>
          <a:lstStyle/>
          <a:p>
            <a:r>
              <a:rPr lang="fr-FR" dirty="0" smtClean="0"/>
              <a:t>4. CONSOMMATEURS</a:t>
            </a:r>
          </a:p>
          <a:p>
            <a:r>
              <a:rPr lang="fr-FR" dirty="0" smtClean="0"/>
              <a:t> TERTIAIRES</a:t>
            </a:r>
            <a:r>
              <a:rPr lang="fr-FR" dirty="0"/>
              <a:t/>
            </a:r>
            <a:br>
              <a:rPr lang="fr-FR" dirty="0"/>
            </a:br>
            <a:r>
              <a:rPr lang="fr-FR" dirty="0" smtClean="0"/>
              <a:t>Gros carnassiers : 10 kg </a:t>
            </a:r>
          </a:p>
        </p:txBody>
      </p:sp>
      <p:sp>
        <p:nvSpPr>
          <p:cNvPr id="10" name="ZoneTexte 9"/>
          <p:cNvSpPr txBox="1"/>
          <p:nvPr/>
        </p:nvSpPr>
        <p:spPr>
          <a:xfrm>
            <a:off x="1591090" y="383569"/>
            <a:ext cx="6152325" cy="646331"/>
          </a:xfrm>
          <a:prstGeom prst="rect">
            <a:avLst/>
          </a:prstGeom>
          <a:noFill/>
        </p:spPr>
        <p:txBody>
          <a:bodyPr wrap="none" rtlCol="0">
            <a:spAutoFit/>
          </a:bodyPr>
          <a:lstStyle/>
          <a:p>
            <a:pPr algn="ctr"/>
            <a:r>
              <a:rPr lang="fr-FR" b="1" dirty="0" smtClean="0">
                <a:solidFill>
                  <a:schemeClr val="accent1"/>
                </a:solidFill>
              </a:rPr>
              <a:t>PYRAMIDE DES RENDEMENTS ÉNERGÉTIQUES</a:t>
            </a:r>
          </a:p>
          <a:p>
            <a:pPr algn="ctr"/>
            <a:r>
              <a:rPr lang="fr-FR" b="1" dirty="0" smtClean="0">
                <a:solidFill>
                  <a:schemeClr val="accent1"/>
                </a:solidFill>
              </a:rPr>
              <a:t>PAR NIVEAU TROPHIQUE ET CONCENTRATION DES POLLUANTS</a:t>
            </a:r>
            <a:endParaRPr lang="fr-FR" b="1" dirty="0">
              <a:solidFill>
                <a:schemeClr val="accent1"/>
              </a:solidFill>
            </a:endParaRPr>
          </a:p>
        </p:txBody>
      </p:sp>
      <p:pic>
        <p:nvPicPr>
          <p:cNvPr id="12" name="Image 11" descr="thaza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76212">
            <a:off x="1336505" y="1442555"/>
            <a:ext cx="2380476" cy="904581"/>
          </a:xfrm>
          <a:prstGeom prst="rect">
            <a:avLst/>
          </a:prstGeom>
        </p:spPr>
      </p:pic>
      <p:pic>
        <p:nvPicPr>
          <p:cNvPr id="14" name="Image 13" descr="barracud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249" y="2122357"/>
            <a:ext cx="2717801" cy="1125616"/>
          </a:xfrm>
          <a:prstGeom prst="rect">
            <a:avLst/>
          </a:prstGeom>
        </p:spPr>
      </p:pic>
      <p:pic>
        <p:nvPicPr>
          <p:cNvPr id="17" name="Image 16" descr="s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6249" y="3283520"/>
            <a:ext cx="1295400" cy="952119"/>
          </a:xfrm>
          <a:prstGeom prst="rect">
            <a:avLst/>
          </a:prstGeom>
        </p:spPr>
      </p:pic>
      <p:pic>
        <p:nvPicPr>
          <p:cNvPr id="18" name="Image 17" descr="seich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8800" y="3251200"/>
            <a:ext cx="1993900" cy="787591"/>
          </a:xfrm>
          <a:prstGeom prst="rect">
            <a:avLst/>
          </a:prstGeom>
        </p:spPr>
      </p:pic>
      <p:pic>
        <p:nvPicPr>
          <p:cNvPr id="19" name="Image 18" descr="phyt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1231" y="5465445"/>
            <a:ext cx="952500" cy="621030"/>
          </a:xfrm>
          <a:prstGeom prst="rect">
            <a:avLst/>
          </a:prstGeom>
        </p:spPr>
      </p:pic>
      <p:sp>
        <p:nvSpPr>
          <p:cNvPr id="20" name="ZoneTexte 19"/>
          <p:cNvSpPr txBox="1"/>
          <p:nvPr/>
        </p:nvSpPr>
        <p:spPr>
          <a:xfrm>
            <a:off x="88900" y="6405840"/>
            <a:ext cx="2682846" cy="400110"/>
          </a:xfrm>
          <a:prstGeom prst="rect">
            <a:avLst/>
          </a:prstGeom>
          <a:noFill/>
        </p:spPr>
        <p:txBody>
          <a:bodyPr wrap="none" rtlCol="0">
            <a:spAutoFit/>
          </a:bodyPr>
          <a:lstStyle/>
          <a:p>
            <a:r>
              <a:rPr lang="fr-FR" sz="1000" dirty="0" smtClean="0"/>
              <a:t>Photos plancton</a:t>
            </a:r>
            <a:r>
              <a:rPr lang="fr-FR" sz="1000" dirty="0"/>
              <a:t> </a:t>
            </a:r>
            <a:r>
              <a:rPr lang="fr-FR" sz="1000" dirty="0" smtClean="0"/>
              <a:t>- </a:t>
            </a:r>
            <a:r>
              <a:rPr lang="fr-FR" sz="1000" dirty="0" smtClean="0">
                <a:hlinkClick r:id="rId9"/>
              </a:rPr>
              <a:t>www.plancton</a:t>
            </a:r>
            <a:r>
              <a:rPr lang="fr-FR" sz="1000" dirty="0">
                <a:hlinkClick r:id="rId9"/>
              </a:rPr>
              <a:t>-du-</a:t>
            </a:r>
            <a:r>
              <a:rPr lang="fr-FR" sz="1000" dirty="0" smtClean="0">
                <a:hlinkClick r:id="rId9"/>
              </a:rPr>
              <a:t>monde.org</a:t>
            </a:r>
            <a:endParaRPr lang="fr-FR" sz="1000" dirty="0" smtClean="0"/>
          </a:p>
          <a:p>
            <a:r>
              <a:rPr lang="fr-FR" sz="1000" dirty="0" smtClean="0"/>
              <a:t>Photos poissons – Alain Foret</a:t>
            </a:r>
            <a:endParaRPr lang="fr-FR" sz="1000" dirty="0"/>
          </a:p>
        </p:txBody>
      </p:sp>
      <p:pic>
        <p:nvPicPr>
          <p:cNvPr id="21" name="Image 20" descr="zooplancto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500" y="3821518"/>
            <a:ext cx="1428749" cy="1079870"/>
          </a:xfrm>
          <a:prstGeom prst="rect">
            <a:avLst/>
          </a:prstGeom>
        </p:spPr>
      </p:pic>
      <p:sp>
        <p:nvSpPr>
          <p:cNvPr id="2" name="ZoneTexte 1"/>
          <p:cNvSpPr txBox="1"/>
          <p:nvPr/>
        </p:nvSpPr>
        <p:spPr>
          <a:xfrm>
            <a:off x="5904891" y="3688688"/>
            <a:ext cx="2858400" cy="954107"/>
          </a:xfrm>
          <a:prstGeom prst="rect">
            <a:avLst/>
          </a:prstGeom>
          <a:noFill/>
        </p:spPr>
        <p:txBody>
          <a:bodyPr wrap="none" rtlCol="0">
            <a:spAutoFit/>
          </a:bodyPr>
          <a:lstStyle/>
          <a:p>
            <a:pPr algn="r"/>
            <a:r>
              <a:rPr lang="fr-FR" sz="1400" dirty="0" smtClean="0">
                <a:solidFill>
                  <a:srgbClr val="7F7F7F"/>
                </a:solidFill>
              </a:rPr>
              <a:t>Exemple :</a:t>
            </a:r>
          </a:p>
          <a:p>
            <a:pPr algn="r"/>
            <a:r>
              <a:rPr lang="fr-FR" sz="1400" dirty="0" smtClean="0">
                <a:solidFill>
                  <a:srgbClr val="7F7F7F"/>
                </a:solidFill>
              </a:rPr>
              <a:t>Bioamplification</a:t>
            </a:r>
          </a:p>
          <a:p>
            <a:pPr algn="r"/>
            <a:r>
              <a:rPr lang="fr-FR" sz="1400" dirty="0">
                <a:solidFill>
                  <a:srgbClr val="7F7F7F"/>
                </a:solidFill>
              </a:rPr>
              <a:t>d</a:t>
            </a:r>
            <a:r>
              <a:rPr lang="fr-FR" sz="1400" dirty="0" smtClean="0">
                <a:solidFill>
                  <a:srgbClr val="7F7F7F"/>
                </a:solidFill>
              </a:rPr>
              <a:t>es PCB en </a:t>
            </a:r>
          </a:p>
          <a:p>
            <a:pPr algn="r"/>
            <a:r>
              <a:rPr lang="fr-FR" sz="1400" dirty="0" smtClean="0">
                <a:solidFill>
                  <a:srgbClr val="7F7F7F"/>
                </a:solidFill>
              </a:rPr>
              <a:t>Mer du Nord</a:t>
            </a:r>
            <a:endParaRPr lang="fr-FR" sz="1400" dirty="0">
              <a:solidFill>
                <a:srgbClr val="7F7F7F"/>
              </a:solidFill>
            </a:endParaRPr>
          </a:p>
        </p:txBody>
      </p:sp>
      <p:sp>
        <p:nvSpPr>
          <p:cNvPr id="4" name="ZoneTexte 3"/>
          <p:cNvSpPr txBox="1"/>
          <p:nvPr/>
        </p:nvSpPr>
        <p:spPr>
          <a:xfrm>
            <a:off x="8512429" y="5513043"/>
            <a:ext cx="301660" cy="369332"/>
          </a:xfrm>
          <a:prstGeom prst="rect">
            <a:avLst/>
          </a:prstGeom>
          <a:noFill/>
        </p:spPr>
        <p:txBody>
          <a:bodyPr wrap="none" rtlCol="0">
            <a:spAutoFit/>
          </a:bodyPr>
          <a:lstStyle/>
          <a:p>
            <a:r>
              <a:rPr lang="fr-FR" dirty="0" smtClean="0">
                <a:solidFill>
                  <a:srgbClr val="7F7F7F"/>
                </a:solidFill>
              </a:rPr>
              <a:t>1</a:t>
            </a:r>
            <a:endParaRPr lang="fr-FR" dirty="0">
              <a:solidFill>
                <a:srgbClr val="7F7F7F"/>
              </a:solidFill>
            </a:endParaRPr>
          </a:p>
        </p:txBody>
      </p:sp>
      <p:sp>
        <p:nvSpPr>
          <p:cNvPr id="22" name="ZoneTexte 21"/>
          <p:cNvSpPr txBox="1"/>
          <p:nvPr/>
        </p:nvSpPr>
        <p:spPr>
          <a:xfrm>
            <a:off x="8249806" y="4657102"/>
            <a:ext cx="479618" cy="369332"/>
          </a:xfrm>
          <a:prstGeom prst="rect">
            <a:avLst/>
          </a:prstGeom>
          <a:noFill/>
        </p:spPr>
        <p:txBody>
          <a:bodyPr wrap="none" rtlCol="0">
            <a:spAutoFit/>
          </a:bodyPr>
          <a:lstStyle/>
          <a:p>
            <a:pPr algn="r"/>
            <a:r>
              <a:rPr lang="fr-FR" dirty="0" smtClean="0">
                <a:solidFill>
                  <a:srgbClr val="7F7F7F"/>
                </a:solidFill>
              </a:rPr>
              <a:t>1,2</a:t>
            </a:r>
            <a:endParaRPr lang="fr-FR" dirty="0">
              <a:solidFill>
                <a:srgbClr val="7F7F7F"/>
              </a:solidFill>
            </a:endParaRPr>
          </a:p>
        </p:txBody>
      </p:sp>
      <p:sp>
        <p:nvSpPr>
          <p:cNvPr id="23" name="ZoneTexte 22"/>
          <p:cNvSpPr txBox="1"/>
          <p:nvPr/>
        </p:nvSpPr>
        <p:spPr>
          <a:xfrm>
            <a:off x="7200775" y="3175187"/>
            <a:ext cx="1567181" cy="369332"/>
          </a:xfrm>
          <a:prstGeom prst="rect">
            <a:avLst/>
          </a:prstGeom>
          <a:noFill/>
        </p:spPr>
        <p:txBody>
          <a:bodyPr wrap="none" rtlCol="0">
            <a:spAutoFit/>
          </a:bodyPr>
          <a:lstStyle/>
          <a:p>
            <a:pPr algn="r"/>
            <a:r>
              <a:rPr lang="fr-FR" dirty="0" smtClean="0">
                <a:solidFill>
                  <a:srgbClr val="7F7F7F"/>
                </a:solidFill>
              </a:rPr>
              <a:t>Poissons : 2,26</a:t>
            </a:r>
            <a:endParaRPr lang="fr-FR" dirty="0">
              <a:solidFill>
                <a:srgbClr val="7F7F7F"/>
              </a:solidFill>
            </a:endParaRPr>
          </a:p>
        </p:txBody>
      </p:sp>
      <p:sp>
        <p:nvSpPr>
          <p:cNvPr id="24" name="ZoneTexte 23"/>
          <p:cNvSpPr txBox="1"/>
          <p:nvPr/>
        </p:nvSpPr>
        <p:spPr>
          <a:xfrm>
            <a:off x="7079075" y="1383693"/>
            <a:ext cx="1710725" cy="1200329"/>
          </a:xfrm>
          <a:prstGeom prst="rect">
            <a:avLst/>
          </a:prstGeom>
          <a:noFill/>
        </p:spPr>
        <p:txBody>
          <a:bodyPr wrap="none" rtlCol="0">
            <a:spAutoFit/>
          </a:bodyPr>
          <a:lstStyle/>
          <a:p>
            <a:pPr algn="r"/>
            <a:r>
              <a:rPr lang="fr-FR" dirty="0" smtClean="0">
                <a:solidFill>
                  <a:srgbClr val="7F7F7F"/>
                </a:solidFill>
              </a:rPr>
              <a:t>Mammifères</a:t>
            </a:r>
          </a:p>
          <a:p>
            <a:pPr algn="r"/>
            <a:r>
              <a:rPr lang="fr-FR" dirty="0" smtClean="0">
                <a:solidFill>
                  <a:srgbClr val="7F7F7F"/>
                </a:solidFill>
              </a:rPr>
              <a:t>Marins : 160</a:t>
            </a:r>
          </a:p>
          <a:p>
            <a:pPr algn="r"/>
            <a:r>
              <a:rPr lang="fr-FR" dirty="0" smtClean="0">
                <a:solidFill>
                  <a:srgbClr val="7F7F7F"/>
                </a:solidFill>
              </a:rPr>
              <a:t>Oiseaux : 110</a:t>
            </a:r>
          </a:p>
          <a:p>
            <a:endParaRPr lang="fr-FR" b="1" dirty="0">
              <a:solidFill>
                <a:schemeClr val="bg1"/>
              </a:solidFill>
            </a:endParaRPr>
          </a:p>
        </p:txBody>
      </p:sp>
      <p:sp>
        <p:nvSpPr>
          <p:cNvPr id="13" name="ZoneTexte 12"/>
          <p:cNvSpPr txBox="1"/>
          <p:nvPr/>
        </p:nvSpPr>
        <p:spPr>
          <a:xfrm>
            <a:off x="7467600" y="1063563"/>
            <a:ext cx="1300356" cy="369332"/>
          </a:xfrm>
          <a:prstGeom prst="rect">
            <a:avLst/>
          </a:prstGeom>
          <a:noFill/>
        </p:spPr>
        <p:txBody>
          <a:bodyPr wrap="none" rtlCol="0">
            <a:spAutoFit/>
          </a:bodyPr>
          <a:lstStyle/>
          <a:p>
            <a:r>
              <a:rPr lang="fr-FR" dirty="0" smtClean="0">
                <a:solidFill>
                  <a:schemeClr val="tx1">
                    <a:lumMod val="50000"/>
                    <a:lumOff val="50000"/>
                  </a:schemeClr>
                </a:solidFill>
              </a:rPr>
              <a:t>POLLUANTS</a:t>
            </a:r>
            <a:endParaRPr lang="fr-FR" dirty="0">
              <a:solidFill>
                <a:schemeClr val="tx1">
                  <a:lumMod val="50000"/>
                  <a:lumOff val="50000"/>
                </a:schemeClr>
              </a:solidFill>
            </a:endParaRPr>
          </a:p>
        </p:txBody>
      </p:sp>
    </p:spTree>
    <p:extLst>
      <p:ext uri="{BB962C8B-B14F-4D97-AF65-F5344CB8AC3E}">
        <p14:creationId xmlns:p14="http://schemas.microsoft.com/office/powerpoint/2010/main" val="350453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b="1"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val="356742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453766"/>
            <a:ext cx="8492067" cy="646331"/>
          </a:xfrm>
          <a:prstGeom prst="rect">
            <a:avLst/>
          </a:prstGeom>
          <a:noFill/>
        </p:spPr>
        <p:txBody>
          <a:bodyPr wrap="square" rtlCol="0">
            <a:spAutoFit/>
          </a:bodyPr>
          <a:lstStyle/>
          <a:p>
            <a:r>
              <a:rPr lang="fr-FR" sz="3600" dirty="0" smtClean="0">
                <a:solidFill>
                  <a:schemeClr val="tx2"/>
                </a:solidFill>
              </a:rPr>
              <a:t>5. CONSOMMATION</a:t>
            </a:r>
          </a:p>
        </p:txBody>
      </p:sp>
      <p:sp>
        <p:nvSpPr>
          <p:cNvPr id="9" name="ZoneTexte 8"/>
          <p:cNvSpPr txBox="1"/>
          <p:nvPr/>
        </p:nvSpPr>
        <p:spPr>
          <a:xfrm>
            <a:off x="4711700" y="3712249"/>
            <a:ext cx="4267200" cy="1938992"/>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Boycottez </a:t>
            </a:r>
            <a:r>
              <a:rPr lang="fr-FR" sz="2000" dirty="0">
                <a:solidFill>
                  <a:schemeClr val="tx2"/>
                </a:solidFill>
              </a:rPr>
              <a:t>les restaurants qui servent de la soupe d’ailerons de requin, de la viande </a:t>
            </a:r>
            <a:r>
              <a:rPr lang="fr-FR" sz="2000" dirty="0" smtClean="0">
                <a:solidFill>
                  <a:schemeClr val="tx2"/>
                </a:solidFill>
              </a:rPr>
              <a:t>de tortue </a:t>
            </a:r>
            <a:r>
              <a:rPr lang="fr-FR" sz="2000" dirty="0">
                <a:solidFill>
                  <a:schemeClr val="tx2"/>
                </a:solidFill>
              </a:rPr>
              <a:t>et de cétacés, ainsi que des poissons capturés par des moyens destructifs (dynamite</a:t>
            </a:r>
            <a:r>
              <a:rPr lang="fr-FR" sz="2000" dirty="0" smtClean="0">
                <a:solidFill>
                  <a:schemeClr val="tx2"/>
                </a:solidFill>
              </a:rPr>
              <a:t>, cyanure</a:t>
            </a:r>
            <a:r>
              <a:rPr lang="fr-FR" sz="2000" dirty="0">
                <a:solidFill>
                  <a:schemeClr val="tx2"/>
                </a:solidFill>
              </a:rPr>
              <a:t>, etc</a:t>
            </a:r>
            <a:r>
              <a:rPr lang="fr-FR" sz="2000" dirty="0" smtClean="0">
                <a:solidFill>
                  <a:schemeClr val="tx2"/>
                </a:solidFill>
              </a:rPr>
              <a:t>.)</a:t>
            </a:r>
            <a:endParaRPr lang="fr-FR" sz="2000" dirty="0">
              <a:solidFill>
                <a:schemeClr val="tx2"/>
              </a:solidFill>
            </a:endParaRPr>
          </a:p>
        </p:txBody>
      </p:sp>
      <p:grpSp>
        <p:nvGrpSpPr>
          <p:cNvPr id="4" name="Grouper 3"/>
          <p:cNvGrpSpPr/>
          <p:nvPr/>
        </p:nvGrpSpPr>
        <p:grpSpPr>
          <a:xfrm>
            <a:off x="651932" y="2281547"/>
            <a:ext cx="4059768" cy="2752385"/>
            <a:chOff x="651932" y="2281547"/>
            <a:chExt cx="4059768" cy="2752385"/>
          </a:xfrm>
        </p:grpSpPr>
        <p:pic>
          <p:nvPicPr>
            <p:cNvPr id="2" name="Image 1" descr="ptitluc_0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932" y="2281547"/>
              <a:ext cx="4059768" cy="2752385"/>
            </a:xfrm>
            <a:prstGeom prst="rect">
              <a:avLst/>
            </a:prstGeom>
          </p:spPr>
        </p:pic>
        <p:sp>
          <p:nvSpPr>
            <p:cNvPr id="6" name="ZoneTexte 5"/>
            <p:cNvSpPr txBox="1"/>
            <p:nvPr/>
          </p:nvSpPr>
          <p:spPr>
            <a:xfrm>
              <a:off x="2006713" y="4756933"/>
              <a:ext cx="2704987" cy="276999"/>
            </a:xfrm>
            <a:prstGeom prst="rect">
              <a:avLst/>
            </a:prstGeom>
            <a:noFill/>
          </p:spPr>
          <p:txBody>
            <a:bodyPr wrap="none" rtlCol="0">
              <a:spAutoFit/>
            </a:bodyPr>
            <a:lstStyle/>
            <a:p>
              <a:r>
                <a:rPr lang="fr-FR" sz="1200" i="1" dirty="0">
                  <a:solidFill>
                    <a:srgbClr val="595959"/>
                  </a:solidFill>
                </a:rPr>
                <a:t>Dessin offert à Longitude 181 par </a:t>
              </a:r>
              <a:r>
                <a:rPr lang="fr-FR" sz="1200" i="1" dirty="0" err="1">
                  <a:solidFill>
                    <a:srgbClr val="595959"/>
                  </a:solidFill>
                </a:rPr>
                <a:t>Pti’luc</a:t>
              </a:r>
              <a:r>
                <a:rPr lang="fr-FR" sz="1200" i="1" dirty="0" smtClean="0">
                  <a:solidFill>
                    <a:srgbClr val="595959"/>
                  </a:solidFill>
                  <a:effectLst/>
                </a:rPr>
                <a:t> </a:t>
              </a:r>
              <a:endParaRPr lang="fr-FR" sz="1200" i="1" dirty="0">
                <a:solidFill>
                  <a:srgbClr val="595959"/>
                </a:solidFill>
              </a:endParaRPr>
            </a:p>
          </p:txBody>
        </p:sp>
      </p:grpSp>
      <p:sp>
        <p:nvSpPr>
          <p:cNvPr id="7" name="ZoneTexte 6"/>
          <p:cNvSpPr txBox="1"/>
          <p:nvPr/>
        </p:nvSpPr>
        <p:spPr>
          <a:xfrm>
            <a:off x="651932" y="5879841"/>
            <a:ext cx="8326968" cy="707886"/>
          </a:xfrm>
          <a:prstGeom prst="rect">
            <a:avLst/>
          </a:prstGeom>
          <a:solidFill>
            <a:srgbClr val="C6D9F1"/>
          </a:solidFill>
        </p:spPr>
        <p:txBody>
          <a:bodyPr wrap="square" rtlCol="0">
            <a:spAutoFit/>
          </a:bodyPr>
          <a:lstStyle/>
          <a:p>
            <a:r>
              <a:rPr lang="fr-FR" sz="2000" dirty="0">
                <a:solidFill>
                  <a:schemeClr val="tx2"/>
                </a:solidFill>
              </a:rPr>
              <a:t>Demandez aux restaurateurs comment sont pêchés les produits de la mer qu’ils proposent</a:t>
            </a:r>
            <a:r>
              <a:rPr lang="fr-FR" sz="2000" dirty="0" smtClean="0">
                <a:solidFill>
                  <a:schemeClr val="tx2"/>
                </a:solidFill>
              </a:rPr>
              <a:t>, et </a:t>
            </a:r>
            <a:r>
              <a:rPr lang="fr-FR" sz="2000" dirty="0">
                <a:solidFill>
                  <a:schemeClr val="tx2"/>
                </a:solidFill>
              </a:rPr>
              <a:t>quels accords ils ont avec les pêcheurs locaux.</a:t>
            </a:r>
          </a:p>
        </p:txBody>
      </p:sp>
      <p:sp>
        <p:nvSpPr>
          <p:cNvPr id="8" name="ZoneTexte 7"/>
          <p:cNvSpPr txBox="1"/>
          <p:nvPr/>
        </p:nvSpPr>
        <p:spPr>
          <a:xfrm>
            <a:off x="4711700" y="2106433"/>
            <a:ext cx="4267200" cy="1631216"/>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N’achetez </a:t>
            </a:r>
            <a:r>
              <a:rPr lang="fr-FR" sz="2000" dirty="0">
                <a:solidFill>
                  <a:schemeClr val="tx2"/>
                </a:solidFill>
              </a:rPr>
              <a:t>pas de souvenirs arrachés à la mer : dent de requin, carapace de tortue, étoile </a:t>
            </a:r>
            <a:r>
              <a:rPr lang="fr-FR" sz="2000" dirty="0" smtClean="0">
                <a:solidFill>
                  <a:schemeClr val="tx2"/>
                </a:solidFill>
              </a:rPr>
              <a:t>de mer</a:t>
            </a:r>
            <a:r>
              <a:rPr lang="fr-FR" sz="2000" dirty="0">
                <a:solidFill>
                  <a:schemeClr val="tx2"/>
                </a:solidFill>
              </a:rPr>
              <a:t>, hippocampe et autres poissons séchés, corail, </a:t>
            </a:r>
            <a:r>
              <a:rPr lang="fr-FR" sz="2000" dirty="0" smtClean="0">
                <a:solidFill>
                  <a:schemeClr val="tx2"/>
                </a:solidFill>
              </a:rPr>
              <a:t>coquillages</a:t>
            </a:r>
            <a:r>
              <a:rPr lang="fr-FR" sz="2000" dirty="0">
                <a:solidFill>
                  <a:schemeClr val="tx2"/>
                </a:solidFill>
              </a:rPr>
              <a:t>.</a:t>
            </a:r>
          </a:p>
        </p:txBody>
      </p:sp>
    </p:spTree>
    <p:extLst>
      <p:ext uri="{BB962C8B-B14F-4D97-AF65-F5344CB8AC3E}">
        <p14:creationId xmlns:p14="http://schemas.microsoft.com/office/powerpoint/2010/main" val="4001493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114800" y="3095505"/>
            <a:ext cx="4495800" cy="1938992"/>
          </a:xfrm>
          <a:prstGeom prst="rect">
            <a:avLst/>
          </a:prstGeom>
          <a:noFill/>
        </p:spPr>
        <p:txBody>
          <a:bodyPr wrap="square" rtlCol="0">
            <a:spAutoFit/>
          </a:bodyPr>
          <a:lstStyle/>
          <a:p>
            <a:r>
              <a:rPr lang="fr-FR" sz="2000" b="1" dirty="0" smtClean="0">
                <a:solidFill>
                  <a:schemeClr val="tx2"/>
                </a:solidFill>
              </a:rPr>
              <a:t>ENERGIE</a:t>
            </a:r>
          </a:p>
          <a:p>
            <a:r>
              <a:rPr lang="fr-FR" sz="2000" dirty="0" smtClean="0">
                <a:solidFill>
                  <a:schemeClr val="tx2"/>
                </a:solidFill>
              </a:rPr>
              <a:t>Privilégiez les structures utilisant des sources d’énergie renouvelables :</a:t>
            </a:r>
            <a:endParaRPr lang="fr-FR" sz="2000" dirty="0">
              <a:solidFill>
                <a:schemeClr val="tx2"/>
              </a:solidFill>
            </a:endParaRPr>
          </a:p>
          <a:p>
            <a:pPr marL="342900" indent="-342900">
              <a:buFontTx/>
              <a:buChar char="-"/>
            </a:pPr>
            <a:r>
              <a:rPr lang="fr-FR" sz="2000" dirty="0" smtClean="0">
                <a:solidFill>
                  <a:schemeClr val="tx2"/>
                </a:solidFill>
              </a:rPr>
              <a:t>Eolien ;</a:t>
            </a:r>
          </a:p>
          <a:p>
            <a:pPr marL="342900" indent="-342900">
              <a:buFontTx/>
              <a:buChar char="-"/>
            </a:pPr>
            <a:r>
              <a:rPr lang="fr-FR" sz="2000" dirty="0" err="1" smtClean="0">
                <a:solidFill>
                  <a:schemeClr val="tx2"/>
                </a:solidFill>
              </a:rPr>
              <a:t>Hydrolien</a:t>
            </a:r>
            <a:r>
              <a:rPr lang="fr-FR" sz="2000" dirty="0" smtClean="0">
                <a:solidFill>
                  <a:schemeClr val="tx2"/>
                </a:solidFill>
              </a:rPr>
              <a:t> ;</a:t>
            </a:r>
          </a:p>
          <a:p>
            <a:pPr marL="342900" indent="-342900">
              <a:buFontTx/>
              <a:buChar char="-"/>
            </a:pPr>
            <a:r>
              <a:rPr lang="fr-FR" sz="2000" dirty="0" smtClean="0">
                <a:solidFill>
                  <a:schemeClr val="tx2"/>
                </a:solidFill>
              </a:rPr>
              <a:t>Solaire.</a:t>
            </a:r>
            <a:endParaRPr lang="fr-FR" sz="2000" dirty="0">
              <a:solidFill>
                <a:schemeClr val="tx2"/>
              </a:solidFill>
            </a:endParaRPr>
          </a:p>
        </p:txBody>
      </p:sp>
      <p:grpSp>
        <p:nvGrpSpPr>
          <p:cNvPr id="3" name="Grouper 2"/>
          <p:cNvGrpSpPr/>
          <p:nvPr/>
        </p:nvGrpSpPr>
        <p:grpSpPr>
          <a:xfrm>
            <a:off x="558800" y="1930400"/>
            <a:ext cx="2540000" cy="4189485"/>
            <a:chOff x="558800" y="1930400"/>
            <a:chExt cx="2540000" cy="4189485"/>
          </a:xfrm>
        </p:grpSpPr>
        <p:sp>
          <p:nvSpPr>
            <p:cNvPr id="7" name="ZoneTexte 6"/>
            <p:cNvSpPr txBox="1"/>
            <p:nvPr/>
          </p:nvSpPr>
          <p:spPr>
            <a:xfrm>
              <a:off x="1338452" y="5842886"/>
              <a:ext cx="1587394" cy="276999"/>
            </a:xfrm>
            <a:prstGeom prst="rect">
              <a:avLst/>
            </a:prstGeom>
            <a:noFill/>
          </p:spPr>
          <p:txBody>
            <a:bodyPr wrap="none" rtlCol="0">
              <a:spAutoFit/>
            </a:bodyPr>
            <a:lstStyle/>
            <a:p>
              <a:r>
                <a:rPr lang="fr-FR" sz="1200" dirty="0" smtClean="0">
                  <a:solidFill>
                    <a:schemeClr val="bg1">
                      <a:lumMod val="75000"/>
                    </a:schemeClr>
                  </a:solidFill>
                </a:rPr>
                <a:t>Photo </a:t>
              </a:r>
              <a:r>
                <a:rPr lang="fr-FR" sz="1200" dirty="0" err="1" smtClean="0">
                  <a:solidFill>
                    <a:schemeClr val="bg1">
                      <a:lumMod val="75000"/>
                    </a:schemeClr>
                  </a:solidFill>
                </a:rPr>
                <a:t>Ferdi</a:t>
              </a:r>
              <a:r>
                <a:rPr lang="fr-FR" sz="1200" dirty="0" smtClean="0">
                  <a:solidFill>
                    <a:schemeClr val="bg1">
                      <a:lumMod val="75000"/>
                    </a:schemeClr>
                  </a:solidFill>
                </a:rPr>
                <a:t> </a:t>
              </a:r>
              <a:r>
                <a:rPr lang="fr-FR" sz="1200" dirty="0" err="1" smtClean="0">
                  <a:solidFill>
                    <a:schemeClr val="bg1">
                      <a:lumMod val="75000"/>
                    </a:schemeClr>
                  </a:solidFill>
                </a:rPr>
                <a:t>Rizkiyanto</a:t>
              </a:r>
              <a:endParaRPr lang="fr-FR" sz="1200" dirty="0">
                <a:solidFill>
                  <a:schemeClr val="bg1">
                    <a:lumMod val="75000"/>
                  </a:schemeClr>
                </a:solidFill>
              </a:endParaRPr>
            </a:p>
          </p:txBody>
        </p:sp>
        <p:pic>
          <p:nvPicPr>
            <p:cNvPr id="2" name="Image 1" descr="rechauffement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1930400"/>
              <a:ext cx="2540000" cy="3975100"/>
            </a:xfrm>
            <a:prstGeom prst="rect">
              <a:avLst/>
            </a:prstGeom>
          </p:spPr>
        </p:pic>
      </p:grpSp>
    </p:spTree>
    <p:extLst>
      <p:ext uri="{BB962C8B-B14F-4D97-AF65-F5344CB8AC3E}">
        <p14:creationId xmlns:p14="http://schemas.microsoft.com/office/powerpoint/2010/main" val="3370429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b="1"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val="2651941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44266"/>
            <a:ext cx="8492067" cy="646331"/>
          </a:xfrm>
          <a:prstGeom prst="rect">
            <a:avLst/>
          </a:prstGeom>
          <a:noFill/>
        </p:spPr>
        <p:txBody>
          <a:bodyPr wrap="square" rtlCol="0">
            <a:spAutoFit/>
          </a:bodyPr>
          <a:lstStyle/>
          <a:p>
            <a:r>
              <a:rPr lang="fr-FR" sz="3600" dirty="0">
                <a:solidFill>
                  <a:schemeClr val="tx2"/>
                </a:solidFill>
              </a:rPr>
              <a:t>6</a:t>
            </a:r>
            <a:r>
              <a:rPr lang="fr-FR" sz="3600" dirty="0" smtClean="0">
                <a:solidFill>
                  <a:schemeClr val="tx2"/>
                </a:solidFill>
              </a:rPr>
              <a:t>. LES VOYAGES</a:t>
            </a:r>
          </a:p>
        </p:txBody>
      </p:sp>
      <p:sp>
        <p:nvSpPr>
          <p:cNvPr id="9" name="ZoneTexte 8"/>
          <p:cNvSpPr txBox="1"/>
          <p:nvPr/>
        </p:nvSpPr>
        <p:spPr>
          <a:xfrm>
            <a:off x="4711700" y="4579245"/>
            <a:ext cx="4267200" cy="1015663"/>
          </a:xfrm>
          <a:prstGeom prst="rect">
            <a:avLst/>
          </a:prstGeom>
          <a:noFill/>
        </p:spPr>
        <p:txBody>
          <a:bodyPr wrap="square" rtlCol="0">
            <a:spAutoFit/>
          </a:bodyPr>
          <a:lstStyle/>
          <a:p>
            <a:pPr marL="342900" indent="-342900">
              <a:buFont typeface="Arial"/>
              <a:buChar char="•"/>
            </a:pPr>
            <a:r>
              <a:rPr lang="fr-FR" sz="2000" dirty="0">
                <a:solidFill>
                  <a:schemeClr val="tx2"/>
                </a:solidFill>
              </a:rPr>
              <a:t>Renseignez-vous sur les écosystèmes marins que vous allez découvrir.</a:t>
            </a:r>
          </a:p>
        </p:txBody>
      </p:sp>
      <p:sp>
        <p:nvSpPr>
          <p:cNvPr id="8" name="ZoneTexte 7"/>
          <p:cNvSpPr txBox="1"/>
          <p:nvPr/>
        </p:nvSpPr>
        <p:spPr>
          <a:xfrm>
            <a:off x="4711700" y="1858965"/>
            <a:ext cx="4267200" cy="1015663"/>
          </a:xfrm>
          <a:prstGeom prst="rect">
            <a:avLst/>
          </a:prstGeom>
          <a:noFill/>
        </p:spPr>
        <p:txBody>
          <a:bodyPr wrap="square" rtlCol="0">
            <a:spAutoFit/>
          </a:bodyPr>
          <a:lstStyle/>
          <a:p>
            <a:r>
              <a:rPr lang="fr-FR" sz="2000" b="1" dirty="0" smtClean="0">
                <a:solidFill>
                  <a:schemeClr val="tx2"/>
                </a:solidFill>
              </a:rPr>
              <a:t>LES VOYAGES ET SEJOURS PLONGEE</a:t>
            </a:r>
          </a:p>
          <a:p>
            <a:pPr marL="342900" indent="-342900">
              <a:buFont typeface="Arial"/>
              <a:buChar char="•"/>
            </a:pPr>
            <a:r>
              <a:rPr lang="fr-FR" sz="2000" dirty="0" smtClean="0">
                <a:solidFill>
                  <a:schemeClr val="tx2"/>
                </a:solidFill>
              </a:rPr>
              <a:t>Choisissez </a:t>
            </a:r>
            <a:r>
              <a:rPr lang="fr-FR" sz="2000" dirty="0">
                <a:solidFill>
                  <a:schemeClr val="tx2"/>
                </a:solidFill>
              </a:rPr>
              <a:t>une </a:t>
            </a:r>
            <a:r>
              <a:rPr lang="fr-FR" sz="2000" b="1" dirty="0">
                <a:solidFill>
                  <a:schemeClr val="tx2"/>
                </a:solidFill>
              </a:rPr>
              <a:t>agence de voyage </a:t>
            </a:r>
            <a:r>
              <a:rPr lang="fr-FR" sz="2000" dirty="0">
                <a:solidFill>
                  <a:schemeClr val="tx2"/>
                </a:solidFill>
              </a:rPr>
              <a:t>qui adhère à une charte éthique.</a:t>
            </a:r>
          </a:p>
        </p:txBody>
      </p:sp>
      <p:sp>
        <p:nvSpPr>
          <p:cNvPr id="10" name="ZoneTexte 9"/>
          <p:cNvSpPr txBox="1"/>
          <p:nvPr/>
        </p:nvSpPr>
        <p:spPr>
          <a:xfrm>
            <a:off x="4711700" y="2948029"/>
            <a:ext cx="4267200" cy="1631216"/>
          </a:xfrm>
          <a:prstGeom prst="rect">
            <a:avLst/>
          </a:prstGeom>
          <a:noFill/>
        </p:spPr>
        <p:txBody>
          <a:bodyPr wrap="square" rtlCol="0">
            <a:spAutoFit/>
          </a:bodyPr>
          <a:lstStyle/>
          <a:p>
            <a:pPr marL="342900" indent="-342900">
              <a:buFont typeface="Arial"/>
              <a:buChar char="•"/>
            </a:pPr>
            <a:r>
              <a:rPr lang="fr-FR" sz="2000" dirty="0">
                <a:solidFill>
                  <a:schemeClr val="tx2"/>
                </a:solidFill>
              </a:rPr>
              <a:t>Privilégiez les </a:t>
            </a:r>
            <a:r>
              <a:rPr lang="fr-FR" sz="2000" b="1" dirty="0">
                <a:solidFill>
                  <a:schemeClr val="tx2"/>
                </a:solidFill>
              </a:rPr>
              <a:t>Centres de Plongée </a:t>
            </a:r>
            <a:r>
              <a:rPr lang="fr-FR" sz="2000" b="1" dirty="0" smtClean="0">
                <a:solidFill>
                  <a:schemeClr val="tx2"/>
                </a:solidFill>
              </a:rPr>
              <a:t>Responsables </a:t>
            </a:r>
            <a:r>
              <a:rPr lang="fr-FR" sz="2000" dirty="0">
                <a:solidFill>
                  <a:schemeClr val="tx2"/>
                </a:solidFill>
              </a:rPr>
              <a:t>qui sont concernés par la protection </a:t>
            </a:r>
            <a:r>
              <a:rPr lang="fr-FR" sz="2000" dirty="0" smtClean="0">
                <a:solidFill>
                  <a:schemeClr val="tx2"/>
                </a:solidFill>
              </a:rPr>
              <a:t>des fonds </a:t>
            </a:r>
            <a:r>
              <a:rPr lang="fr-FR" sz="2000" dirty="0">
                <a:solidFill>
                  <a:schemeClr val="tx2"/>
                </a:solidFill>
              </a:rPr>
              <a:t>marins </a:t>
            </a:r>
            <a:r>
              <a:rPr lang="fr-FR" sz="2000" dirty="0" smtClean="0">
                <a:solidFill>
                  <a:schemeClr val="tx2"/>
                </a:solidFill>
              </a:rPr>
              <a:t>et qui </a:t>
            </a:r>
            <a:r>
              <a:rPr lang="fr-FR" sz="2000" dirty="0">
                <a:solidFill>
                  <a:schemeClr val="tx2"/>
                </a:solidFill>
              </a:rPr>
              <a:t>s’investissent dans </a:t>
            </a:r>
            <a:r>
              <a:rPr lang="fr-FR" sz="2000" dirty="0" smtClean="0">
                <a:solidFill>
                  <a:schemeClr val="tx2"/>
                </a:solidFill>
              </a:rPr>
              <a:t>le développement </a:t>
            </a:r>
            <a:r>
              <a:rPr lang="fr-FR" sz="2000" dirty="0">
                <a:solidFill>
                  <a:schemeClr val="tx2"/>
                </a:solidFill>
              </a:rPr>
              <a:t>local.</a:t>
            </a:r>
          </a:p>
        </p:txBody>
      </p:sp>
      <p:pic>
        <p:nvPicPr>
          <p:cNvPr id="11" name="Image 10" descr="centres_ambassadeur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932" y="4326393"/>
            <a:ext cx="1536700" cy="2335784"/>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2188632" y="5821679"/>
            <a:ext cx="2345268" cy="830997"/>
          </a:xfrm>
          <a:prstGeom prst="rect">
            <a:avLst/>
          </a:prstGeom>
          <a:noFill/>
        </p:spPr>
        <p:txBody>
          <a:bodyPr wrap="square" rtlCol="0">
            <a:spAutoFit/>
          </a:bodyPr>
          <a:lstStyle/>
          <a:p>
            <a:r>
              <a:rPr lang="fr-FR" sz="1600" i="1" dirty="0" smtClean="0">
                <a:solidFill>
                  <a:schemeClr val="tx2"/>
                </a:solidFill>
              </a:rPr>
              <a:t>Guide international des centres éco-responsables</a:t>
            </a:r>
          </a:p>
          <a:p>
            <a:r>
              <a:rPr lang="fr-FR" sz="1600" dirty="0" smtClean="0">
                <a:solidFill>
                  <a:schemeClr val="tx2"/>
                </a:solidFill>
              </a:rPr>
              <a:t>www.longitude181.org</a:t>
            </a:r>
          </a:p>
        </p:txBody>
      </p:sp>
      <p:sp>
        <p:nvSpPr>
          <p:cNvPr id="13" name="ZoneTexte 12"/>
          <p:cNvSpPr txBox="1"/>
          <p:nvPr/>
        </p:nvSpPr>
        <p:spPr>
          <a:xfrm>
            <a:off x="4711700" y="5549978"/>
            <a:ext cx="4267200" cy="1015663"/>
          </a:xfrm>
          <a:prstGeom prst="rect">
            <a:avLst/>
          </a:prstGeom>
          <a:noFill/>
        </p:spPr>
        <p:txBody>
          <a:bodyPr wrap="square" rtlCol="0">
            <a:spAutoFit/>
          </a:bodyPr>
          <a:lstStyle/>
          <a:p>
            <a:pPr marL="342900" indent="-342900">
              <a:buFont typeface="Arial"/>
              <a:buChar char="•"/>
            </a:pPr>
            <a:r>
              <a:rPr lang="fr-FR" sz="2000" dirty="0">
                <a:solidFill>
                  <a:schemeClr val="tx2"/>
                </a:solidFill>
              </a:rPr>
              <a:t>Informez-vous sur les habitants du pays qui vous accueille: traditions, </a:t>
            </a:r>
            <a:r>
              <a:rPr lang="fr-FR" sz="2000" dirty="0" smtClean="0">
                <a:solidFill>
                  <a:schemeClr val="tx2"/>
                </a:solidFill>
              </a:rPr>
              <a:t>économie, ressources</a:t>
            </a:r>
            <a:r>
              <a:rPr lang="fr-FR" sz="2000" dirty="0">
                <a:solidFill>
                  <a:schemeClr val="tx2"/>
                </a:solidFill>
              </a:rPr>
              <a:t>.</a:t>
            </a:r>
          </a:p>
        </p:txBody>
      </p:sp>
      <p:grpSp>
        <p:nvGrpSpPr>
          <p:cNvPr id="5" name="Grouper 4"/>
          <p:cNvGrpSpPr/>
          <p:nvPr/>
        </p:nvGrpSpPr>
        <p:grpSpPr>
          <a:xfrm>
            <a:off x="651932" y="2290596"/>
            <a:ext cx="3012062" cy="2022385"/>
            <a:chOff x="651932" y="2290596"/>
            <a:chExt cx="3012062" cy="2022385"/>
          </a:xfrm>
        </p:grpSpPr>
        <p:pic>
          <p:nvPicPr>
            <p:cNvPr id="4" name="Image 3" descr="voy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32" y="2290596"/>
              <a:ext cx="3012062" cy="2022385"/>
            </a:xfrm>
            <a:prstGeom prst="rect">
              <a:avLst/>
            </a:prstGeom>
          </p:spPr>
        </p:pic>
        <p:sp>
          <p:nvSpPr>
            <p:cNvPr id="15" name="ZoneTexte 14"/>
            <p:cNvSpPr txBox="1"/>
            <p:nvPr/>
          </p:nvSpPr>
          <p:spPr>
            <a:xfrm>
              <a:off x="1882261" y="3994798"/>
              <a:ext cx="1781733" cy="276999"/>
            </a:xfrm>
            <a:prstGeom prst="rect">
              <a:avLst/>
            </a:prstGeom>
            <a:noFill/>
          </p:spPr>
          <p:txBody>
            <a:bodyPr wrap="none" rtlCol="0">
              <a:spAutoFit/>
            </a:bodyPr>
            <a:lstStyle/>
            <a:p>
              <a:pPr algn="r"/>
              <a:r>
                <a:rPr lang="fr-FR" sz="1200" i="1" dirty="0" smtClean="0">
                  <a:solidFill>
                    <a:srgbClr val="BFBFBF"/>
                  </a:solidFill>
                </a:rPr>
                <a:t>Photographie Alain Foret</a:t>
              </a:r>
              <a:endParaRPr lang="fr-FR" sz="1200" i="1" dirty="0">
                <a:solidFill>
                  <a:srgbClr val="BFBFBF"/>
                </a:solidFill>
              </a:endParaRPr>
            </a:p>
          </p:txBody>
        </p:sp>
      </p:grpSp>
    </p:spTree>
    <p:extLst>
      <p:ext uri="{BB962C8B-B14F-4D97-AF65-F5344CB8AC3E}">
        <p14:creationId xmlns:p14="http://schemas.microsoft.com/office/powerpoint/2010/main" val="3189939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b="1"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val="3697737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44266"/>
            <a:ext cx="8492067" cy="646331"/>
          </a:xfrm>
          <a:prstGeom prst="rect">
            <a:avLst/>
          </a:prstGeom>
          <a:noFill/>
        </p:spPr>
        <p:txBody>
          <a:bodyPr wrap="square" rtlCol="0">
            <a:spAutoFit/>
          </a:bodyPr>
          <a:lstStyle/>
          <a:p>
            <a:r>
              <a:rPr lang="fr-FR" sz="3600" dirty="0">
                <a:solidFill>
                  <a:schemeClr val="tx2"/>
                </a:solidFill>
              </a:rPr>
              <a:t>7</a:t>
            </a:r>
            <a:r>
              <a:rPr lang="fr-FR" sz="3600" dirty="0" smtClean="0">
                <a:solidFill>
                  <a:schemeClr val="tx2"/>
                </a:solidFill>
              </a:rPr>
              <a:t>. LES ECOSYSTEMES</a:t>
            </a:r>
          </a:p>
        </p:txBody>
      </p:sp>
      <p:sp>
        <p:nvSpPr>
          <p:cNvPr id="8" name="ZoneTexte 7"/>
          <p:cNvSpPr txBox="1"/>
          <p:nvPr/>
        </p:nvSpPr>
        <p:spPr>
          <a:xfrm>
            <a:off x="5308600" y="2244562"/>
            <a:ext cx="3670300" cy="2677656"/>
          </a:xfrm>
          <a:prstGeom prst="rect">
            <a:avLst/>
          </a:prstGeom>
          <a:noFill/>
        </p:spPr>
        <p:txBody>
          <a:bodyPr wrap="square" rtlCol="0">
            <a:spAutoFit/>
          </a:bodyPr>
          <a:lstStyle/>
          <a:p>
            <a:r>
              <a:rPr lang="fr-FR" sz="2000" dirty="0" smtClean="0">
                <a:solidFill>
                  <a:schemeClr val="tx2"/>
                </a:solidFill>
              </a:rPr>
              <a:t>Un </a:t>
            </a:r>
            <a:r>
              <a:rPr lang="fr-FR" sz="2000" dirty="0">
                <a:solidFill>
                  <a:schemeClr val="tx2"/>
                </a:solidFill>
              </a:rPr>
              <a:t>écosystème </a:t>
            </a:r>
            <a:r>
              <a:rPr lang="fr-FR" sz="2000" dirty="0" smtClean="0">
                <a:solidFill>
                  <a:schemeClr val="tx2"/>
                </a:solidFill>
              </a:rPr>
              <a:t>est l'ensemble formé </a:t>
            </a:r>
            <a:r>
              <a:rPr lang="fr-FR" sz="2000" dirty="0">
                <a:solidFill>
                  <a:schemeClr val="tx2"/>
                </a:solidFill>
              </a:rPr>
              <a:t>par des êtres vivants (la</a:t>
            </a:r>
          </a:p>
          <a:p>
            <a:r>
              <a:rPr lang="fr-FR" sz="2000" dirty="0">
                <a:solidFill>
                  <a:schemeClr val="tx2"/>
                </a:solidFill>
              </a:rPr>
              <a:t>biocénose) et </a:t>
            </a:r>
            <a:r>
              <a:rPr lang="fr-FR" sz="2000" dirty="0" smtClean="0">
                <a:solidFill>
                  <a:schemeClr val="tx2"/>
                </a:solidFill>
              </a:rPr>
              <a:t>leur environnement </a:t>
            </a:r>
            <a:r>
              <a:rPr lang="fr-FR" sz="2000" dirty="0">
                <a:solidFill>
                  <a:schemeClr val="tx2"/>
                </a:solidFill>
              </a:rPr>
              <a:t>(le biotope)</a:t>
            </a:r>
            <a:r>
              <a:rPr lang="fr-FR" sz="2000" dirty="0" smtClean="0">
                <a:solidFill>
                  <a:schemeClr val="tx2"/>
                </a:solidFill>
              </a:rPr>
              <a:t>.</a:t>
            </a:r>
          </a:p>
          <a:p>
            <a:endParaRPr lang="fr-FR" sz="800" b="1" dirty="0">
              <a:solidFill>
                <a:srgbClr val="FF0000"/>
              </a:solidFill>
            </a:endParaRPr>
          </a:p>
          <a:p>
            <a:r>
              <a:rPr lang="fr-FR" sz="2000" dirty="0">
                <a:solidFill>
                  <a:schemeClr val="tx2"/>
                </a:solidFill>
              </a:rPr>
              <a:t>Les espèces ne peuvent vivre et se développer que dans un écosystème qui leur est favorable</a:t>
            </a:r>
            <a:r>
              <a:rPr lang="fr-FR" sz="2000" dirty="0" smtClean="0">
                <a:solidFill>
                  <a:schemeClr val="tx2"/>
                </a:solidFill>
              </a:rPr>
              <a:t>.</a:t>
            </a:r>
            <a:endParaRPr lang="fr-FR" sz="2000" dirty="0">
              <a:solidFill>
                <a:schemeClr val="tx2"/>
              </a:solidFill>
            </a:endParaRPr>
          </a:p>
        </p:txBody>
      </p:sp>
      <p:grpSp>
        <p:nvGrpSpPr>
          <p:cNvPr id="7" name="Grouper 6"/>
          <p:cNvGrpSpPr/>
          <p:nvPr/>
        </p:nvGrpSpPr>
        <p:grpSpPr>
          <a:xfrm>
            <a:off x="749300" y="2455697"/>
            <a:ext cx="4445000" cy="2095500"/>
            <a:chOff x="749300" y="2455697"/>
            <a:chExt cx="4445000" cy="2095500"/>
          </a:xfrm>
        </p:grpSpPr>
        <p:pic>
          <p:nvPicPr>
            <p:cNvPr id="6" name="Image 5" descr="dauphin_longitude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2455697"/>
              <a:ext cx="4445000" cy="2095500"/>
            </a:xfrm>
            <a:prstGeom prst="rect">
              <a:avLst/>
            </a:prstGeom>
          </p:spPr>
        </p:pic>
        <p:sp>
          <p:nvSpPr>
            <p:cNvPr id="14" name="ZoneTexte 13"/>
            <p:cNvSpPr txBox="1"/>
            <p:nvPr/>
          </p:nvSpPr>
          <p:spPr>
            <a:xfrm>
              <a:off x="3605529" y="4220624"/>
              <a:ext cx="1588771" cy="276999"/>
            </a:xfrm>
            <a:prstGeom prst="rect">
              <a:avLst/>
            </a:prstGeom>
            <a:noFill/>
          </p:spPr>
          <p:txBody>
            <a:bodyPr wrap="none" rtlCol="0">
              <a:spAutoFit/>
            </a:bodyPr>
            <a:lstStyle/>
            <a:p>
              <a:r>
                <a:rPr lang="fr-FR" sz="1200" i="1" dirty="0" smtClean="0">
                  <a:solidFill>
                    <a:schemeClr val="bg1"/>
                  </a:solidFill>
                </a:rPr>
                <a:t>Photo : Longitude 181</a:t>
              </a:r>
              <a:endParaRPr lang="fr-FR" sz="1200" i="1" dirty="0">
                <a:solidFill>
                  <a:schemeClr val="bg1"/>
                </a:solidFill>
              </a:endParaRPr>
            </a:p>
          </p:txBody>
        </p:sp>
      </p:grpSp>
      <p:sp>
        <p:nvSpPr>
          <p:cNvPr id="15" name="ZoneTexte 14"/>
          <p:cNvSpPr txBox="1"/>
          <p:nvPr/>
        </p:nvSpPr>
        <p:spPr>
          <a:xfrm>
            <a:off x="651932" y="4937193"/>
            <a:ext cx="8174568" cy="1754327"/>
          </a:xfrm>
          <a:prstGeom prst="rect">
            <a:avLst/>
          </a:prstGeom>
          <a:noFill/>
        </p:spPr>
        <p:txBody>
          <a:bodyPr wrap="square" rtlCol="0">
            <a:spAutoFit/>
          </a:bodyPr>
          <a:lstStyle/>
          <a:p>
            <a:pPr algn="just"/>
            <a:r>
              <a:rPr lang="fr-FR" sz="2000" dirty="0" smtClean="0">
                <a:solidFill>
                  <a:schemeClr val="tx2"/>
                </a:solidFill>
              </a:rPr>
              <a:t>Ainsi des modifications brusques et durables des conditions de vie peuvent conduire à la disparition de nombreuses espèces (ex. menace sur les coraux à l’échelle planétaire).</a:t>
            </a:r>
          </a:p>
          <a:p>
            <a:pPr algn="just"/>
            <a:endParaRPr lang="fr-FR" sz="800" dirty="0">
              <a:solidFill>
                <a:schemeClr val="tx2"/>
              </a:solidFill>
            </a:endParaRPr>
          </a:p>
          <a:p>
            <a:pPr algn="just"/>
            <a:r>
              <a:rPr lang="fr-FR" sz="2000" b="1" dirty="0" smtClean="0">
                <a:solidFill>
                  <a:schemeClr val="tx2"/>
                </a:solidFill>
              </a:rPr>
              <a:t>Il n’y a pas de fatalité, nos petites actions individuelles peuvent soulever des montagnes</a:t>
            </a:r>
            <a:r>
              <a:rPr lang="fr-FR" sz="2000" b="1" dirty="0" smtClean="0">
                <a:solidFill>
                  <a:schemeClr val="tx2"/>
                </a:solidFill>
                <a:sym typeface="Wingdings"/>
              </a:rPr>
              <a:t>.</a:t>
            </a:r>
            <a:endParaRPr lang="fr-FR" sz="2000" b="1" dirty="0">
              <a:solidFill>
                <a:schemeClr val="tx2"/>
              </a:solidFill>
            </a:endParaRPr>
          </a:p>
        </p:txBody>
      </p:sp>
    </p:spTree>
    <p:extLst>
      <p:ext uri="{BB962C8B-B14F-4D97-AF65-F5344CB8AC3E}">
        <p14:creationId xmlns:p14="http://schemas.microsoft.com/office/powerpoint/2010/main" val="4051295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b="1" dirty="0" smtClean="0">
                <a:solidFill>
                  <a:schemeClr val="tx2"/>
                </a:solidFill>
              </a:rPr>
              <a:t>LA PRÉSERVATION : LA CHARTE</a:t>
            </a:r>
            <a:endParaRPr lang="fr-FR" sz="2400" b="1"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val="3634026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56255" y="1767554"/>
            <a:ext cx="6231477" cy="1769715"/>
          </a:xfrm>
          <a:prstGeom prst="rect">
            <a:avLst/>
          </a:prstGeom>
          <a:noFill/>
        </p:spPr>
        <p:txBody>
          <a:bodyPr wrap="square" rtlCol="0">
            <a:spAutoFit/>
          </a:bodyPr>
          <a:lstStyle/>
          <a:p>
            <a:r>
              <a:rPr lang="fr-FR" sz="2000" i="1" dirty="0" smtClean="0">
                <a:solidFill>
                  <a:schemeClr val="tx2"/>
                </a:solidFill>
              </a:rPr>
              <a:t>« L’Océan</a:t>
            </a:r>
            <a:r>
              <a:rPr lang="fr-FR" sz="2000" i="1" dirty="0">
                <a:solidFill>
                  <a:schemeClr val="tx2"/>
                </a:solidFill>
              </a:rPr>
              <a:t>, dernier territoire sauvage </a:t>
            </a:r>
            <a:r>
              <a:rPr lang="fr-FR" sz="2000" i="1" dirty="0" smtClean="0">
                <a:solidFill>
                  <a:schemeClr val="tx2"/>
                </a:solidFill>
              </a:rPr>
              <a:t>:</a:t>
            </a:r>
          </a:p>
          <a:p>
            <a:r>
              <a:rPr lang="fr-FR" sz="2000" i="1" dirty="0" smtClean="0">
                <a:solidFill>
                  <a:schemeClr val="tx2"/>
                </a:solidFill>
              </a:rPr>
              <a:t>partageons maintenant et </a:t>
            </a:r>
            <a:r>
              <a:rPr lang="fr-FR" sz="2000" i="1" dirty="0">
                <a:solidFill>
                  <a:schemeClr val="tx2"/>
                </a:solidFill>
              </a:rPr>
              <a:t>avec les générations futures</a:t>
            </a:r>
            <a:r>
              <a:rPr lang="fr-FR" sz="2000" i="1" dirty="0" smtClean="0">
                <a:solidFill>
                  <a:schemeClr val="tx2"/>
                </a:solidFill>
              </a:rPr>
              <a:t>,</a:t>
            </a:r>
          </a:p>
          <a:p>
            <a:r>
              <a:rPr lang="fr-FR" sz="2000" i="1" dirty="0" smtClean="0">
                <a:solidFill>
                  <a:schemeClr val="tx2"/>
                </a:solidFill>
              </a:rPr>
              <a:t>l’émotion </a:t>
            </a:r>
            <a:r>
              <a:rPr lang="fr-FR" sz="2000" i="1" dirty="0">
                <a:solidFill>
                  <a:schemeClr val="tx2"/>
                </a:solidFill>
              </a:rPr>
              <a:t>d’une rencontre</a:t>
            </a:r>
            <a:r>
              <a:rPr lang="fr-FR" sz="2000" i="1" dirty="0" smtClean="0">
                <a:solidFill>
                  <a:schemeClr val="tx2"/>
                </a:solidFill>
              </a:rPr>
              <a:t>, la </a:t>
            </a:r>
            <a:r>
              <a:rPr lang="fr-FR" sz="2000" i="1" dirty="0">
                <a:solidFill>
                  <a:schemeClr val="tx2"/>
                </a:solidFill>
              </a:rPr>
              <a:t>richesse d’un milieu indompté, </a:t>
            </a:r>
            <a:r>
              <a:rPr lang="fr-FR" sz="2000" i="1" dirty="0" smtClean="0">
                <a:solidFill>
                  <a:schemeClr val="tx2"/>
                </a:solidFill>
              </a:rPr>
              <a:t>l’émerveillement. »</a:t>
            </a:r>
          </a:p>
          <a:p>
            <a:endParaRPr lang="fr-FR" sz="900" dirty="0" smtClean="0">
              <a:solidFill>
                <a:schemeClr val="tx2"/>
              </a:solidFill>
            </a:endParaRPr>
          </a:p>
          <a:p>
            <a:pPr algn="r"/>
            <a:r>
              <a:rPr lang="fr-FR" sz="1600" b="1" dirty="0" smtClean="0">
                <a:solidFill>
                  <a:schemeClr val="bg1">
                    <a:lumMod val="50000"/>
                  </a:schemeClr>
                </a:solidFill>
                <a:effectLst/>
              </a:rPr>
              <a:t>François Sarano</a:t>
            </a:r>
            <a:r>
              <a:rPr lang="fr-FR" sz="1600" dirty="0" smtClean="0">
                <a:solidFill>
                  <a:schemeClr val="bg1">
                    <a:lumMod val="50000"/>
                  </a:schemeClr>
                </a:solidFill>
              </a:rPr>
              <a:t>, co</a:t>
            </a:r>
            <a:r>
              <a:rPr lang="fr-FR" sz="1600" dirty="0" smtClean="0">
                <a:solidFill>
                  <a:schemeClr val="bg1">
                    <a:lumMod val="50000"/>
                  </a:schemeClr>
                </a:solidFill>
                <a:effectLst/>
              </a:rPr>
              <a:t>fondateur de L181, océanologue</a:t>
            </a:r>
            <a:r>
              <a:rPr lang="fr-FR" sz="1600" b="1" dirty="0" smtClean="0">
                <a:solidFill>
                  <a:schemeClr val="tx2"/>
                </a:solidFill>
                <a:effectLst/>
              </a:rPr>
              <a:t> </a:t>
            </a:r>
            <a:endParaRPr lang="fr-FR" sz="1600" b="1" dirty="0">
              <a:solidFill>
                <a:schemeClr val="tx2"/>
              </a:solidFill>
            </a:endParaRPr>
          </a:p>
        </p:txBody>
      </p:sp>
      <p:sp>
        <p:nvSpPr>
          <p:cNvPr id="15" name="ZoneTexte 14"/>
          <p:cNvSpPr txBox="1"/>
          <p:nvPr/>
        </p:nvSpPr>
        <p:spPr>
          <a:xfrm>
            <a:off x="372533" y="4297116"/>
            <a:ext cx="7315200" cy="1692771"/>
          </a:xfrm>
          <a:prstGeom prst="rect">
            <a:avLst/>
          </a:prstGeom>
          <a:noFill/>
        </p:spPr>
        <p:txBody>
          <a:bodyPr wrap="square" rtlCol="0">
            <a:spAutoFit/>
          </a:bodyPr>
          <a:lstStyle/>
          <a:p>
            <a:pPr algn="r"/>
            <a:r>
              <a:rPr lang="fr-FR" sz="2000" i="1" dirty="0" smtClean="0">
                <a:solidFill>
                  <a:schemeClr val="tx2"/>
                </a:solidFill>
              </a:rPr>
              <a:t>« Aujourd’hui nous avons la chance extraordinaire</a:t>
            </a:r>
          </a:p>
          <a:p>
            <a:pPr algn="r"/>
            <a:r>
              <a:rPr lang="fr-FR" sz="2000" i="1" dirty="0" smtClean="0">
                <a:solidFill>
                  <a:schemeClr val="tx2"/>
                </a:solidFill>
              </a:rPr>
              <a:t>de pouvoir être les acteurs</a:t>
            </a:r>
          </a:p>
          <a:p>
            <a:pPr algn="r"/>
            <a:r>
              <a:rPr lang="fr-FR" sz="2000" i="1" dirty="0" smtClean="0">
                <a:solidFill>
                  <a:schemeClr val="tx2"/>
                </a:solidFill>
              </a:rPr>
              <a:t>d’un changement vers un monde durable et équitable.</a:t>
            </a:r>
          </a:p>
          <a:p>
            <a:pPr algn="r"/>
            <a:r>
              <a:rPr lang="fr-FR" sz="2000" i="1" dirty="0" smtClean="0">
                <a:solidFill>
                  <a:schemeClr val="tx2"/>
                </a:solidFill>
              </a:rPr>
              <a:t>Notre association s’engage dans ce combat pour l’avenir. »</a:t>
            </a:r>
          </a:p>
          <a:p>
            <a:pPr algn="r"/>
            <a:endParaRPr lang="fr-FR" sz="800" i="1" dirty="0" smtClean="0">
              <a:solidFill>
                <a:schemeClr val="tx2"/>
              </a:solidFill>
            </a:endParaRPr>
          </a:p>
          <a:p>
            <a:pPr algn="r"/>
            <a:r>
              <a:rPr lang="fr-FR" sz="1600" b="1" dirty="0" smtClean="0">
                <a:solidFill>
                  <a:srgbClr val="7F7F7F"/>
                </a:solidFill>
                <a:effectLst/>
              </a:rPr>
              <a:t>Albert Falco</a:t>
            </a:r>
            <a:r>
              <a:rPr lang="fr-FR" sz="1600" dirty="0" smtClean="0">
                <a:solidFill>
                  <a:srgbClr val="7F7F7F"/>
                </a:solidFill>
                <a:effectLst/>
              </a:rPr>
              <a:t>, </a:t>
            </a:r>
            <a:r>
              <a:rPr lang="fr-FR" sz="1600" dirty="0" smtClean="0">
                <a:solidFill>
                  <a:srgbClr val="7F7F7F"/>
                </a:solidFill>
              </a:rPr>
              <a:t>ancien </a:t>
            </a:r>
            <a:r>
              <a:rPr lang="fr-FR" sz="1600" dirty="0" smtClean="0">
                <a:solidFill>
                  <a:srgbClr val="7F7F7F"/>
                </a:solidFill>
                <a:effectLst/>
              </a:rPr>
              <a:t>président d’honneur de L181, ancien capitaine de la Calypso</a:t>
            </a:r>
          </a:p>
        </p:txBody>
      </p:sp>
      <p:pic>
        <p:nvPicPr>
          <p:cNvPr id="2" name="Image 1" descr="saran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900" y="1905000"/>
            <a:ext cx="762000" cy="927100"/>
          </a:xfrm>
          <a:prstGeom prst="rect">
            <a:avLst/>
          </a:prstGeom>
        </p:spPr>
      </p:pic>
      <p:pic>
        <p:nvPicPr>
          <p:cNvPr id="4" name="Image 3" descr="falc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7733" y="4419600"/>
            <a:ext cx="863600" cy="889000"/>
          </a:xfrm>
          <a:prstGeom prst="rect">
            <a:avLst/>
          </a:prstGeom>
        </p:spPr>
      </p:pic>
      <p:pic>
        <p:nvPicPr>
          <p:cNvPr id="6" name="Image 5" descr="sarano_signatur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32000" y="3119397"/>
            <a:ext cx="1346200" cy="982362"/>
          </a:xfrm>
          <a:prstGeom prst="rect">
            <a:avLst/>
          </a:prstGeom>
        </p:spPr>
      </p:pic>
      <p:pic>
        <p:nvPicPr>
          <p:cNvPr id="9" name="Image 8" descr="longitude_durabl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92533" y="5872458"/>
            <a:ext cx="863600" cy="871242"/>
          </a:xfrm>
          <a:prstGeom prst="rect">
            <a:avLst/>
          </a:prstGeom>
        </p:spPr>
      </p:pic>
    </p:spTree>
    <p:extLst>
      <p:ext uri="{BB962C8B-B14F-4D97-AF65-F5344CB8AC3E}">
        <p14:creationId xmlns:p14="http://schemas.microsoft.com/office/powerpoint/2010/main" val="4224386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466466"/>
            <a:ext cx="8492067" cy="646331"/>
          </a:xfrm>
          <a:prstGeom prst="rect">
            <a:avLst/>
          </a:prstGeom>
          <a:noFill/>
        </p:spPr>
        <p:txBody>
          <a:bodyPr wrap="square" rtlCol="0">
            <a:spAutoFit/>
          </a:bodyPr>
          <a:lstStyle/>
          <a:p>
            <a:r>
              <a:rPr lang="fr-FR" sz="3600" dirty="0">
                <a:solidFill>
                  <a:schemeClr val="tx2"/>
                </a:solidFill>
              </a:rPr>
              <a:t>8</a:t>
            </a:r>
            <a:r>
              <a:rPr lang="fr-FR" sz="3600" dirty="0" smtClean="0">
                <a:solidFill>
                  <a:schemeClr val="tx2"/>
                </a:solidFill>
              </a:rPr>
              <a:t>. LA PRESERVATION : LA CHARTE</a:t>
            </a:r>
          </a:p>
        </p:txBody>
      </p:sp>
      <p:sp>
        <p:nvSpPr>
          <p:cNvPr id="11" name="ZoneTexte 10"/>
          <p:cNvSpPr txBox="1"/>
          <p:nvPr/>
        </p:nvSpPr>
        <p:spPr>
          <a:xfrm>
            <a:off x="1134533" y="1928131"/>
            <a:ext cx="5990168" cy="369332"/>
          </a:xfrm>
          <a:prstGeom prst="rect">
            <a:avLst/>
          </a:prstGeom>
          <a:noFill/>
        </p:spPr>
        <p:txBody>
          <a:bodyPr wrap="square" rtlCol="0">
            <a:spAutoFit/>
          </a:bodyPr>
          <a:lstStyle/>
          <a:p>
            <a:r>
              <a:rPr lang="fr-FR" b="1" dirty="0" smtClean="0">
                <a:solidFill>
                  <a:schemeClr val="tx2"/>
                </a:solidFill>
              </a:rPr>
              <a:t>Disponible en 24 langues sur www.longitude181.org</a:t>
            </a:r>
          </a:p>
        </p:txBody>
      </p:sp>
      <p:pic>
        <p:nvPicPr>
          <p:cNvPr id="5" name="Image 4" descr="L181_Pictos charte_vecto-04.png"/>
          <p:cNvPicPr>
            <a:picLocks noChangeAspect="1"/>
          </p:cNvPicPr>
          <p:nvPr/>
        </p:nvPicPr>
        <p:blipFill>
          <a:blip r:embed="rId3"/>
          <a:stretch>
            <a:fillRect/>
          </a:stretch>
        </p:blipFill>
        <p:spPr>
          <a:xfrm>
            <a:off x="2881499" y="2414013"/>
            <a:ext cx="3518699" cy="1262637"/>
          </a:xfrm>
          <a:prstGeom prst="rect">
            <a:avLst/>
          </a:prstGeom>
        </p:spPr>
      </p:pic>
      <p:sp>
        <p:nvSpPr>
          <p:cNvPr id="6" name="ZoneTexte 5"/>
          <p:cNvSpPr txBox="1"/>
          <p:nvPr/>
        </p:nvSpPr>
        <p:spPr>
          <a:xfrm>
            <a:off x="0" y="3676650"/>
            <a:ext cx="9144000" cy="1938992"/>
          </a:xfrm>
          <a:prstGeom prst="rect">
            <a:avLst/>
          </a:prstGeom>
          <a:noFill/>
        </p:spPr>
        <p:txBody>
          <a:bodyPr wrap="square" rtlCol="0">
            <a:spAutoFit/>
          </a:bodyPr>
          <a:lstStyle/>
          <a:p>
            <a:pPr algn="ctr"/>
            <a:r>
              <a:rPr lang="fr-FR" sz="2000" b="1" dirty="0" smtClean="0">
                <a:solidFill>
                  <a:schemeClr val="tx2"/>
                </a:solidFill>
              </a:rPr>
              <a:t>Cette Charte est un Guide</a:t>
            </a:r>
            <a:r>
              <a:rPr lang="fr-FR" sz="2000" dirty="0" smtClean="0">
                <a:solidFill>
                  <a:schemeClr val="tx2"/>
                </a:solidFill>
              </a:rPr>
              <a:t>.</a:t>
            </a:r>
          </a:p>
          <a:p>
            <a:pPr algn="ctr"/>
            <a:endParaRPr lang="fr-FR" sz="2000" dirty="0" smtClean="0">
              <a:solidFill>
                <a:schemeClr val="tx2"/>
              </a:solidFill>
            </a:endParaRPr>
          </a:p>
          <a:p>
            <a:pPr algn="ctr"/>
            <a:r>
              <a:rPr lang="fr-FR" sz="2000" dirty="0" smtClean="0">
                <a:solidFill>
                  <a:schemeClr val="tx2"/>
                </a:solidFill>
              </a:rPr>
              <a:t>Ses propositions doivent être envisagées au cas par cas, tant les sites de plongée, les situations différent d’un lieu à l’autre. Son objet est de pousser chacun à s’interroger, et à mettre en place les conditions de plongée optimales pour une préservation et un partage équitable des richesses de la mer.</a:t>
            </a:r>
            <a:endParaRPr lang="fr-FR" sz="2000" b="1" dirty="0">
              <a:solidFill>
                <a:schemeClr val="tx2"/>
              </a:solidFill>
            </a:endParaRPr>
          </a:p>
        </p:txBody>
      </p:sp>
    </p:spTree>
    <p:extLst>
      <p:ext uri="{BB962C8B-B14F-4D97-AF65-F5344CB8AC3E}">
        <p14:creationId xmlns:p14="http://schemas.microsoft.com/office/powerpoint/2010/main" val="3063965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 y="2342766"/>
            <a:ext cx="9143999" cy="2862322"/>
          </a:xfrm>
          <a:prstGeom prst="rect">
            <a:avLst/>
          </a:prstGeom>
          <a:noFill/>
        </p:spPr>
        <p:txBody>
          <a:bodyPr wrap="square" rtlCol="0">
            <a:spAutoFit/>
          </a:bodyPr>
          <a:lstStyle/>
          <a:p>
            <a:pPr algn="ctr"/>
            <a:r>
              <a:rPr lang="fr-FR" sz="3600" dirty="0" smtClean="0">
                <a:solidFill>
                  <a:schemeClr val="tx2"/>
                </a:solidFill>
              </a:rPr>
              <a:t>NOUS VOUS REMERCIONS</a:t>
            </a:r>
          </a:p>
          <a:p>
            <a:pPr algn="ctr"/>
            <a:r>
              <a:rPr lang="fr-FR" sz="3600" dirty="0" smtClean="0">
                <a:solidFill>
                  <a:schemeClr val="tx2"/>
                </a:solidFill>
              </a:rPr>
              <a:t>POUR VOTRE ATTENTION</a:t>
            </a:r>
          </a:p>
          <a:p>
            <a:pPr algn="ctr"/>
            <a:endParaRPr lang="fr-FR" sz="3600" dirty="0">
              <a:solidFill>
                <a:schemeClr val="tx2"/>
              </a:solidFill>
            </a:endParaRPr>
          </a:p>
          <a:p>
            <a:pPr algn="ctr"/>
            <a:r>
              <a:rPr lang="fr-FR" b="1" dirty="0" smtClean="0">
                <a:solidFill>
                  <a:schemeClr val="tx2"/>
                </a:solidFill>
              </a:rPr>
              <a:t>Suivez l’actualité de Longitude 181, devenez membres de l’association :</a:t>
            </a:r>
          </a:p>
          <a:p>
            <a:pPr algn="ctr"/>
            <a:r>
              <a:rPr lang="fr-FR" dirty="0" smtClean="0">
                <a:solidFill>
                  <a:schemeClr val="tx2"/>
                </a:solidFill>
                <a:hlinkClick r:id="rId3"/>
              </a:rPr>
              <a:t>www.longitude181.org</a:t>
            </a:r>
            <a:endParaRPr lang="fr-FR" dirty="0" smtClean="0">
              <a:solidFill>
                <a:schemeClr val="tx2"/>
              </a:solidFill>
            </a:endParaRPr>
          </a:p>
          <a:p>
            <a:pPr algn="ctr"/>
            <a:endParaRPr lang="fr-FR" sz="3600" dirty="0">
              <a:solidFill>
                <a:schemeClr val="tx2"/>
              </a:solidFill>
            </a:endParaRPr>
          </a:p>
        </p:txBody>
      </p:sp>
      <p:pic>
        <p:nvPicPr>
          <p:cNvPr id="4" name="Image 3"/>
          <p:cNvPicPr/>
          <p:nvPr/>
        </p:nvPicPr>
        <p:blipFill>
          <a:blip r:embed="rId4" cstate="print"/>
          <a:srcRect/>
          <a:stretch>
            <a:fillRect/>
          </a:stretch>
        </p:blipFill>
        <p:spPr bwMode="auto">
          <a:xfrm>
            <a:off x="7088505" y="5205088"/>
            <a:ext cx="859790" cy="866775"/>
          </a:xfrm>
          <a:prstGeom prst="rect">
            <a:avLst/>
          </a:prstGeom>
          <a:noFill/>
          <a:ln w="9525">
            <a:noFill/>
            <a:miter lim="800000"/>
            <a:headEnd/>
            <a:tailEnd/>
          </a:ln>
        </p:spPr>
      </p:pic>
      <p:pic>
        <p:nvPicPr>
          <p:cNvPr id="5" name="Image 4" descr="Logo_ExpeRequinMedit_HD.png"/>
          <p:cNvPicPr/>
          <p:nvPr/>
        </p:nvPicPr>
        <p:blipFill>
          <a:blip r:embed="rId5" cstate="screen">
            <a:extLst>
              <a:ext uri="{28A0092B-C50C-407E-A947-70E740481C1C}">
                <a14:useLocalDpi xmlns:a14="http://schemas.microsoft.com/office/drawing/2010/main"/>
              </a:ext>
            </a:extLst>
          </a:blip>
          <a:stretch>
            <a:fillRect/>
          </a:stretch>
        </p:blipFill>
        <p:spPr>
          <a:xfrm>
            <a:off x="3749040" y="4886642"/>
            <a:ext cx="1645920" cy="1402715"/>
          </a:xfrm>
          <a:prstGeom prst="rect">
            <a:avLst/>
          </a:prstGeom>
        </p:spPr>
      </p:pic>
      <p:pic>
        <p:nvPicPr>
          <p:cNvPr id="6" name="Image 5" descr="logo_radio4.jpg"/>
          <p:cNvPicPr/>
          <p:nvPr/>
        </p:nvPicPr>
        <p:blipFill>
          <a:blip r:embed="rId6" cstate="screen">
            <a:extLst>
              <a:ext uri="{28A0092B-C50C-407E-A947-70E740481C1C}">
                <a14:useLocalDpi xmlns:a14="http://schemas.microsoft.com/office/drawing/2010/main"/>
              </a:ext>
            </a:extLst>
          </a:blip>
          <a:stretch>
            <a:fillRect/>
          </a:stretch>
        </p:blipFill>
        <p:spPr>
          <a:xfrm>
            <a:off x="1026160" y="5205088"/>
            <a:ext cx="970280" cy="713105"/>
          </a:xfrm>
          <a:prstGeom prst="rect">
            <a:avLst/>
          </a:prstGeom>
        </p:spPr>
      </p:pic>
    </p:spTree>
    <p:extLst>
      <p:ext uri="{BB962C8B-B14F-4D97-AF65-F5344CB8AC3E}">
        <p14:creationId xmlns:p14="http://schemas.microsoft.com/office/powerpoint/2010/main" val="83051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LA PHILOSOPHIE DE LONGITUDE 181</a:t>
            </a:r>
          </a:p>
        </p:txBody>
      </p:sp>
      <p:sp>
        <p:nvSpPr>
          <p:cNvPr id="2" name="ZoneTexte 1"/>
          <p:cNvSpPr txBox="1"/>
          <p:nvPr/>
        </p:nvSpPr>
        <p:spPr>
          <a:xfrm>
            <a:off x="651933" y="2616200"/>
            <a:ext cx="7941734" cy="1323439"/>
          </a:xfrm>
          <a:prstGeom prst="rect">
            <a:avLst/>
          </a:prstGeom>
          <a:noFill/>
        </p:spPr>
        <p:txBody>
          <a:bodyPr wrap="square" rtlCol="0">
            <a:spAutoFit/>
          </a:bodyPr>
          <a:lstStyle/>
          <a:p>
            <a:r>
              <a:rPr lang="fr-FR" sz="2000" dirty="0" smtClean="0">
                <a:solidFill>
                  <a:schemeClr val="tx2"/>
                </a:solidFill>
              </a:rPr>
              <a:t>La philosophie de l’association ainsi que ses actions, s’enracinent dans la formidable expérience de terrain de ses fondateurs (François Sarano et Vincent </a:t>
            </a:r>
            <a:r>
              <a:rPr lang="fr-FR" sz="2000" dirty="0" err="1" smtClean="0">
                <a:solidFill>
                  <a:schemeClr val="tx2"/>
                </a:solidFill>
              </a:rPr>
              <a:t>Ohl</a:t>
            </a:r>
            <a:r>
              <a:rPr lang="fr-FR" sz="2000" dirty="0" smtClean="0">
                <a:solidFill>
                  <a:schemeClr val="tx2"/>
                </a:solidFill>
              </a:rPr>
              <a:t>), tous deux anciens de la Calypso : 40 ans de voyages, de rencontres et d’explorations autour du monde.</a:t>
            </a:r>
          </a:p>
        </p:txBody>
      </p:sp>
      <p:sp>
        <p:nvSpPr>
          <p:cNvPr id="12" name="ZoneTexte 11"/>
          <p:cNvSpPr txBox="1"/>
          <p:nvPr/>
        </p:nvSpPr>
        <p:spPr>
          <a:xfrm>
            <a:off x="651932" y="3967679"/>
            <a:ext cx="7941734" cy="400110"/>
          </a:xfrm>
          <a:prstGeom prst="rect">
            <a:avLst/>
          </a:prstGeom>
          <a:noFill/>
        </p:spPr>
        <p:txBody>
          <a:bodyPr wrap="square" rtlCol="0">
            <a:spAutoFit/>
          </a:bodyPr>
          <a:lstStyle/>
          <a:p>
            <a:r>
              <a:rPr lang="fr-FR" sz="2000" dirty="0" smtClean="0">
                <a:solidFill>
                  <a:schemeClr val="tx2"/>
                </a:solidFill>
              </a:rPr>
              <a:t>Les objectifs de Longitude 181 sont :</a:t>
            </a:r>
          </a:p>
        </p:txBody>
      </p:sp>
      <p:sp>
        <p:nvSpPr>
          <p:cNvPr id="13" name="ZoneTexte 12"/>
          <p:cNvSpPr txBox="1"/>
          <p:nvPr/>
        </p:nvSpPr>
        <p:spPr>
          <a:xfrm>
            <a:off x="651932" y="4273644"/>
            <a:ext cx="7941734" cy="400110"/>
          </a:xfrm>
          <a:prstGeom prst="rect">
            <a:avLst/>
          </a:prstGeom>
          <a:noFill/>
        </p:spPr>
        <p:txBody>
          <a:bodyPr wrap="square" rtlCol="0">
            <a:spAutoFit/>
          </a:bodyPr>
          <a:lstStyle/>
          <a:p>
            <a:pPr marL="342900" indent="-342900">
              <a:buFont typeface="Arial"/>
              <a:buChar char="•"/>
            </a:pPr>
            <a:r>
              <a:rPr lang="fr-FR" sz="2000" dirty="0">
                <a:solidFill>
                  <a:schemeClr val="tx2"/>
                </a:solidFill>
              </a:rPr>
              <a:t>d</a:t>
            </a:r>
            <a:r>
              <a:rPr lang="fr-FR" sz="2000" dirty="0" smtClean="0">
                <a:solidFill>
                  <a:schemeClr val="tx2"/>
                </a:solidFill>
              </a:rPr>
              <a:t>’aller à la </a:t>
            </a:r>
            <a:r>
              <a:rPr lang="fr-FR" sz="2000" b="1" dirty="0" smtClean="0">
                <a:solidFill>
                  <a:schemeClr val="tx2"/>
                </a:solidFill>
              </a:rPr>
              <a:t>découverte</a:t>
            </a:r>
            <a:r>
              <a:rPr lang="fr-FR" sz="2000" dirty="0" smtClean="0">
                <a:solidFill>
                  <a:schemeClr val="tx2"/>
                </a:solidFill>
              </a:rPr>
              <a:t> de la nature ;</a:t>
            </a:r>
          </a:p>
        </p:txBody>
      </p:sp>
      <p:sp>
        <p:nvSpPr>
          <p:cNvPr id="14" name="ZoneTexte 13"/>
          <p:cNvSpPr txBox="1"/>
          <p:nvPr/>
        </p:nvSpPr>
        <p:spPr>
          <a:xfrm>
            <a:off x="651932" y="4564658"/>
            <a:ext cx="7941734" cy="400110"/>
          </a:xfrm>
          <a:prstGeom prst="rect">
            <a:avLst/>
          </a:prstGeom>
          <a:noFill/>
        </p:spPr>
        <p:txBody>
          <a:bodyPr wrap="square" rtlCol="0">
            <a:spAutoFit/>
          </a:bodyPr>
          <a:lstStyle/>
          <a:p>
            <a:pPr marL="342900" indent="-342900">
              <a:buFont typeface="Arial"/>
              <a:buChar char="•"/>
            </a:pPr>
            <a:r>
              <a:rPr lang="fr-FR" sz="2000" dirty="0">
                <a:solidFill>
                  <a:schemeClr val="tx2"/>
                </a:solidFill>
              </a:rPr>
              <a:t>d</a:t>
            </a:r>
            <a:r>
              <a:rPr lang="fr-FR" sz="2000" dirty="0" smtClean="0">
                <a:solidFill>
                  <a:schemeClr val="tx2"/>
                </a:solidFill>
              </a:rPr>
              <a:t>’aller à la </a:t>
            </a:r>
            <a:r>
              <a:rPr lang="fr-FR" sz="2000" b="1" dirty="0" smtClean="0">
                <a:solidFill>
                  <a:schemeClr val="tx2"/>
                </a:solidFill>
              </a:rPr>
              <a:t>rencontre</a:t>
            </a:r>
            <a:r>
              <a:rPr lang="fr-FR" sz="2000" dirty="0" smtClean="0">
                <a:solidFill>
                  <a:schemeClr val="tx2"/>
                </a:solidFill>
              </a:rPr>
              <a:t> des hommes et de leurs traditions ;</a:t>
            </a:r>
          </a:p>
        </p:txBody>
      </p:sp>
      <p:sp>
        <p:nvSpPr>
          <p:cNvPr id="16" name="ZoneTexte 15"/>
          <p:cNvSpPr txBox="1"/>
          <p:nvPr/>
        </p:nvSpPr>
        <p:spPr>
          <a:xfrm>
            <a:off x="651926" y="4857861"/>
            <a:ext cx="7941734" cy="1015663"/>
          </a:xfrm>
          <a:prstGeom prst="rect">
            <a:avLst/>
          </a:prstGeom>
          <a:noFill/>
        </p:spPr>
        <p:txBody>
          <a:bodyPr wrap="square" rtlCol="0">
            <a:spAutoFit/>
          </a:bodyPr>
          <a:lstStyle/>
          <a:p>
            <a:pPr marL="342900" indent="-342900">
              <a:buFont typeface="Arial"/>
              <a:buChar char="•"/>
            </a:pPr>
            <a:r>
              <a:rPr lang="fr-FR" sz="2000" dirty="0">
                <a:solidFill>
                  <a:schemeClr val="tx2"/>
                </a:solidFill>
              </a:rPr>
              <a:t>d</a:t>
            </a:r>
            <a:r>
              <a:rPr lang="fr-FR" sz="2000" dirty="0" smtClean="0">
                <a:solidFill>
                  <a:schemeClr val="tx2"/>
                </a:solidFill>
              </a:rPr>
              <a:t>e montrer l’extraordinaire </a:t>
            </a:r>
            <a:r>
              <a:rPr lang="fr-FR" sz="2000" b="1" dirty="0" smtClean="0">
                <a:solidFill>
                  <a:schemeClr val="tx2"/>
                </a:solidFill>
              </a:rPr>
              <a:t>diversité </a:t>
            </a:r>
            <a:r>
              <a:rPr lang="fr-FR" sz="2000" dirty="0" smtClean="0">
                <a:solidFill>
                  <a:schemeClr val="tx2"/>
                </a:solidFill>
              </a:rPr>
              <a:t>biologique et culturelle du monde afin que chacun puisse profiter, demain, des richesses de la planète, durablement et plus équitablement.</a:t>
            </a:r>
          </a:p>
        </p:txBody>
      </p:sp>
      <p:pic>
        <p:nvPicPr>
          <p:cNvPr id="8" name="Image 7" descr="longitude_durabl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92533" y="5872458"/>
            <a:ext cx="863600" cy="871242"/>
          </a:xfrm>
          <a:prstGeom prst="rect">
            <a:avLst/>
          </a:prstGeom>
        </p:spPr>
      </p:pic>
    </p:spTree>
    <p:extLst>
      <p:ext uri="{BB962C8B-B14F-4D97-AF65-F5344CB8AC3E}">
        <p14:creationId xmlns:p14="http://schemas.microsoft.com/office/powerpoint/2010/main" val="2141411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7200" y="1669666"/>
            <a:ext cx="8686800" cy="646331"/>
          </a:xfrm>
          <a:prstGeom prst="rect">
            <a:avLst/>
          </a:prstGeom>
          <a:noFill/>
        </p:spPr>
        <p:txBody>
          <a:bodyPr wrap="square" rtlCol="0">
            <a:spAutoFit/>
          </a:bodyPr>
          <a:lstStyle/>
          <a:p>
            <a:r>
              <a:rPr lang="fr-FR" sz="3600" dirty="0" smtClean="0">
                <a:solidFill>
                  <a:schemeClr val="tx2"/>
                </a:solidFill>
              </a:rPr>
              <a:t>POURQUOI « LONGITUDE 181 » ?</a:t>
            </a:r>
          </a:p>
        </p:txBody>
      </p:sp>
      <p:sp>
        <p:nvSpPr>
          <p:cNvPr id="2" name="ZoneTexte 1"/>
          <p:cNvSpPr txBox="1"/>
          <p:nvPr/>
        </p:nvSpPr>
        <p:spPr>
          <a:xfrm>
            <a:off x="524934" y="4758259"/>
            <a:ext cx="5456766" cy="1323439"/>
          </a:xfrm>
          <a:prstGeom prst="rect">
            <a:avLst/>
          </a:prstGeom>
          <a:noFill/>
        </p:spPr>
        <p:txBody>
          <a:bodyPr wrap="square" rtlCol="0">
            <a:spAutoFit/>
          </a:bodyPr>
          <a:lstStyle/>
          <a:p>
            <a:r>
              <a:rPr lang="fr-FR" sz="2000" b="1" dirty="0" smtClean="0">
                <a:solidFill>
                  <a:schemeClr val="tx2"/>
                </a:solidFill>
              </a:rPr>
              <a:t>Et « 181 » ?</a:t>
            </a:r>
          </a:p>
          <a:p>
            <a:r>
              <a:rPr lang="fr-FR" sz="2000" dirty="0" smtClean="0">
                <a:solidFill>
                  <a:schemeClr val="tx2"/>
                </a:solidFill>
              </a:rPr>
              <a:t>Pour évoquer un espace de partage au-delà de l’espace géographique en choisissant une longitude qui n’existe pas.</a:t>
            </a:r>
          </a:p>
        </p:txBody>
      </p:sp>
      <p:sp>
        <p:nvSpPr>
          <p:cNvPr id="5" name="ZoneTexte 4"/>
          <p:cNvSpPr txBox="1"/>
          <p:nvPr/>
        </p:nvSpPr>
        <p:spPr>
          <a:xfrm>
            <a:off x="524934" y="2459855"/>
            <a:ext cx="4436533" cy="1015663"/>
          </a:xfrm>
          <a:prstGeom prst="rect">
            <a:avLst/>
          </a:prstGeom>
          <a:noFill/>
        </p:spPr>
        <p:txBody>
          <a:bodyPr wrap="square" rtlCol="0">
            <a:spAutoFit/>
          </a:bodyPr>
          <a:lstStyle/>
          <a:p>
            <a:r>
              <a:rPr lang="fr-FR" sz="2000" dirty="0" smtClean="0">
                <a:solidFill>
                  <a:schemeClr val="tx2"/>
                </a:solidFill>
              </a:rPr>
              <a:t>Le nom devait évoquer les </a:t>
            </a:r>
            <a:r>
              <a:rPr lang="fr-FR" sz="2000" b="1" dirty="0" smtClean="0">
                <a:solidFill>
                  <a:schemeClr val="tx2"/>
                </a:solidFill>
              </a:rPr>
              <a:t>voyages</a:t>
            </a:r>
            <a:r>
              <a:rPr lang="fr-FR" sz="2000" dirty="0" smtClean="0">
                <a:solidFill>
                  <a:schemeClr val="tx2"/>
                </a:solidFill>
              </a:rPr>
              <a:t> et </a:t>
            </a:r>
            <a:r>
              <a:rPr lang="fr-FR" sz="2000" b="1" dirty="0" smtClean="0">
                <a:solidFill>
                  <a:schemeClr val="tx2"/>
                </a:solidFill>
              </a:rPr>
              <a:t>l’expérience</a:t>
            </a:r>
            <a:r>
              <a:rPr lang="fr-FR" sz="2000" dirty="0" smtClean="0">
                <a:solidFill>
                  <a:schemeClr val="tx2"/>
                </a:solidFill>
              </a:rPr>
              <a:t>, qui ne prend son sens que lorsqu’elle est </a:t>
            </a:r>
            <a:r>
              <a:rPr lang="fr-FR" sz="2000" b="1" dirty="0" smtClean="0">
                <a:solidFill>
                  <a:schemeClr val="tx2"/>
                </a:solidFill>
              </a:rPr>
              <a:t>partagée</a:t>
            </a:r>
            <a:r>
              <a:rPr lang="fr-FR" sz="2000" dirty="0" smtClean="0">
                <a:solidFill>
                  <a:schemeClr val="tx2"/>
                </a:solidFill>
              </a:rPr>
              <a:t>.</a:t>
            </a:r>
          </a:p>
        </p:txBody>
      </p:sp>
      <p:sp>
        <p:nvSpPr>
          <p:cNvPr id="6" name="ZoneTexte 5"/>
          <p:cNvSpPr txBox="1"/>
          <p:nvPr/>
        </p:nvSpPr>
        <p:spPr>
          <a:xfrm>
            <a:off x="524934" y="3581559"/>
            <a:ext cx="4436533" cy="1015663"/>
          </a:xfrm>
          <a:prstGeom prst="rect">
            <a:avLst/>
          </a:prstGeom>
          <a:noFill/>
        </p:spPr>
        <p:txBody>
          <a:bodyPr wrap="square" rtlCol="0">
            <a:spAutoFit/>
          </a:bodyPr>
          <a:lstStyle/>
          <a:p>
            <a:r>
              <a:rPr lang="fr-FR" sz="2000" dirty="0" smtClean="0">
                <a:solidFill>
                  <a:schemeClr val="tx2"/>
                </a:solidFill>
              </a:rPr>
              <a:t>D’où le mot « longitude » pour les voyages et l’expérience, les longitudes unissant les pôles.</a:t>
            </a:r>
          </a:p>
        </p:txBody>
      </p:sp>
      <p:pic>
        <p:nvPicPr>
          <p:cNvPr id="7" name="Image 6" descr="globe_longitud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81700" y="3884598"/>
            <a:ext cx="2247900" cy="2197100"/>
          </a:xfrm>
          <a:prstGeom prst="rect">
            <a:avLst/>
          </a:prstGeom>
        </p:spPr>
      </p:pic>
    </p:spTree>
    <p:extLst>
      <p:ext uri="{BB962C8B-B14F-4D97-AF65-F5344CB8AC3E}">
        <p14:creationId xmlns:p14="http://schemas.microsoft.com/office/powerpoint/2010/main" val="3667337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1933" y="1669666"/>
            <a:ext cx="8492066" cy="646331"/>
          </a:xfrm>
          <a:prstGeom prst="rect">
            <a:avLst/>
          </a:prstGeom>
          <a:noFill/>
        </p:spPr>
        <p:txBody>
          <a:bodyPr wrap="square" rtlCol="0">
            <a:spAutoFit/>
          </a:bodyPr>
          <a:lstStyle/>
          <a:p>
            <a:r>
              <a:rPr lang="fr-FR" sz="3600" dirty="0" smtClean="0">
                <a:solidFill>
                  <a:srgbClr val="1F497D"/>
                </a:solidFill>
              </a:rPr>
              <a:t>LA CHARTE DU PLONGEUR RESPONSABLE</a:t>
            </a:r>
          </a:p>
        </p:txBody>
      </p:sp>
      <p:sp>
        <p:nvSpPr>
          <p:cNvPr id="9" name="ZoneTexte 8"/>
          <p:cNvSpPr txBox="1"/>
          <p:nvPr/>
        </p:nvSpPr>
        <p:spPr>
          <a:xfrm>
            <a:off x="651933" y="2616200"/>
            <a:ext cx="4294082" cy="2554545"/>
          </a:xfrm>
          <a:prstGeom prst="rect">
            <a:avLst/>
          </a:prstGeom>
          <a:noFill/>
        </p:spPr>
        <p:txBody>
          <a:bodyPr wrap="square" rtlCol="0">
            <a:spAutoFit/>
          </a:bodyPr>
          <a:lstStyle/>
          <a:p>
            <a:r>
              <a:rPr lang="fr-FR" sz="2000" dirty="0" smtClean="0">
                <a:solidFill>
                  <a:schemeClr val="tx2"/>
                </a:solidFill>
              </a:rPr>
              <a:t>L’expérience dans le domaine de l’exploration sous-marine des fondateurs les a poussés à lancer, en février 2002, la CHARTE INTERNATIONALE DU PLONGEUR RESPONSABLE, aujourd’hui traduite en 24 langues, et téléchargeable sur </a:t>
            </a:r>
            <a:r>
              <a:rPr lang="fr-FR" sz="2000" dirty="0" smtClean="0">
                <a:solidFill>
                  <a:schemeClr val="tx2"/>
                </a:solidFill>
                <a:hlinkClick r:id="rId2"/>
              </a:rPr>
              <a:t>www.longitude181.org</a:t>
            </a:r>
            <a:endParaRPr lang="fr-FR" sz="2000" dirty="0" smtClean="0">
              <a:solidFill>
                <a:schemeClr val="tx2"/>
              </a:solidFill>
            </a:endParaRPr>
          </a:p>
        </p:txBody>
      </p:sp>
      <p:sp>
        <p:nvSpPr>
          <p:cNvPr id="12" name="ZoneTexte 11"/>
          <p:cNvSpPr txBox="1"/>
          <p:nvPr/>
        </p:nvSpPr>
        <p:spPr>
          <a:xfrm>
            <a:off x="651933" y="5452547"/>
            <a:ext cx="7874000" cy="1046440"/>
          </a:xfrm>
          <a:prstGeom prst="rect">
            <a:avLst/>
          </a:prstGeom>
          <a:solidFill>
            <a:schemeClr val="tx2">
              <a:lumMod val="20000"/>
              <a:lumOff val="80000"/>
            </a:schemeClr>
          </a:solidFill>
        </p:spPr>
        <p:txBody>
          <a:bodyPr wrap="square" rtlCol="0">
            <a:spAutoFit/>
          </a:bodyPr>
          <a:lstStyle/>
          <a:p>
            <a:r>
              <a:rPr lang="fr-FR" sz="2000" dirty="0" smtClean="0">
                <a:solidFill>
                  <a:schemeClr val="tx2"/>
                </a:solidFill>
              </a:rPr>
              <a:t>Une reconnaissance mondiale.</a:t>
            </a:r>
          </a:p>
          <a:p>
            <a:r>
              <a:rPr lang="fr-FR" sz="1400" dirty="0" smtClean="0">
                <a:solidFill>
                  <a:schemeClr val="tx2"/>
                </a:solidFill>
              </a:rPr>
              <a:t>Cette charte a été adoptée par : la FFESSM, la CMAS Suisse, la CMAS Québec, la fédération Malaisienne, la fédération Algérienne, la fédération Tunisienne, l’UCPA et plusieurs associations de moniteurs de plongée : CEDIP, ANMP, SSI-France, FSGT, SNMP.</a:t>
            </a:r>
          </a:p>
        </p:txBody>
      </p:sp>
      <p:pic>
        <p:nvPicPr>
          <p:cNvPr id="6" name="Image 5" descr="L181_Pictos charte_vecto-04.png"/>
          <p:cNvPicPr>
            <a:picLocks noChangeAspect="1"/>
          </p:cNvPicPr>
          <p:nvPr/>
        </p:nvPicPr>
        <p:blipFill>
          <a:blip r:embed="rId3"/>
          <a:stretch>
            <a:fillRect/>
          </a:stretch>
        </p:blipFill>
        <p:spPr>
          <a:xfrm>
            <a:off x="4802317" y="2828925"/>
            <a:ext cx="3723616" cy="1336168"/>
          </a:xfrm>
          <a:prstGeom prst="rect">
            <a:avLst/>
          </a:prstGeom>
        </p:spPr>
      </p:pic>
    </p:spTree>
    <p:extLst>
      <p:ext uri="{BB962C8B-B14F-4D97-AF65-F5344CB8AC3E}">
        <p14:creationId xmlns:p14="http://schemas.microsoft.com/office/powerpoint/2010/main" val="398883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b="1"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val="1375526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1932" y="1669666"/>
            <a:ext cx="8492067" cy="1200329"/>
          </a:xfrm>
          <a:prstGeom prst="rect">
            <a:avLst/>
          </a:prstGeom>
          <a:noFill/>
        </p:spPr>
        <p:txBody>
          <a:bodyPr wrap="square" rtlCol="0">
            <a:spAutoFit/>
          </a:bodyPr>
          <a:lstStyle/>
          <a:p>
            <a:r>
              <a:rPr lang="fr-FR" sz="3600" dirty="0" smtClean="0">
                <a:solidFill>
                  <a:schemeClr val="tx2"/>
                </a:solidFill>
              </a:rPr>
              <a:t>2. TECHNIQUE DE LA PLONGÉE</a:t>
            </a:r>
          </a:p>
          <a:p>
            <a:r>
              <a:rPr lang="fr-FR" sz="3600" dirty="0" smtClean="0">
                <a:solidFill>
                  <a:schemeClr val="tx2"/>
                </a:solidFill>
              </a:rPr>
              <a:t>ET ENVIRONNEMENT</a:t>
            </a:r>
          </a:p>
        </p:txBody>
      </p:sp>
      <p:sp>
        <p:nvSpPr>
          <p:cNvPr id="9" name="ZoneTexte 8"/>
          <p:cNvSpPr txBox="1"/>
          <p:nvPr/>
        </p:nvSpPr>
        <p:spPr>
          <a:xfrm>
            <a:off x="4656666" y="3880089"/>
            <a:ext cx="4072467" cy="2554545"/>
          </a:xfrm>
          <a:prstGeom prst="rect">
            <a:avLst/>
          </a:prstGeom>
          <a:noFill/>
        </p:spPr>
        <p:txBody>
          <a:bodyPr wrap="square" rtlCol="0">
            <a:spAutoFit/>
          </a:bodyPr>
          <a:lstStyle/>
          <a:p>
            <a:r>
              <a:rPr lang="fr-FR" sz="2000" i="1" dirty="0" smtClean="0">
                <a:solidFill>
                  <a:schemeClr val="tx2"/>
                </a:solidFill>
              </a:rPr>
              <a:t>Quel que soit notre niveau en plongée, </a:t>
            </a:r>
            <a:r>
              <a:rPr lang="fr-FR" sz="2000" i="1" dirty="0">
                <a:solidFill>
                  <a:schemeClr val="tx2"/>
                </a:solidFill>
              </a:rPr>
              <a:t>n</a:t>
            </a:r>
            <a:r>
              <a:rPr lang="fr-FR" sz="2000" i="1" dirty="0" smtClean="0">
                <a:solidFill>
                  <a:schemeClr val="tx2"/>
                </a:solidFill>
              </a:rPr>
              <a:t>ous avons tous à progresser dans les différentes composantes techniques de l’activité (</a:t>
            </a:r>
            <a:r>
              <a:rPr lang="fr-FR" sz="2000" i="1" dirty="0" err="1" smtClean="0">
                <a:solidFill>
                  <a:schemeClr val="tx2"/>
                </a:solidFill>
              </a:rPr>
              <a:t>palmage</a:t>
            </a:r>
            <a:r>
              <a:rPr lang="fr-FR" sz="2000" i="1" dirty="0" smtClean="0">
                <a:solidFill>
                  <a:schemeClr val="tx2"/>
                </a:solidFill>
              </a:rPr>
              <a:t> respectueux, lestage correct, équilibre, </a:t>
            </a:r>
            <a:r>
              <a:rPr lang="is-IS" sz="2000" i="1" dirty="0" smtClean="0">
                <a:solidFill>
                  <a:schemeClr val="tx2"/>
                </a:solidFill>
              </a:rPr>
              <a:t>…) afin d’être le plus neutre possible sur ce milieu fragile qui nous accueille.</a:t>
            </a:r>
            <a:endParaRPr lang="fr-FR" sz="2000" i="1" dirty="0" smtClean="0">
              <a:solidFill>
                <a:schemeClr val="tx2"/>
              </a:solidFill>
            </a:endParaRPr>
          </a:p>
        </p:txBody>
      </p:sp>
      <p:grpSp>
        <p:nvGrpSpPr>
          <p:cNvPr id="11" name="Grouper 10"/>
          <p:cNvGrpSpPr/>
          <p:nvPr/>
        </p:nvGrpSpPr>
        <p:grpSpPr>
          <a:xfrm>
            <a:off x="762000" y="2869995"/>
            <a:ext cx="3525943" cy="3678734"/>
            <a:chOff x="762000" y="2869995"/>
            <a:chExt cx="3525943" cy="3678734"/>
          </a:xfrm>
        </p:grpSpPr>
        <p:pic>
          <p:nvPicPr>
            <p:cNvPr id="7" name="Image 6" descr="gorgon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869995"/>
              <a:ext cx="3525943" cy="3678734"/>
            </a:xfrm>
            <a:prstGeom prst="rect">
              <a:avLst/>
            </a:prstGeom>
          </p:spPr>
        </p:pic>
        <p:sp>
          <p:nvSpPr>
            <p:cNvPr id="5" name="ZoneTexte 4"/>
            <p:cNvSpPr txBox="1"/>
            <p:nvPr/>
          </p:nvSpPr>
          <p:spPr>
            <a:xfrm>
              <a:off x="2413500" y="6157635"/>
              <a:ext cx="1781733" cy="276999"/>
            </a:xfrm>
            <a:prstGeom prst="rect">
              <a:avLst/>
            </a:prstGeom>
            <a:noFill/>
          </p:spPr>
          <p:txBody>
            <a:bodyPr wrap="none" rtlCol="0">
              <a:spAutoFit/>
            </a:bodyPr>
            <a:lstStyle/>
            <a:p>
              <a:pPr algn="r"/>
              <a:r>
                <a:rPr lang="fr-FR" sz="1200" i="1" dirty="0" smtClean="0">
                  <a:solidFill>
                    <a:srgbClr val="BFBFBF"/>
                  </a:solidFill>
                </a:rPr>
                <a:t>Photographie Alain Foret</a:t>
              </a:r>
              <a:endParaRPr lang="fr-FR" sz="1200" i="1" dirty="0">
                <a:solidFill>
                  <a:srgbClr val="BFBFBF"/>
                </a:solidFill>
              </a:endParaRPr>
            </a:p>
          </p:txBody>
        </p:sp>
      </p:grpSp>
    </p:spTree>
    <p:extLst>
      <p:ext uri="{BB962C8B-B14F-4D97-AF65-F5344CB8AC3E}">
        <p14:creationId xmlns:p14="http://schemas.microsoft.com/office/powerpoint/2010/main" val="3517817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1873</TotalTime>
  <Words>3536</Words>
  <Application>Microsoft Office PowerPoint</Application>
  <PresentationFormat>Affichage à l'écran (4:3)</PresentationFormat>
  <Paragraphs>437</Paragraphs>
  <Slides>41</Slides>
  <Notes>23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41</vt:i4>
      </vt:variant>
    </vt:vector>
  </HeadingPairs>
  <TitlesOfParts>
    <vt:vector size="45" baseType="lpstr">
      <vt:lpstr>Arial</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TETHYS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Foret</dc:creator>
  <cp:lastModifiedBy>Serge Geairain</cp:lastModifiedBy>
  <cp:revision>338</cp:revision>
  <cp:lastPrinted>2016-04-29T13:45:19Z</cp:lastPrinted>
  <dcterms:created xsi:type="dcterms:W3CDTF">2016-04-29T12:14:22Z</dcterms:created>
  <dcterms:modified xsi:type="dcterms:W3CDTF">2016-10-24T16:45:10Z</dcterms:modified>
</cp:coreProperties>
</file>