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63" r:id="rId2"/>
    <p:sldId id="258" r:id="rId3"/>
    <p:sldId id="257" r:id="rId4"/>
    <p:sldId id="260" r:id="rId5"/>
    <p:sldId id="264" r:id="rId6"/>
    <p:sldId id="523" r:id="rId7"/>
    <p:sldId id="430" r:id="rId8"/>
    <p:sldId id="525" r:id="rId9"/>
    <p:sldId id="411" r:id="rId10"/>
    <p:sldId id="484" r:id="rId11"/>
    <p:sldId id="347" r:id="rId12"/>
    <p:sldId id="274" r:id="rId13"/>
    <p:sldId id="261" r:id="rId14"/>
    <p:sldId id="262" r:id="rId15"/>
    <p:sldId id="265" r:id="rId16"/>
    <p:sldId id="267" r:id="rId17"/>
    <p:sldId id="276" r:id="rId18"/>
    <p:sldId id="421" r:id="rId19"/>
    <p:sldId id="366" r:id="rId20"/>
    <p:sldId id="415" r:id="rId21"/>
    <p:sldId id="418" r:id="rId22"/>
    <p:sldId id="268" r:id="rId23"/>
    <p:sldId id="266" r:id="rId24"/>
    <p:sldId id="269" r:id="rId25"/>
    <p:sldId id="272" r:id="rId26"/>
    <p:sldId id="275" r:id="rId27"/>
    <p:sldId id="450" r:id="rId28"/>
    <p:sldId id="358" r:id="rId29"/>
    <p:sldId id="465" r:id="rId30"/>
    <p:sldId id="485" r:id="rId31"/>
    <p:sldId id="343" r:id="rId32"/>
    <p:sldId id="335" r:id="rId3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960"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fr-FR"/>
              <a:t>Colloque et Assises de la Plongée 2018 - Région SUD FFESSM</a:t>
            </a: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E3D4992-0553-45F9-BEC9-60ACD6BC70C3}" type="datetimeFigureOut">
              <a:rPr lang="fr-FR" smtClean="0"/>
              <a:t>08/12/2018</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B54B252-30A2-442C-A0DC-50D7044F38B6}" type="slidenum">
              <a:rPr lang="fr-FR" smtClean="0"/>
              <a:t>‹N°›</a:t>
            </a:fld>
            <a:endParaRPr lang="fr-FR"/>
          </a:p>
        </p:txBody>
      </p:sp>
    </p:spTree>
    <p:extLst>
      <p:ext uri="{BB962C8B-B14F-4D97-AF65-F5344CB8AC3E}">
        <p14:creationId xmlns:p14="http://schemas.microsoft.com/office/powerpoint/2010/main" val="4224818502"/>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fr-FR"/>
              <a:t>Colloque et Assises de la Plongée 2018 - Région SUD FFESSM</a:t>
            </a: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73F3AE-8D7A-482B-A857-D4E7A11314C1}" type="datetimeFigureOut">
              <a:rPr lang="fr-FR" smtClean="0"/>
              <a:t>08/12/2018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3EABB5-39D2-483A-AF7D-C5893EF15F16}" type="slidenum">
              <a:rPr lang="fr-FR" smtClean="0"/>
              <a:t>‹N°›</a:t>
            </a:fld>
            <a:endParaRPr lang="fr-FR"/>
          </a:p>
        </p:txBody>
      </p:sp>
    </p:spTree>
    <p:extLst>
      <p:ext uri="{BB962C8B-B14F-4D97-AF65-F5344CB8AC3E}">
        <p14:creationId xmlns:p14="http://schemas.microsoft.com/office/powerpoint/2010/main" val="2609343003"/>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en-tête 4"/>
          <p:cNvSpPr>
            <a:spLocks noGrp="1"/>
          </p:cNvSpPr>
          <p:nvPr>
            <p:ph type="hdr" sz="quarter" idx="10"/>
          </p:nvPr>
        </p:nvSpPr>
        <p:spPr/>
        <p:txBody>
          <a:bodyPr/>
          <a:lstStyle/>
          <a:p>
            <a:r>
              <a:rPr lang="fr-FR"/>
              <a:t>Colloque et Assises de la Plongée 2018 - Région SUD FFESSM</a:t>
            </a:r>
          </a:p>
        </p:txBody>
      </p:sp>
    </p:spTree>
    <p:extLst>
      <p:ext uri="{BB962C8B-B14F-4D97-AF65-F5344CB8AC3E}">
        <p14:creationId xmlns:p14="http://schemas.microsoft.com/office/powerpoint/2010/main" val="1940158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en-tête 4"/>
          <p:cNvSpPr>
            <a:spLocks noGrp="1"/>
          </p:cNvSpPr>
          <p:nvPr>
            <p:ph type="hdr" sz="quarter" idx="10"/>
          </p:nvPr>
        </p:nvSpPr>
        <p:spPr/>
        <p:txBody>
          <a:bodyPr/>
          <a:lstStyle/>
          <a:p>
            <a:r>
              <a:rPr lang="fr-FR"/>
              <a:t>Colloque et Assises de la Plongée 2018 - Région SUD FFESSM</a:t>
            </a:r>
          </a:p>
        </p:txBody>
      </p:sp>
    </p:spTree>
    <p:extLst>
      <p:ext uri="{BB962C8B-B14F-4D97-AF65-F5344CB8AC3E}">
        <p14:creationId xmlns:p14="http://schemas.microsoft.com/office/powerpoint/2010/main" val="1940158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en-tête 4"/>
          <p:cNvSpPr>
            <a:spLocks noGrp="1"/>
          </p:cNvSpPr>
          <p:nvPr>
            <p:ph type="hdr" sz="quarter" idx="10"/>
          </p:nvPr>
        </p:nvSpPr>
        <p:spPr/>
        <p:txBody>
          <a:bodyPr/>
          <a:lstStyle/>
          <a:p>
            <a:r>
              <a:rPr lang="fr-FR"/>
              <a:t>Colloque et Assises de la Plongée 2018 - Région SUD FFESSM</a:t>
            </a:r>
          </a:p>
        </p:txBody>
      </p:sp>
    </p:spTree>
    <p:extLst>
      <p:ext uri="{BB962C8B-B14F-4D97-AF65-F5344CB8AC3E}">
        <p14:creationId xmlns:p14="http://schemas.microsoft.com/office/powerpoint/2010/main" val="4063707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en-tête 4"/>
          <p:cNvSpPr>
            <a:spLocks noGrp="1"/>
          </p:cNvSpPr>
          <p:nvPr>
            <p:ph type="hdr" sz="quarter" idx="10"/>
          </p:nvPr>
        </p:nvSpPr>
        <p:spPr/>
        <p:txBody>
          <a:bodyPr/>
          <a:lstStyle/>
          <a:p>
            <a:r>
              <a:rPr lang="fr-FR"/>
              <a:t>Colloque et Assises de la Plongée 2018 - Région SUD FFESSM</a:t>
            </a:r>
          </a:p>
        </p:txBody>
      </p:sp>
    </p:spTree>
    <p:extLst>
      <p:ext uri="{BB962C8B-B14F-4D97-AF65-F5344CB8AC3E}">
        <p14:creationId xmlns:p14="http://schemas.microsoft.com/office/powerpoint/2010/main" val="1940158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en-tête 4"/>
          <p:cNvSpPr>
            <a:spLocks noGrp="1"/>
          </p:cNvSpPr>
          <p:nvPr>
            <p:ph type="hdr" sz="quarter" idx="10"/>
          </p:nvPr>
        </p:nvSpPr>
        <p:spPr/>
        <p:txBody>
          <a:bodyPr/>
          <a:lstStyle/>
          <a:p>
            <a:r>
              <a:rPr lang="fr-FR"/>
              <a:t>Colloque et Assises de la Plongée 2018 - Région SUD FFESSM</a:t>
            </a:r>
          </a:p>
        </p:txBody>
      </p:sp>
    </p:spTree>
    <p:extLst>
      <p:ext uri="{BB962C8B-B14F-4D97-AF65-F5344CB8AC3E}">
        <p14:creationId xmlns:p14="http://schemas.microsoft.com/office/powerpoint/2010/main" val="1940158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en-tête 4"/>
          <p:cNvSpPr>
            <a:spLocks noGrp="1"/>
          </p:cNvSpPr>
          <p:nvPr>
            <p:ph type="hdr" sz="quarter" idx="10"/>
          </p:nvPr>
        </p:nvSpPr>
        <p:spPr/>
        <p:txBody>
          <a:bodyPr/>
          <a:lstStyle/>
          <a:p>
            <a:r>
              <a:rPr lang="fr-FR"/>
              <a:t>Colloque et Assises de la Plongée 2018 - Région SUD FFESSM</a:t>
            </a:r>
          </a:p>
        </p:txBody>
      </p:sp>
    </p:spTree>
    <p:extLst>
      <p:ext uri="{BB962C8B-B14F-4D97-AF65-F5344CB8AC3E}">
        <p14:creationId xmlns:p14="http://schemas.microsoft.com/office/powerpoint/2010/main" val="1940158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en-tête 4"/>
          <p:cNvSpPr>
            <a:spLocks noGrp="1"/>
          </p:cNvSpPr>
          <p:nvPr>
            <p:ph type="hdr" sz="quarter" idx="10"/>
          </p:nvPr>
        </p:nvSpPr>
        <p:spPr/>
        <p:txBody>
          <a:bodyPr/>
          <a:lstStyle/>
          <a:p>
            <a:r>
              <a:rPr lang="fr-FR"/>
              <a:t>Colloque et Assises de la Plongée 2018 - Région SUD FFESSM</a:t>
            </a:r>
          </a:p>
        </p:txBody>
      </p:sp>
    </p:spTree>
    <p:extLst>
      <p:ext uri="{BB962C8B-B14F-4D97-AF65-F5344CB8AC3E}">
        <p14:creationId xmlns:p14="http://schemas.microsoft.com/office/powerpoint/2010/main" val="1940158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en-tête 4"/>
          <p:cNvSpPr>
            <a:spLocks noGrp="1"/>
          </p:cNvSpPr>
          <p:nvPr>
            <p:ph type="hdr" sz="quarter" idx="10"/>
          </p:nvPr>
        </p:nvSpPr>
        <p:spPr/>
        <p:txBody>
          <a:bodyPr/>
          <a:lstStyle/>
          <a:p>
            <a:r>
              <a:rPr lang="fr-FR"/>
              <a:t>Colloque et Assises de la Plongée 2018 - Région SUD FFESSM</a:t>
            </a:r>
          </a:p>
        </p:txBody>
      </p:sp>
    </p:spTree>
    <p:extLst>
      <p:ext uri="{BB962C8B-B14F-4D97-AF65-F5344CB8AC3E}">
        <p14:creationId xmlns:p14="http://schemas.microsoft.com/office/powerpoint/2010/main" val="4194173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en-tête 4"/>
          <p:cNvSpPr>
            <a:spLocks noGrp="1"/>
          </p:cNvSpPr>
          <p:nvPr>
            <p:ph type="hdr" sz="quarter" idx="10"/>
          </p:nvPr>
        </p:nvSpPr>
        <p:spPr/>
        <p:txBody>
          <a:bodyPr/>
          <a:lstStyle/>
          <a:p>
            <a:r>
              <a:rPr lang="fr-FR"/>
              <a:t>Colloque et Assises de la Plongée 2018 - Région SUD FFESSM</a:t>
            </a:r>
          </a:p>
        </p:txBody>
      </p:sp>
    </p:spTree>
    <p:extLst>
      <p:ext uri="{BB962C8B-B14F-4D97-AF65-F5344CB8AC3E}">
        <p14:creationId xmlns:p14="http://schemas.microsoft.com/office/powerpoint/2010/main" val="1940158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en-tête 4"/>
          <p:cNvSpPr>
            <a:spLocks noGrp="1"/>
          </p:cNvSpPr>
          <p:nvPr>
            <p:ph type="hdr" sz="quarter" idx="10"/>
          </p:nvPr>
        </p:nvSpPr>
        <p:spPr/>
        <p:txBody>
          <a:bodyPr/>
          <a:lstStyle/>
          <a:p>
            <a:r>
              <a:rPr lang="fr-FR"/>
              <a:t>Colloque et Assises de la Plongée 2018 - Région SUD FFESSM</a:t>
            </a:r>
          </a:p>
        </p:txBody>
      </p:sp>
    </p:spTree>
    <p:extLst>
      <p:ext uri="{BB962C8B-B14F-4D97-AF65-F5344CB8AC3E}">
        <p14:creationId xmlns:p14="http://schemas.microsoft.com/office/powerpoint/2010/main" val="1940158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en-tête 4"/>
          <p:cNvSpPr>
            <a:spLocks noGrp="1"/>
          </p:cNvSpPr>
          <p:nvPr>
            <p:ph type="hdr" sz="quarter" idx="10"/>
          </p:nvPr>
        </p:nvSpPr>
        <p:spPr/>
        <p:txBody>
          <a:bodyPr/>
          <a:lstStyle/>
          <a:p>
            <a:r>
              <a:rPr lang="fr-FR"/>
              <a:t>Colloque et Assises de la Plongée 2018 - Région SUD FFESSM</a:t>
            </a:r>
          </a:p>
        </p:txBody>
      </p:sp>
    </p:spTree>
    <p:extLst>
      <p:ext uri="{BB962C8B-B14F-4D97-AF65-F5344CB8AC3E}">
        <p14:creationId xmlns:p14="http://schemas.microsoft.com/office/powerpoint/2010/main" val="1940158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en-tête 4"/>
          <p:cNvSpPr>
            <a:spLocks noGrp="1"/>
          </p:cNvSpPr>
          <p:nvPr>
            <p:ph type="hdr" sz="quarter" idx="10"/>
          </p:nvPr>
        </p:nvSpPr>
        <p:spPr/>
        <p:txBody>
          <a:bodyPr/>
          <a:lstStyle/>
          <a:p>
            <a:r>
              <a:rPr lang="fr-FR"/>
              <a:t>Colloque et Assises de la Plongée 2018 - Région SUD FFESSM</a:t>
            </a:r>
          </a:p>
        </p:txBody>
      </p:sp>
    </p:spTree>
    <p:extLst>
      <p:ext uri="{BB962C8B-B14F-4D97-AF65-F5344CB8AC3E}">
        <p14:creationId xmlns:p14="http://schemas.microsoft.com/office/powerpoint/2010/main" val="1940158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en-tête 4"/>
          <p:cNvSpPr>
            <a:spLocks noGrp="1"/>
          </p:cNvSpPr>
          <p:nvPr>
            <p:ph type="hdr" sz="quarter" idx="10"/>
          </p:nvPr>
        </p:nvSpPr>
        <p:spPr/>
        <p:txBody>
          <a:bodyPr/>
          <a:lstStyle/>
          <a:p>
            <a:r>
              <a:rPr lang="fr-FR"/>
              <a:t>Colloque et Assises de la Plongée 2018 - Région SUD FFESSM</a:t>
            </a:r>
          </a:p>
        </p:txBody>
      </p:sp>
    </p:spTree>
    <p:extLst>
      <p:ext uri="{BB962C8B-B14F-4D97-AF65-F5344CB8AC3E}">
        <p14:creationId xmlns:p14="http://schemas.microsoft.com/office/powerpoint/2010/main" val="1955818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en-tête 4"/>
          <p:cNvSpPr>
            <a:spLocks noGrp="1"/>
          </p:cNvSpPr>
          <p:nvPr>
            <p:ph type="hdr" sz="quarter" idx="10"/>
          </p:nvPr>
        </p:nvSpPr>
        <p:spPr/>
        <p:txBody>
          <a:bodyPr/>
          <a:lstStyle/>
          <a:p>
            <a:r>
              <a:rPr lang="fr-FR"/>
              <a:t>Colloque et Assises de la Plongée 2018 - Région SUD FFESSM</a:t>
            </a:r>
          </a:p>
        </p:txBody>
      </p:sp>
    </p:spTree>
    <p:extLst>
      <p:ext uri="{BB962C8B-B14F-4D97-AF65-F5344CB8AC3E}">
        <p14:creationId xmlns:p14="http://schemas.microsoft.com/office/powerpoint/2010/main" val="1940158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en-tête 4"/>
          <p:cNvSpPr>
            <a:spLocks noGrp="1"/>
          </p:cNvSpPr>
          <p:nvPr>
            <p:ph type="hdr" sz="quarter" idx="10"/>
          </p:nvPr>
        </p:nvSpPr>
        <p:spPr/>
        <p:txBody>
          <a:bodyPr/>
          <a:lstStyle/>
          <a:p>
            <a:r>
              <a:rPr lang="fr-FR"/>
              <a:t>Colloque et Assises de la Plongée 2018 - Région SUD FFESSM</a:t>
            </a:r>
          </a:p>
        </p:txBody>
      </p:sp>
    </p:spTree>
    <p:extLst>
      <p:ext uri="{BB962C8B-B14F-4D97-AF65-F5344CB8AC3E}">
        <p14:creationId xmlns:p14="http://schemas.microsoft.com/office/powerpoint/2010/main" val="1940158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en-tête 4"/>
          <p:cNvSpPr>
            <a:spLocks noGrp="1"/>
          </p:cNvSpPr>
          <p:nvPr>
            <p:ph type="hdr" sz="quarter" idx="10"/>
          </p:nvPr>
        </p:nvSpPr>
        <p:spPr/>
        <p:txBody>
          <a:bodyPr/>
          <a:lstStyle/>
          <a:p>
            <a:r>
              <a:rPr lang="fr-FR"/>
              <a:t>Colloque et Assises de la Plongée 2018 - Région SUD FFESSM</a:t>
            </a:r>
          </a:p>
        </p:txBody>
      </p:sp>
    </p:spTree>
    <p:extLst>
      <p:ext uri="{BB962C8B-B14F-4D97-AF65-F5344CB8AC3E}">
        <p14:creationId xmlns:p14="http://schemas.microsoft.com/office/powerpoint/2010/main" val="1940158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98D1F832-FAB0-4E33-912E-A1A6712F568D}" type="datetimeFigureOut">
              <a:rPr lang="fr-FR" smtClean="0"/>
              <a:t>08/12/2018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0BF0CE5-5914-48CD-8395-12EACE1B3243}" type="slidenum">
              <a:rPr lang="fr-FR" smtClean="0"/>
              <a:t>‹N°›</a:t>
            </a:fld>
            <a:endParaRPr lang="fr-FR"/>
          </a:p>
        </p:txBody>
      </p:sp>
    </p:spTree>
    <p:extLst>
      <p:ext uri="{BB962C8B-B14F-4D97-AF65-F5344CB8AC3E}">
        <p14:creationId xmlns:p14="http://schemas.microsoft.com/office/powerpoint/2010/main" val="3354809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8D1F832-FAB0-4E33-912E-A1A6712F568D}" type="datetimeFigureOut">
              <a:rPr lang="fr-FR" smtClean="0"/>
              <a:t>08/12/2018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0BF0CE5-5914-48CD-8395-12EACE1B3243}" type="slidenum">
              <a:rPr lang="fr-FR" smtClean="0"/>
              <a:t>‹N°›</a:t>
            </a:fld>
            <a:endParaRPr lang="fr-FR"/>
          </a:p>
        </p:txBody>
      </p:sp>
    </p:spTree>
    <p:extLst>
      <p:ext uri="{BB962C8B-B14F-4D97-AF65-F5344CB8AC3E}">
        <p14:creationId xmlns:p14="http://schemas.microsoft.com/office/powerpoint/2010/main" val="1583461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8D1F832-FAB0-4E33-912E-A1A6712F568D}" type="datetimeFigureOut">
              <a:rPr lang="fr-FR" smtClean="0"/>
              <a:t>08/12/2018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0BF0CE5-5914-48CD-8395-12EACE1B3243}" type="slidenum">
              <a:rPr lang="fr-FR" smtClean="0"/>
              <a:t>‹N°›</a:t>
            </a:fld>
            <a:endParaRPr lang="fr-FR"/>
          </a:p>
        </p:txBody>
      </p:sp>
    </p:spTree>
    <p:extLst>
      <p:ext uri="{BB962C8B-B14F-4D97-AF65-F5344CB8AC3E}">
        <p14:creationId xmlns:p14="http://schemas.microsoft.com/office/powerpoint/2010/main" val="3304874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n-têt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46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66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8D1F832-FAB0-4E33-912E-A1A6712F568D}" type="datetimeFigureOut">
              <a:rPr lang="fr-FR" smtClean="0"/>
              <a:t>08/12/2018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0BF0CE5-5914-48CD-8395-12EACE1B3243}" type="slidenum">
              <a:rPr lang="fr-FR" smtClean="0"/>
              <a:t>‹N°›</a:t>
            </a:fld>
            <a:endParaRPr lang="fr-FR"/>
          </a:p>
        </p:txBody>
      </p:sp>
    </p:spTree>
    <p:extLst>
      <p:ext uri="{BB962C8B-B14F-4D97-AF65-F5344CB8AC3E}">
        <p14:creationId xmlns:p14="http://schemas.microsoft.com/office/powerpoint/2010/main" val="448300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98D1F832-FAB0-4E33-912E-A1A6712F568D}" type="datetimeFigureOut">
              <a:rPr lang="fr-FR" smtClean="0"/>
              <a:t>08/12/2018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0BF0CE5-5914-48CD-8395-12EACE1B3243}" type="slidenum">
              <a:rPr lang="fr-FR" smtClean="0"/>
              <a:t>‹N°›</a:t>
            </a:fld>
            <a:endParaRPr lang="fr-FR"/>
          </a:p>
        </p:txBody>
      </p:sp>
    </p:spTree>
    <p:extLst>
      <p:ext uri="{BB962C8B-B14F-4D97-AF65-F5344CB8AC3E}">
        <p14:creationId xmlns:p14="http://schemas.microsoft.com/office/powerpoint/2010/main" val="2566430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98D1F832-FAB0-4E33-912E-A1A6712F568D}" type="datetimeFigureOut">
              <a:rPr lang="fr-FR" smtClean="0"/>
              <a:t>08/12/2018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0BF0CE5-5914-48CD-8395-12EACE1B3243}" type="slidenum">
              <a:rPr lang="fr-FR" smtClean="0"/>
              <a:t>‹N°›</a:t>
            </a:fld>
            <a:endParaRPr lang="fr-FR"/>
          </a:p>
        </p:txBody>
      </p:sp>
    </p:spTree>
    <p:extLst>
      <p:ext uri="{BB962C8B-B14F-4D97-AF65-F5344CB8AC3E}">
        <p14:creationId xmlns:p14="http://schemas.microsoft.com/office/powerpoint/2010/main" val="513126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98D1F832-FAB0-4E33-912E-A1A6712F568D}" type="datetimeFigureOut">
              <a:rPr lang="fr-FR" smtClean="0"/>
              <a:t>08/12/2018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0BF0CE5-5914-48CD-8395-12EACE1B3243}" type="slidenum">
              <a:rPr lang="fr-FR" smtClean="0"/>
              <a:t>‹N°›</a:t>
            </a:fld>
            <a:endParaRPr lang="fr-FR"/>
          </a:p>
        </p:txBody>
      </p:sp>
    </p:spTree>
    <p:extLst>
      <p:ext uri="{BB962C8B-B14F-4D97-AF65-F5344CB8AC3E}">
        <p14:creationId xmlns:p14="http://schemas.microsoft.com/office/powerpoint/2010/main" val="2597330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98D1F832-FAB0-4E33-912E-A1A6712F568D}" type="datetimeFigureOut">
              <a:rPr lang="fr-FR" smtClean="0"/>
              <a:t>08/12/2018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0BF0CE5-5914-48CD-8395-12EACE1B3243}" type="slidenum">
              <a:rPr lang="fr-FR" smtClean="0"/>
              <a:t>‹N°›</a:t>
            </a:fld>
            <a:endParaRPr lang="fr-FR"/>
          </a:p>
        </p:txBody>
      </p:sp>
    </p:spTree>
    <p:extLst>
      <p:ext uri="{BB962C8B-B14F-4D97-AF65-F5344CB8AC3E}">
        <p14:creationId xmlns:p14="http://schemas.microsoft.com/office/powerpoint/2010/main" val="37040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8D1F832-FAB0-4E33-912E-A1A6712F568D}" type="datetimeFigureOut">
              <a:rPr lang="fr-FR" smtClean="0"/>
              <a:t>08/12/2018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0BF0CE5-5914-48CD-8395-12EACE1B3243}" type="slidenum">
              <a:rPr lang="fr-FR" smtClean="0"/>
              <a:t>‹N°›</a:t>
            </a:fld>
            <a:endParaRPr lang="fr-FR"/>
          </a:p>
        </p:txBody>
      </p:sp>
    </p:spTree>
    <p:extLst>
      <p:ext uri="{BB962C8B-B14F-4D97-AF65-F5344CB8AC3E}">
        <p14:creationId xmlns:p14="http://schemas.microsoft.com/office/powerpoint/2010/main" val="3787374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98D1F832-FAB0-4E33-912E-A1A6712F568D}" type="datetimeFigureOut">
              <a:rPr lang="fr-FR" smtClean="0"/>
              <a:t>08/12/2018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0BF0CE5-5914-48CD-8395-12EACE1B3243}" type="slidenum">
              <a:rPr lang="fr-FR" smtClean="0"/>
              <a:t>‹N°›</a:t>
            </a:fld>
            <a:endParaRPr lang="fr-FR"/>
          </a:p>
        </p:txBody>
      </p:sp>
    </p:spTree>
    <p:extLst>
      <p:ext uri="{BB962C8B-B14F-4D97-AF65-F5344CB8AC3E}">
        <p14:creationId xmlns:p14="http://schemas.microsoft.com/office/powerpoint/2010/main" val="973199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98D1F832-FAB0-4E33-912E-A1A6712F568D}" type="datetimeFigureOut">
              <a:rPr lang="fr-FR" smtClean="0"/>
              <a:t>08/12/2018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0BF0CE5-5914-48CD-8395-12EACE1B3243}" type="slidenum">
              <a:rPr lang="fr-FR" smtClean="0"/>
              <a:t>‹N°›</a:t>
            </a:fld>
            <a:endParaRPr lang="fr-FR"/>
          </a:p>
        </p:txBody>
      </p:sp>
    </p:spTree>
    <p:extLst>
      <p:ext uri="{BB962C8B-B14F-4D97-AF65-F5344CB8AC3E}">
        <p14:creationId xmlns:p14="http://schemas.microsoft.com/office/powerpoint/2010/main" val="941760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D1F832-FAB0-4E33-912E-A1A6712F568D}" type="datetimeFigureOut">
              <a:rPr lang="fr-FR" smtClean="0"/>
              <a:t>08/12/2018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BF0CE5-5914-48CD-8395-12EACE1B3243}" type="slidenum">
              <a:rPr lang="fr-FR" smtClean="0"/>
              <a:t>‹N°›</a:t>
            </a:fld>
            <a:endParaRPr lang="fr-FR"/>
          </a:p>
        </p:txBody>
      </p:sp>
    </p:spTree>
    <p:extLst>
      <p:ext uri="{BB962C8B-B14F-4D97-AF65-F5344CB8AC3E}">
        <p14:creationId xmlns:p14="http://schemas.microsoft.com/office/powerpoint/2010/main" val="49836100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jp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12.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561" y="1"/>
            <a:ext cx="6106729" cy="764703"/>
          </a:xfrm>
        </p:spPr>
        <p:txBody>
          <a:bodyPr>
            <a:normAutofit fontScale="90000"/>
          </a:bodyPr>
          <a:lstStyle/>
          <a:p>
            <a:r>
              <a:rPr lang="fr-FR" sz="2000" dirty="0">
                <a:solidFill>
                  <a:srgbClr val="FFFF00"/>
                </a:solidFill>
                <a:effectLst>
                  <a:outerShdw blurRad="38100" dist="38100" dir="2700000" algn="tl">
                    <a:srgbClr val="000000">
                      <a:alpha val="43137"/>
                    </a:srgbClr>
                  </a:outerShdw>
                </a:effectLst>
              </a:rPr>
              <a:t>Colloque et Assises de la Plongée 2018 – Région SUD FFESSM</a:t>
            </a:r>
            <a:br>
              <a:rPr lang="fr-FR" sz="2000" dirty="0">
                <a:solidFill>
                  <a:srgbClr val="FFFF00"/>
                </a:solidFill>
                <a:effectLst>
                  <a:outerShdw blurRad="38100" dist="38100" dir="2700000" algn="tl">
                    <a:srgbClr val="000000">
                      <a:alpha val="43137"/>
                    </a:srgbClr>
                  </a:outerShdw>
                </a:effectLst>
              </a:rPr>
            </a:br>
            <a:r>
              <a:rPr lang="fr-FR" sz="2000" dirty="0">
                <a:solidFill>
                  <a:srgbClr val="FFFF00"/>
                </a:solidFill>
                <a:effectLst>
                  <a:outerShdw blurRad="38100" dist="38100" dir="2700000" algn="tl">
                    <a:srgbClr val="000000">
                      <a:alpha val="43137"/>
                    </a:srgbClr>
                  </a:outerShdw>
                </a:effectLst>
              </a:rPr>
              <a:t>SPORT et SANTE :     </a:t>
            </a:r>
            <a:r>
              <a:rPr lang="fr-FR" sz="2700" dirty="0">
                <a:solidFill>
                  <a:srgbClr val="FFFF00"/>
                </a:solidFill>
                <a:effectLst>
                  <a:outerShdw blurRad="38100" dist="38100" dir="2700000" algn="tl">
                    <a:srgbClr val="000000">
                      <a:alpha val="43137"/>
                    </a:srgbClr>
                  </a:outerShdw>
                </a:effectLst>
              </a:rPr>
              <a:t>enseigner le Sport Adapté</a:t>
            </a:r>
          </a:p>
        </p:txBody>
      </p:sp>
      <p:pic>
        <p:nvPicPr>
          <p:cNvPr id="1026" name="Picture 2" descr="C:\Users\Fred\Desktop\logo B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796" y="6077951"/>
            <a:ext cx="2269232" cy="7800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Fred\Desktop\sport_santé_act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36" y="2820574"/>
            <a:ext cx="4459264" cy="2985997"/>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971600" y="980728"/>
            <a:ext cx="6768752" cy="1323439"/>
          </a:xfrm>
          <a:prstGeom prst="rect">
            <a:avLst/>
          </a:prstGeom>
          <a:noFill/>
        </p:spPr>
        <p:txBody>
          <a:bodyPr wrap="square" rtlCol="0">
            <a:spAutoFit/>
          </a:bodyPr>
          <a:lstStyle/>
          <a:p>
            <a:r>
              <a:rPr lang="fr-FR" sz="3200" dirty="0"/>
              <a:t>Activité Physique Adaptée, Sport Santé</a:t>
            </a:r>
          </a:p>
          <a:p>
            <a:r>
              <a:rPr lang="fr-FR" sz="2400" dirty="0"/>
              <a:t>	  Pour quelles activités subaquatiques ?</a:t>
            </a:r>
          </a:p>
          <a:p>
            <a:r>
              <a:rPr lang="fr-FR" sz="2400" dirty="0"/>
              <a:t>            Quel public ?         Comment l’enseigner ? </a:t>
            </a:r>
          </a:p>
        </p:txBody>
      </p:sp>
      <p:sp>
        <p:nvSpPr>
          <p:cNvPr id="6" name="ZoneTexte 5"/>
          <p:cNvSpPr txBox="1"/>
          <p:nvPr/>
        </p:nvSpPr>
        <p:spPr>
          <a:xfrm>
            <a:off x="5652120" y="2907450"/>
            <a:ext cx="3387900" cy="3139321"/>
          </a:xfrm>
          <a:prstGeom prst="rect">
            <a:avLst/>
          </a:prstGeom>
          <a:noFill/>
        </p:spPr>
        <p:txBody>
          <a:bodyPr wrap="square" rtlCol="0">
            <a:spAutoFit/>
          </a:bodyPr>
          <a:lstStyle/>
          <a:p>
            <a:r>
              <a:rPr lang="fr-FR" sz="2400" dirty="0"/>
              <a:t>Dr  Carl Willem</a:t>
            </a:r>
          </a:p>
          <a:p>
            <a:r>
              <a:rPr lang="fr-FR" sz="1400" i="1" dirty="0"/>
              <a:t>(médecin du sport, médecin hyperbare,</a:t>
            </a:r>
          </a:p>
          <a:p>
            <a:r>
              <a:rPr lang="fr-FR" sz="1400" i="1" dirty="0"/>
              <a:t>médecin coordinateur Haut Niveau FFESSM)</a:t>
            </a:r>
          </a:p>
          <a:p>
            <a:endParaRPr lang="fr-FR" sz="1400" i="1" dirty="0"/>
          </a:p>
          <a:p>
            <a:endParaRPr lang="fr-FR" sz="1400" i="1" dirty="0"/>
          </a:p>
          <a:p>
            <a:endParaRPr lang="fr-FR" sz="1400" i="1" dirty="0"/>
          </a:p>
          <a:p>
            <a:endParaRPr lang="fr-FR" sz="1400" i="1" dirty="0"/>
          </a:p>
          <a:p>
            <a:endParaRPr lang="fr-FR" sz="1400" i="1" dirty="0"/>
          </a:p>
          <a:p>
            <a:r>
              <a:rPr lang="fr-FR" sz="2400" dirty="0"/>
              <a:t>Dr Fréderic Di Meglio</a:t>
            </a:r>
          </a:p>
          <a:p>
            <a:r>
              <a:rPr lang="fr-FR" sz="1400" i="1" dirty="0"/>
              <a:t>(médecin du sport, médecin hyperbare,</a:t>
            </a:r>
          </a:p>
          <a:p>
            <a:r>
              <a:rPr lang="fr-FR" sz="1400" i="1" dirty="0"/>
              <a:t>              médecin élu au CDN FFESSM)</a:t>
            </a:r>
          </a:p>
          <a:p>
            <a:endParaRPr lang="fr-FR" sz="2400" dirty="0"/>
          </a:p>
        </p:txBody>
      </p:sp>
      <p:pic>
        <p:nvPicPr>
          <p:cNvPr id="3" name="Image 2">
            <a:extLst>
              <a:ext uri="{FF2B5EF4-FFF2-40B4-BE49-F238E27FC236}">
                <a16:creationId xmlns:a16="http://schemas.microsoft.com/office/drawing/2014/main" id="{B235C729-5352-4476-97DB-7F664A05D921}"/>
              </a:ext>
            </a:extLst>
          </p:cNvPr>
          <p:cNvPicPr>
            <a:picLocks noChangeAspect="1"/>
          </p:cNvPicPr>
          <p:nvPr/>
        </p:nvPicPr>
        <p:blipFill>
          <a:blip r:embed="rId5"/>
          <a:stretch>
            <a:fillRect/>
          </a:stretch>
        </p:blipFill>
        <p:spPr>
          <a:xfrm>
            <a:off x="4657053" y="2834917"/>
            <a:ext cx="995067" cy="1323439"/>
          </a:xfrm>
          <a:prstGeom prst="rect">
            <a:avLst/>
          </a:prstGeom>
        </p:spPr>
      </p:pic>
      <p:pic>
        <p:nvPicPr>
          <p:cNvPr id="7" name="Image 6">
            <a:extLst>
              <a:ext uri="{FF2B5EF4-FFF2-40B4-BE49-F238E27FC236}">
                <a16:creationId xmlns:a16="http://schemas.microsoft.com/office/drawing/2014/main" id="{8C9A1521-923C-48B7-B1A3-02961C240080}"/>
              </a:ext>
            </a:extLst>
          </p:cNvPr>
          <p:cNvPicPr>
            <a:picLocks noChangeAspect="1"/>
          </p:cNvPicPr>
          <p:nvPr/>
        </p:nvPicPr>
        <p:blipFill>
          <a:blip r:embed="rId6"/>
          <a:stretch>
            <a:fillRect/>
          </a:stretch>
        </p:blipFill>
        <p:spPr>
          <a:xfrm>
            <a:off x="4657549" y="4758144"/>
            <a:ext cx="1048427" cy="1048427"/>
          </a:xfrm>
          <a:prstGeom prst="rect">
            <a:avLst/>
          </a:prstGeom>
        </p:spPr>
      </p:pic>
    </p:spTree>
    <p:extLst>
      <p:ext uri="{BB962C8B-B14F-4D97-AF65-F5344CB8AC3E}">
        <p14:creationId xmlns:p14="http://schemas.microsoft.com/office/powerpoint/2010/main" val="1912409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0730C8-A272-4508-B90C-7379746ADE42}"/>
              </a:ext>
            </a:extLst>
          </p:cNvPr>
          <p:cNvSpPr>
            <a:spLocks noChangeArrowheads="1"/>
          </p:cNvSpPr>
          <p:nvPr/>
        </p:nvSpPr>
        <p:spPr bwMode="auto">
          <a:xfrm>
            <a:off x="0" y="0"/>
            <a:ext cx="90096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2"/>
                </a:solidFill>
                <a:latin typeface="Arial Black" panose="020B0A04020102020204" pitchFamily="34" charset="0"/>
                <a:cs typeface="Arial" panose="020B0604020202020204" pitchFamily="34" charset="0"/>
              </a:defRPr>
            </a:lvl1pPr>
            <a:lvl2pPr marL="742950" indent="-285750" eaLnBrk="0" hangingPunct="0">
              <a:defRPr sz="2400">
                <a:solidFill>
                  <a:schemeClr val="bg2"/>
                </a:solidFill>
                <a:latin typeface="Arial Black" panose="020B0A04020102020204" pitchFamily="34" charset="0"/>
                <a:cs typeface="Arial" panose="020B0604020202020204" pitchFamily="34" charset="0"/>
              </a:defRPr>
            </a:lvl2pPr>
            <a:lvl3pPr marL="1143000" indent="-228600" eaLnBrk="0" hangingPunct="0">
              <a:defRPr sz="2400">
                <a:solidFill>
                  <a:schemeClr val="bg2"/>
                </a:solidFill>
                <a:latin typeface="Arial Black" panose="020B0A04020102020204" pitchFamily="34" charset="0"/>
                <a:cs typeface="Arial" panose="020B0604020202020204" pitchFamily="34" charset="0"/>
              </a:defRPr>
            </a:lvl3pPr>
            <a:lvl4pPr marL="1600200" indent="-228600" eaLnBrk="0" hangingPunct="0">
              <a:defRPr sz="2400">
                <a:solidFill>
                  <a:schemeClr val="bg2"/>
                </a:solidFill>
                <a:latin typeface="Arial Black" panose="020B0A04020102020204" pitchFamily="34" charset="0"/>
                <a:cs typeface="Arial" panose="020B0604020202020204" pitchFamily="34" charset="0"/>
              </a:defRPr>
            </a:lvl4pPr>
            <a:lvl5pPr marL="2057400" indent="-228600" eaLnBrk="0" hangingPunct="0">
              <a:defRPr sz="2400">
                <a:solidFill>
                  <a:schemeClr val="bg2"/>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9pPr>
          </a:lstStyle>
          <a:p>
            <a:pPr eaLnBrk="1" hangingPunct="1"/>
            <a:r>
              <a:rPr lang="en-US" altLang="fr-FR" sz="2800" b="1" dirty="0" err="1">
                <a:solidFill>
                  <a:srgbClr val="FFFFFF"/>
                </a:solidFill>
                <a:latin typeface="Arial" panose="020B0604020202020204" pitchFamily="34" charset="0"/>
                <a:cs typeface="Times New Roman" panose="02020603050405020304" pitchFamily="18" charset="0"/>
              </a:rPr>
              <a:t>Pourquoi</a:t>
            </a:r>
            <a:r>
              <a:rPr lang="en-US" altLang="fr-FR" sz="2800" b="1" dirty="0">
                <a:solidFill>
                  <a:srgbClr val="FFFFFF"/>
                </a:solidFill>
                <a:latin typeface="Arial" panose="020B0604020202020204" pitchFamily="34" charset="0"/>
                <a:cs typeface="Times New Roman" panose="02020603050405020304" pitchFamily="18" charset="0"/>
              </a:rPr>
              <a:t> </a:t>
            </a:r>
            <a:r>
              <a:rPr lang="en-US" altLang="fr-FR" sz="2800" b="1" dirty="0" err="1">
                <a:solidFill>
                  <a:srgbClr val="FFFFFF"/>
                </a:solidFill>
                <a:latin typeface="Arial" panose="020B0604020202020204" pitchFamily="34" charset="0"/>
                <a:cs typeface="Times New Roman" panose="02020603050405020304" pitchFamily="18" charset="0"/>
              </a:rPr>
              <a:t>prescrire</a:t>
            </a:r>
            <a:r>
              <a:rPr lang="en-US" altLang="fr-FR" sz="2800" b="1" dirty="0">
                <a:solidFill>
                  <a:srgbClr val="FFFFFF"/>
                </a:solidFill>
                <a:latin typeface="Arial" panose="020B0604020202020204" pitchFamily="34" charset="0"/>
                <a:cs typeface="Times New Roman" panose="02020603050405020304" pitchFamily="18" charset="0"/>
              </a:rPr>
              <a:t> </a:t>
            </a:r>
            <a:r>
              <a:rPr lang="en-US" altLang="fr-FR" sz="2800" b="1" dirty="0" err="1">
                <a:solidFill>
                  <a:srgbClr val="FFFFFF"/>
                </a:solidFill>
                <a:latin typeface="Arial" panose="020B0604020202020204" pitchFamily="34" charset="0"/>
                <a:cs typeface="Times New Roman" panose="02020603050405020304" pitchFamily="18" charset="0"/>
              </a:rPr>
              <a:t>une</a:t>
            </a:r>
            <a:r>
              <a:rPr lang="en-US" altLang="fr-FR" sz="2800" b="1" dirty="0">
                <a:solidFill>
                  <a:srgbClr val="FFFFFF"/>
                </a:solidFill>
                <a:latin typeface="Arial" panose="020B0604020202020204" pitchFamily="34" charset="0"/>
                <a:cs typeface="Times New Roman" panose="02020603050405020304" pitchFamily="18" charset="0"/>
              </a:rPr>
              <a:t> activité physique ? </a:t>
            </a:r>
            <a:r>
              <a:rPr lang="en-US" altLang="fr-FR" sz="750" dirty="0" err="1">
                <a:solidFill>
                  <a:srgbClr val="FFFFFF"/>
                </a:solidFill>
                <a:latin typeface="Arial" panose="020B0604020202020204" pitchFamily="34" charset="0"/>
                <a:cs typeface="Times New Roman" panose="02020603050405020304" pitchFamily="18" charset="0"/>
              </a:rPr>
              <a:t>Médicosport</a:t>
            </a:r>
            <a:r>
              <a:rPr lang="en-US" altLang="fr-FR" sz="750" dirty="0">
                <a:solidFill>
                  <a:srgbClr val="FFFFFF"/>
                </a:solidFill>
                <a:latin typeface="Arial" panose="020B0604020202020204" pitchFamily="34" charset="0"/>
                <a:cs typeface="Times New Roman" panose="02020603050405020304" pitchFamily="18" charset="0"/>
              </a:rPr>
              <a:t>-santé du CNOSF</a:t>
            </a:r>
            <a:endParaRPr lang="fr-BE" altLang="fr-FR" sz="750" dirty="0">
              <a:solidFill>
                <a:srgbClr val="FFFFFF"/>
              </a:solidFill>
              <a:latin typeface="Arial" panose="020B060402020202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3E0CD7DF-A6A8-476E-90BF-4F85DB599453}"/>
              </a:ext>
            </a:extLst>
          </p:cNvPr>
          <p:cNvSpPr/>
          <p:nvPr/>
        </p:nvSpPr>
        <p:spPr>
          <a:xfrm>
            <a:off x="107504" y="541536"/>
            <a:ext cx="8902144" cy="5632311"/>
          </a:xfrm>
          <a:prstGeom prst="rect">
            <a:avLst/>
          </a:prstGeom>
        </p:spPr>
        <p:txBody>
          <a:bodyPr wrap="square">
            <a:spAutoFit/>
          </a:bodyPr>
          <a:lstStyle/>
          <a:p>
            <a:r>
              <a:rPr lang="fr-BE" sz="2000" dirty="0">
                <a:latin typeface="Arial" panose="020B0604020202020204" pitchFamily="34" charset="0"/>
                <a:cs typeface="Arial" panose="020B0604020202020204" pitchFamily="34" charset="0"/>
              </a:rPr>
              <a:t>Une </a:t>
            </a:r>
            <a:r>
              <a:rPr lang="fr-BE" sz="2000" dirty="0">
                <a:solidFill>
                  <a:srgbClr val="92D050"/>
                </a:solidFill>
                <a:latin typeface="Arial" panose="020B0604020202020204" pitchFamily="34" charset="0"/>
                <a:cs typeface="Arial" panose="020B0604020202020204" pitchFamily="34" charset="0"/>
              </a:rPr>
              <a:t>AP régulière </a:t>
            </a:r>
            <a:r>
              <a:rPr lang="fr-BE" sz="2000" dirty="0">
                <a:latin typeface="Arial" panose="020B0604020202020204" pitchFamily="34" charset="0"/>
                <a:cs typeface="Arial" panose="020B0604020202020204" pitchFamily="34" charset="0"/>
              </a:rPr>
              <a:t>permet d’</a:t>
            </a:r>
            <a:r>
              <a:rPr lang="fr-BE" sz="2000" dirty="0">
                <a:solidFill>
                  <a:srgbClr val="FFFF00"/>
                </a:solidFill>
                <a:latin typeface="Arial" panose="020B0604020202020204" pitchFamily="34" charset="0"/>
                <a:cs typeface="Arial" panose="020B0604020202020204" pitchFamily="34" charset="0"/>
              </a:rPr>
              <a:t>éviter 20 à 25% des cancers </a:t>
            </a:r>
            <a:r>
              <a:rPr lang="fr-BE" sz="2000" dirty="0">
                <a:latin typeface="Arial" panose="020B0604020202020204" pitchFamily="34" charset="0"/>
                <a:cs typeface="Arial" panose="020B0604020202020204" pitchFamily="34" charset="0"/>
              </a:rPr>
              <a:t>du sein, du colon et de l’endomètre.</a:t>
            </a:r>
          </a:p>
          <a:p>
            <a:endParaRPr lang="en-US" sz="1000" dirty="0">
              <a:latin typeface="Arial" panose="020B0604020202020204" pitchFamily="34" charset="0"/>
              <a:cs typeface="Arial" panose="020B0604020202020204" pitchFamily="34" charset="0"/>
            </a:endParaRPr>
          </a:p>
          <a:p>
            <a:r>
              <a:rPr lang="fr-BE" sz="2000" dirty="0">
                <a:latin typeface="Arial" panose="020B0604020202020204" pitchFamily="34" charset="0"/>
                <a:cs typeface="Arial" panose="020B0604020202020204" pitchFamily="34" charset="0"/>
              </a:rPr>
              <a:t>Une activité physique de </a:t>
            </a:r>
            <a:r>
              <a:rPr lang="fr-BE" sz="2000" dirty="0">
                <a:solidFill>
                  <a:srgbClr val="92D050"/>
                </a:solidFill>
                <a:latin typeface="Arial" panose="020B0604020202020204" pitchFamily="34" charset="0"/>
                <a:cs typeface="Arial" panose="020B0604020202020204" pitchFamily="34" charset="0"/>
              </a:rPr>
              <a:t>150 min </a:t>
            </a:r>
            <a:r>
              <a:rPr lang="fr-BE" sz="2000" dirty="0">
                <a:latin typeface="Arial" panose="020B0604020202020204" pitchFamily="34" charset="0"/>
                <a:cs typeface="Arial" panose="020B0604020202020204" pitchFamily="34" charset="0"/>
              </a:rPr>
              <a:t>(sein, prostate) à </a:t>
            </a:r>
            <a:r>
              <a:rPr lang="fr-BE" sz="2000" dirty="0">
                <a:solidFill>
                  <a:srgbClr val="92D050"/>
                </a:solidFill>
                <a:latin typeface="Arial" panose="020B0604020202020204" pitchFamily="34" charset="0"/>
                <a:cs typeface="Arial" panose="020B0604020202020204" pitchFamily="34" charset="0"/>
              </a:rPr>
              <a:t>3 à 4h par semaine d'intensité modérée </a:t>
            </a:r>
            <a:r>
              <a:rPr lang="fr-BE" sz="2000" dirty="0">
                <a:latin typeface="Arial" panose="020B0604020202020204" pitchFamily="34" charset="0"/>
                <a:cs typeface="Arial" panose="020B0604020202020204" pitchFamily="34" charset="0"/>
              </a:rPr>
              <a:t>(colon) est associée à une </a:t>
            </a:r>
            <a:r>
              <a:rPr lang="fr-BE" sz="2000" dirty="0">
                <a:solidFill>
                  <a:srgbClr val="FFFF00"/>
                </a:solidFill>
                <a:latin typeface="Arial" panose="020B0604020202020204" pitchFamily="34" charset="0"/>
                <a:cs typeface="Arial" panose="020B0604020202020204" pitchFamily="34" charset="0"/>
              </a:rPr>
              <a:t>réduction de près de 40% du risque relatif de récidive du cancer </a:t>
            </a:r>
            <a:r>
              <a:rPr lang="fr-BE" sz="2000" dirty="0">
                <a:latin typeface="Arial" panose="020B0604020202020204" pitchFamily="34" charset="0"/>
                <a:cs typeface="Arial" panose="020B0604020202020204" pitchFamily="34" charset="0"/>
              </a:rPr>
              <a:t>et à une </a:t>
            </a:r>
            <a:r>
              <a:rPr lang="fr-BE" sz="2000" dirty="0">
                <a:solidFill>
                  <a:srgbClr val="FFFF00"/>
                </a:solidFill>
                <a:latin typeface="Arial" panose="020B0604020202020204" pitchFamily="34" charset="0"/>
                <a:cs typeface="Arial" panose="020B0604020202020204" pitchFamily="34" charset="0"/>
              </a:rPr>
              <a:t>réduction de près de 40% du risque relatif de décès par ce cancer</a:t>
            </a:r>
            <a:r>
              <a:rPr lang="fr-BE" sz="2000" dirty="0">
                <a:latin typeface="Arial" panose="020B0604020202020204" pitchFamily="34" charset="0"/>
                <a:cs typeface="Arial" panose="020B0604020202020204" pitchFamily="34" charset="0"/>
              </a:rPr>
              <a:t>.</a:t>
            </a:r>
          </a:p>
          <a:p>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fr-BE" sz="2000" dirty="0">
                <a:solidFill>
                  <a:srgbClr val="00B0F0"/>
                </a:solidFill>
                <a:latin typeface="Arial" panose="020B0604020202020204" pitchFamily="34" charset="0"/>
                <a:cs typeface="Arial" panose="020B0604020202020204" pitchFamily="34" charset="0"/>
              </a:rPr>
              <a:t>Chez l’enfant</a:t>
            </a:r>
            <a:r>
              <a:rPr lang="fr-BE" sz="2000" dirty="0">
                <a:latin typeface="Arial" panose="020B0604020202020204" pitchFamily="34" charset="0"/>
                <a:cs typeface="Arial" panose="020B0604020202020204" pitchFamily="34" charset="0"/>
              </a:rPr>
              <a:t>, l’AP régulière </a:t>
            </a:r>
            <a:r>
              <a:rPr lang="fr-BE" sz="2000" dirty="0">
                <a:solidFill>
                  <a:srgbClr val="FFFF00"/>
                </a:solidFill>
                <a:latin typeface="Arial" panose="020B0604020202020204" pitchFamily="34" charset="0"/>
                <a:cs typeface="Arial" panose="020B0604020202020204" pitchFamily="34" charset="0"/>
              </a:rPr>
              <a:t>augmente le capital osseux de 10% </a:t>
            </a:r>
            <a:r>
              <a:rPr lang="fr-BE" sz="2000" dirty="0">
                <a:latin typeface="Arial" panose="020B0604020202020204" pitchFamily="34" charset="0"/>
                <a:cs typeface="Arial" panose="020B0604020202020204" pitchFamily="34" charset="0"/>
              </a:rPr>
              <a:t>(capital acquis pour toute la vie), ce qui permet chez la femme de retarder la survenue de l’ostéoporose (après la ménopause) de 13 ans.</a:t>
            </a:r>
          </a:p>
          <a:p>
            <a:endParaRPr lang="en-US" sz="1000" dirty="0">
              <a:latin typeface="Arial" panose="020B0604020202020204" pitchFamily="34" charset="0"/>
              <a:cs typeface="Arial" panose="020B0604020202020204" pitchFamily="34" charset="0"/>
            </a:endParaRPr>
          </a:p>
          <a:p>
            <a:r>
              <a:rPr lang="fr-BE" sz="2000" dirty="0">
                <a:solidFill>
                  <a:srgbClr val="00B0F0"/>
                </a:solidFill>
                <a:latin typeface="Arial" panose="020B0604020202020204" pitchFamily="34" charset="0"/>
                <a:cs typeface="Arial" panose="020B0604020202020204" pitchFamily="34" charset="0"/>
              </a:rPr>
              <a:t>Chez la personne âgée</a:t>
            </a:r>
            <a:r>
              <a:rPr lang="fr-BE" sz="2000" dirty="0">
                <a:latin typeface="Arial" panose="020B0604020202020204" pitchFamily="34" charset="0"/>
                <a:cs typeface="Arial" panose="020B0604020202020204" pitchFamily="34" charset="0"/>
              </a:rPr>
              <a:t>, la pratique d’une AP peut </a:t>
            </a:r>
            <a:r>
              <a:rPr lang="fr-BE" sz="2000" dirty="0">
                <a:solidFill>
                  <a:srgbClr val="FFFF00"/>
                </a:solidFill>
                <a:latin typeface="Arial" panose="020B0604020202020204" pitchFamily="34" charset="0"/>
                <a:cs typeface="Arial" panose="020B0604020202020204" pitchFamily="34" charset="0"/>
              </a:rPr>
              <a:t>retarder la survenue de la dépendance </a:t>
            </a:r>
            <a:r>
              <a:rPr lang="fr-BE" sz="2000" dirty="0">
                <a:latin typeface="Arial" panose="020B0604020202020204" pitchFamily="34" charset="0"/>
                <a:cs typeface="Arial" panose="020B0604020202020204" pitchFamily="34" charset="0"/>
              </a:rPr>
              <a:t>(perte de l’autonomie) </a:t>
            </a:r>
            <a:r>
              <a:rPr lang="fr-BE" sz="2000" dirty="0">
                <a:solidFill>
                  <a:srgbClr val="FFFF00"/>
                </a:solidFill>
                <a:latin typeface="Arial" panose="020B0604020202020204" pitchFamily="34" charset="0"/>
                <a:cs typeface="Arial" panose="020B0604020202020204" pitchFamily="34" charset="0"/>
              </a:rPr>
              <a:t>de 7 à 10 ans</a:t>
            </a:r>
            <a:r>
              <a:rPr lang="fr-BE" sz="2000" dirty="0">
                <a:latin typeface="Arial" panose="020B0604020202020204" pitchFamily="34" charset="0"/>
                <a:cs typeface="Arial" panose="020B0604020202020204" pitchFamily="34" charset="0"/>
              </a:rPr>
              <a:t>. Les programmes d’AP en groupe </a:t>
            </a:r>
            <a:r>
              <a:rPr lang="fr-BE" sz="2000" dirty="0">
                <a:solidFill>
                  <a:srgbClr val="FFFF00"/>
                </a:solidFill>
                <a:latin typeface="Arial" panose="020B0604020202020204" pitchFamily="34" charset="0"/>
                <a:cs typeface="Arial" panose="020B0604020202020204" pitchFamily="34" charset="0"/>
              </a:rPr>
              <a:t>diminuent le taux de chutes</a:t>
            </a:r>
            <a:r>
              <a:rPr lang="fr-BE" sz="2000" dirty="0">
                <a:latin typeface="Arial" panose="020B0604020202020204" pitchFamily="34" charset="0"/>
                <a:cs typeface="Arial" panose="020B0604020202020204" pitchFamily="34" charset="0"/>
              </a:rPr>
              <a:t> de 29 % et le risque de chuter de 15 %.</a:t>
            </a:r>
          </a:p>
          <a:p>
            <a:endParaRPr lang="en-US" sz="1000" dirty="0">
              <a:latin typeface="Arial" panose="020B0604020202020204" pitchFamily="34" charset="0"/>
              <a:cs typeface="Arial" panose="020B0604020202020204" pitchFamily="34" charset="0"/>
            </a:endParaRPr>
          </a:p>
          <a:p>
            <a:r>
              <a:rPr lang="fr-BE" sz="2000" dirty="0">
                <a:solidFill>
                  <a:srgbClr val="FF0000"/>
                </a:solidFill>
                <a:latin typeface="Arial" panose="020B0604020202020204" pitchFamily="34" charset="0"/>
                <a:cs typeface="Arial" panose="020B0604020202020204" pitchFamily="34" charset="0"/>
              </a:rPr>
              <a:t>15 à 20 minutes de marche tous les jours font gagner 3 années de vie. </a:t>
            </a:r>
          </a:p>
          <a:p>
            <a:endParaRPr lang="fr-BE" sz="1000" dirty="0">
              <a:latin typeface="Arial" panose="020B0604020202020204" pitchFamily="34" charset="0"/>
              <a:cs typeface="Arial" panose="020B0604020202020204" pitchFamily="34" charset="0"/>
            </a:endParaRPr>
          </a:p>
          <a:p>
            <a:r>
              <a:rPr lang="fr-BE" sz="2000" dirty="0">
                <a:latin typeface="Arial" panose="020B0604020202020204" pitchFamily="34" charset="0"/>
                <a:cs typeface="Arial" panose="020B0604020202020204" pitchFamily="34" charset="0"/>
              </a:rPr>
              <a:t>L’AP en milieu de travail </a:t>
            </a:r>
            <a:r>
              <a:rPr lang="fr-BE" sz="2000" dirty="0">
                <a:solidFill>
                  <a:srgbClr val="FFFF00"/>
                </a:solidFill>
                <a:latin typeface="Arial" panose="020B0604020202020204" pitchFamily="34" charset="0"/>
                <a:cs typeface="Arial" panose="020B0604020202020204" pitchFamily="34" charset="0"/>
              </a:rPr>
              <a:t>diminue de 32% les arrêts de travail et augmente </a:t>
            </a:r>
          </a:p>
          <a:p>
            <a:r>
              <a:rPr lang="fr-BE" sz="2000" dirty="0">
                <a:solidFill>
                  <a:srgbClr val="FFFF00"/>
                </a:solidFill>
                <a:latin typeface="Arial" panose="020B0604020202020204" pitchFamily="34" charset="0"/>
                <a:cs typeface="Arial" panose="020B0604020202020204" pitchFamily="34" charset="0"/>
              </a:rPr>
              <a:t>la productivité de 12%</a:t>
            </a:r>
            <a:r>
              <a:rPr lang="fr-BE"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7378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7FFD8BA-0802-4FF5-AEA0-038FAFFEDE93}"/>
              </a:ext>
            </a:extLst>
          </p:cNvPr>
          <p:cNvPicPr>
            <a:picLocks noChangeAspect="1"/>
          </p:cNvPicPr>
          <p:nvPr/>
        </p:nvPicPr>
        <p:blipFill>
          <a:blip r:embed="rId2"/>
          <a:stretch>
            <a:fillRect/>
          </a:stretch>
        </p:blipFill>
        <p:spPr>
          <a:xfrm>
            <a:off x="107504" y="524481"/>
            <a:ext cx="8856984" cy="6232003"/>
          </a:xfrm>
          <a:prstGeom prst="rect">
            <a:avLst/>
          </a:prstGeom>
        </p:spPr>
      </p:pic>
      <p:sp>
        <p:nvSpPr>
          <p:cNvPr id="3" name="Rectangle 4">
            <a:extLst>
              <a:ext uri="{FF2B5EF4-FFF2-40B4-BE49-F238E27FC236}">
                <a16:creationId xmlns:a16="http://schemas.microsoft.com/office/drawing/2014/main" id="{E6C71319-3984-46B8-973F-7E70B7C97931}"/>
              </a:ext>
            </a:extLst>
          </p:cNvPr>
          <p:cNvSpPr>
            <a:spLocks noChangeArrowheads="1"/>
          </p:cNvSpPr>
          <p:nvPr/>
        </p:nvSpPr>
        <p:spPr bwMode="auto">
          <a:xfrm>
            <a:off x="11450" y="32038"/>
            <a:ext cx="91325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2"/>
                </a:solidFill>
                <a:latin typeface="Arial Black" panose="020B0A04020102020204" pitchFamily="34" charset="0"/>
                <a:cs typeface="Arial" panose="020B0604020202020204" pitchFamily="34" charset="0"/>
              </a:defRPr>
            </a:lvl1pPr>
            <a:lvl2pPr marL="742950" indent="-285750" eaLnBrk="0" hangingPunct="0">
              <a:defRPr sz="2400">
                <a:solidFill>
                  <a:schemeClr val="bg2"/>
                </a:solidFill>
                <a:latin typeface="Arial Black" panose="020B0A04020102020204" pitchFamily="34" charset="0"/>
                <a:cs typeface="Arial" panose="020B0604020202020204" pitchFamily="34" charset="0"/>
              </a:defRPr>
            </a:lvl2pPr>
            <a:lvl3pPr marL="1143000" indent="-228600" eaLnBrk="0" hangingPunct="0">
              <a:defRPr sz="2400">
                <a:solidFill>
                  <a:schemeClr val="bg2"/>
                </a:solidFill>
                <a:latin typeface="Arial Black" panose="020B0A04020102020204" pitchFamily="34" charset="0"/>
                <a:cs typeface="Arial" panose="020B0604020202020204" pitchFamily="34" charset="0"/>
              </a:defRPr>
            </a:lvl3pPr>
            <a:lvl4pPr marL="1600200" indent="-228600" eaLnBrk="0" hangingPunct="0">
              <a:defRPr sz="2400">
                <a:solidFill>
                  <a:schemeClr val="bg2"/>
                </a:solidFill>
                <a:latin typeface="Arial Black" panose="020B0A04020102020204" pitchFamily="34" charset="0"/>
                <a:cs typeface="Arial" panose="020B0604020202020204" pitchFamily="34" charset="0"/>
              </a:defRPr>
            </a:lvl4pPr>
            <a:lvl5pPr marL="2057400" indent="-228600" eaLnBrk="0" hangingPunct="0">
              <a:defRPr sz="2400">
                <a:solidFill>
                  <a:schemeClr val="bg2"/>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9pPr>
          </a:lstStyle>
          <a:p>
            <a:pPr eaLnBrk="1" hangingPunct="1"/>
            <a:r>
              <a:rPr lang="fr-BE" altLang="fr-FR" sz="2600" b="1" dirty="0">
                <a:solidFill>
                  <a:srgbClr val="FFFFFF"/>
                </a:solidFill>
                <a:latin typeface="Arial" panose="020B0604020202020204" pitchFamily="34" charset="0"/>
                <a:cs typeface="Times New Roman" panose="02020603050405020304" pitchFamily="18" charset="0"/>
              </a:rPr>
              <a:t>Hygiène de vie : les 3 pierres angulaires du bien être…</a:t>
            </a:r>
          </a:p>
        </p:txBody>
      </p:sp>
    </p:spTree>
    <p:extLst>
      <p:ext uri="{BB962C8B-B14F-4D97-AF65-F5344CB8AC3E}">
        <p14:creationId xmlns:p14="http://schemas.microsoft.com/office/powerpoint/2010/main" val="408915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561" y="1"/>
            <a:ext cx="6106729" cy="764703"/>
          </a:xfrm>
        </p:spPr>
        <p:txBody>
          <a:bodyPr>
            <a:normAutofit fontScale="90000"/>
          </a:bodyPr>
          <a:lstStyle/>
          <a:p>
            <a:r>
              <a:rPr lang="fr-FR" sz="2000" dirty="0">
                <a:solidFill>
                  <a:srgbClr val="FFFF00"/>
                </a:solidFill>
                <a:effectLst>
                  <a:outerShdw blurRad="38100" dist="38100" dir="2700000" algn="tl">
                    <a:srgbClr val="000000">
                      <a:alpha val="43137"/>
                    </a:srgbClr>
                  </a:outerShdw>
                </a:effectLst>
              </a:rPr>
              <a:t>Colloque et Assises de la Plongée 2018 – Région SUD FFESSM</a:t>
            </a:r>
            <a:br>
              <a:rPr lang="fr-FR" sz="2000" dirty="0">
                <a:solidFill>
                  <a:srgbClr val="FFFF00"/>
                </a:solidFill>
                <a:effectLst>
                  <a:outerShdw blurRad="38100" dist="38100" dir="2700000" algn="tl">
                    <a:srgbClr val="000000">
                      <a:alpha val="43137"/>
                    </a:srgbClr>
                  </a:outerShdw>
                </a:effectLst>
              </a:rPr>
            </a:br>
            <a:r>
              <a:rPr lang="fr-FR" sz="2000" dirty="0">
                <a:solidFill>
                  <a:srgbClr val="FFFF00"/>
                </a:solidFill>
                <a:effectLst>
                  <a:outerShdw blurRad="38100" dist="38100" dir="2700000" algn="tl">
                    <a:srgbClr val="000000">
                      <a:alpha val="43137"/>
                    </a:srgbClr>
                  </a:outerShdw>
                </a:effectLst>
              </a:rPr>
              <a:t>SPORT et SANTE :     </a:t>
            </a:r>
            <a:r>
              <a:rPr lang="fr-FR" sz="2700" dirty="0">
                <a:solidFill>
                  <a:srgbClr val="FFFF00"/>
                </a:solidFill>
                <a:effectLst>
                  <a:outerShdw blurRad="38100" dist="38100" dir="2700000" algn="tl">
                    <a:srgbClr val="000000">
                      <a:alpha val="43137"/>
                    </a:srgbClr>
                  </a:outerShdw>
                </a:effectLst>
              </a:rPr>
              <a:t>enseigner le Sport Adapté</a:t>
            </a:r>
          </a:p>
        </p:txBody>
      </p:sp>
      <p:pic>
        <p:nvPicPr>
          <p:cNvPr id="1026" name="Picture 2" descr="C:\Users\Fred\Desktop\logo B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796" y="6077951"/>
            <a:ext cx="2269232" cy="7800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Fred\Desktop\sport_santé_act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907450"/>
            <a:ext cx="4947716" cy="331307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971600" y="980728"/>
            <a:ext cx="6768752" cy="1323439"/>
          </a:xfrm>
          <a:prstGeom prst="rect">
            <a:avLst/>
          </a:prstGeom>
          <a:noFill/>
        </p:spPr>
        <p:txBody>
          <a:bodyPr wrap="square" rtlCol="0">
            <a:spAutoFit/>
          </a:bodyPr>
          <a:lstStyle/>
          <a:p>
            <a:r>
              <a:rPr lang="fr-FR" sz="3200" dirty="0"/>
              <a:t>Activité Physique Adaptée, Sport Santé</a:t>
            </a:r>
          </a:p>
          <a:p>
            <a:r>
              <a:rPr lang="fr-FR" sz="2400" dirty="0"/>
              <a:t>	  Pour quelles activités subaquatiques ?</a:t>
            </a:r>
          </a:p>
          <a:p>
            <a:r>
              <a:rPr lang="fr-FR" sz="2400" dirty="0"/>
              <a:t>            Quel public ?         Comment l’enseigner ? </a:t>
            </a:r>
          </a:p>
        </p:txBody>
      </p:sp>
      <p:pic>
        <p:nvPicPr>
          <p:cNvPr id="3" name="Picture 2" descr="C:\Users\Fred\Desktop\PACA 2017-2018\images PACA\logo Sport santé.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7083" y="2996952"/>
            <a:ext cx="1948679" cy="1770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104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561" y="1"/>
            <a:ext cx="6106729" cy="764703"/>
          </a:xfrm>
        </p:spPr>
        <p:txBody>
          <a:bodyPr>
            <a:normAutofit fontScale="90000"/>
          </a:bodyPr>
          <a:lstStyle/>
          <a:p>
            <a:r>
              <a:rPr lang="fr-FR" sz="2000" dirty="0">
                <a:solidFill>
                  <a:srgbClr val="FFFF00"/>
                </a:solidFill>
                <a:effectLst>
                  <a:outerShdw blurRad="38100" dist="38100" dir="2700000" algn="tl">
                    <a:srgbClr val="000000">
                      <a:alpha val="43137"/>
                    </a:srgbClr>
                  </a:outerShdw>
                </a:effectLst>
              </a:rPr>
              <a:t>Colloque et Assises de la Plongée 2018 – Région SUD FFESSM</a:t>
            </a:r>
            <a:br>
              <a:rPr lang="fr-FR" sz="2000" dirty="0">
                <a:solidFill>
                  <a:srgbClr val="FFFF00"/>
                </a:solidFill>
                <a:effectLst>
                  <a:outerShdw blurRad="38100" dist="38100" dir="2700000" algn="tl">
                    <a:srgbClr val="000000">
                      <a:alpha val="43137"/>
                    </a:srgbClr>
                  </a:outerShdw>
                </a:effectLst>
              </a:rPr>
            </a:br>
            <a:r>
              <a:rPr lang="fr-FR" sz="2000" dirty="0">
                <a:solidFill>
                  <a:srgbClr val="FFFF00"/>
                </a:solidFill>
                <a:effectLst>
                  <a:outerShdw blurRad="38100" dist="38100" dir="2700000" algn="tl">
                    <a:srgbClr val="000000">
                      <a:alpha val="43137"/>
                    </a:srgbClr>
                  </a:outerShdw>
                </a:effectLst>
              </a:rPr>
              <a:t>SPORT et SANTE :     </a:t>
            </a:r>
            <a:r>
              <a:rPr lang="fr-FR" sz="2700" dirty="0">
                <a:solidFill>
                  <a:srgbClr val="FFFF00"/>
                </a:solidFill>
                <a:effectLst>
                  <a:outerShdw blurRad="38100" dist="38100" dir="2700000" algn="tl">
                    <a:srgbClr val="000000">
                      <a:alpha val="43137"/>
                    </a:srgbClr>
                  </a:outerShdw>
                </a:effectLst>
              </a:rPr>
              <a:t>enseigner le Sport Adapté</a:t>
            </a:r>
          </a:p>
        </p:txBody>
      </p:sp>
      <p:pic>
        <p:nvPicPr>
          <p:cNvPr id="1026" name="Picture 2" descr="C:\Users\Fred\Desktop\logo B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796" y="6077951"/>
            <a:ext cx="2269232" cy="780049"/>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467544" y="1844824"/>
            <a:ext cx="8424936" cy="5016758"/>
          </a:xfrm>
          <a:prstGeom prst="rect">
            <a:avLst/>
          </a:prstGeom>
          <a:noFill/>
        </p:spPr>
        <p:txBody>
          <a:bodyPr wrap="square" rtlCol="0">
            <a:spAutoFit/>
          </a:bodyPr>
          <a:lstStyle/>
          <a:p>
            <a:r>
              <a:rPr lang="fr-FR" sz="2000" dirty="0"/>
              <a:t>L’enseignant sportif doit envisager 4 domaines chez le patient pour l’APA,</a:t>
            </a:r>
          </a:p>
          <a:p>
            <a:r>
              <a:rPr lang="fr-FR" sz="2000" dirty="0"/>
              <a:t>fonction du profil de la personne, de son état de santé et de l’activité </a:t>
            </a:r>
            <a:r>
              <a:rPr lang="fr-FR" sz="2000" dirty="0" err="1"/>
              <a:t>subaquat</a:t>
            </a:r>
            <a:r>
              <a:rPr lang="fr-FR" sz="2000" dirty="0"/>
              <a:t>.</a:t>
            </a:r>
          </a:p>
          <a:p>
            <a:pPr marL="457200" indent="-457200">
              <a:buFont typeface="+mj-lt"/>
              <a:buAutoNum type="arabicPeriod"/>
            </a:pPr>
            <a:r>
              <a:rPr lang="fr-FR" sz="2000" u="sng" dirty="0"/>
              <a:t>Capacités Physiologiques</a:t>
            </a:r>
          </a:p>
          <a:p>
            <a:pPr marL="457200" indent="-457200">
              <a:buFont typeface="+mj-lt"/>
              <a:buAutoNum type="arabicPeriod"/>
            </a:pPr>
            <a:r>
              <a:rPr lang="fr-FR" sz="2000" u="sng" dirty="0"/>
              <a:t>Capacités Fonctionnelles</a:t>
            </a:r>
          </a:p>
          <a:p>
            <a:pPr marL="457200" indent="-457200">
              <a:buFont typeface="+mj-lt"/>
              <a:buAutoNum type="arabicPeriod"/>
            </a:pPr>
            <a:r>
              <a:rPr lang="fr-FR" sz="2000" dirty="0"/>
              <a:t>Capacités Cognitives et Emotionnelles</a:t>
            </a:r>
          </a:p>
          <a:p>
            <a:pPr marL="457200" indent="-457200">
              <a:buFont typeface="+mj-lt"/>
              <a:buAutoNum type="arabicPeriod"/>
            </a:pPr>
            <a:r>
              <a:rPr lang="fr-FR" sz="2000" dirty="0"/>
              <a:t>Capacités Relationnelles</a:t>
            </a:r>
          </a:p>
          <a:p>
            <a:r>
              <a:rPr lang="fr-FR" i="1" dirty="0"/>
              <a:t>                   La méthodologie d’évaluation sera analysée au chapitre suivant </a:t>
            </a:r>
          </a:p>
          <a:p>
            <a:endParaRPr lang="fr-FR" sz="2000" i="1" dirty="0"/>
          </a:p>
          <a:p>
            <a:r>
              <a:rPr lang="fr-FR" sz="2000" i="1" dirty="0"/>
              <a:t>Pratique de l’APA </a:t>
            </a:r>
            <a:r>
              <a:rPr lang="fr-FR" sz="2000" i="1" dirty="0">
                <a:solidFill>
                  <a:srgbClr val="FFFF00"/>
                </a:solidFill>
              </a:rPr>
              <a:t>pour une pathologie stabilisée et suivie médicalement</a:t>
            </a:r>
            <a:r>
              <a:rPr lang="fr-FR" sz="2000" i="1" dirty="0"/>
              <a:t>, relation </a:t>
            </a:r>
          </a:p>
          <a:p>
            <a:r>
              <a:rPr lang="fr-FR" sz="2000" i="1" dirty="0"/>
              <a:t>      avec le médecin traitant pour liste Contre Indications absolues lors du CACI.</a:t>
            </a:r>
          </a:p>
          <a:p>
            <a:r>
              <a:rPr lang="fr-FR" sz="2000" i="1" dirty="0"/>
              <a:t>Entretien préalable à la pratique par l’éducateur sportif, agir en cohérence avec le projet fédéral club, cerner les attentes, les freins et  identifier préconisations du médecin pour </a:t>
            </a:r>
            <a:r>
              <a:rPr lang="fr-FR" sz="2000" i="1" u="sng" dirty="0"/>
              <a:t>l’activité subaquatique choisie</a:t>
            </a:r>
            <a:r>
              <a:rPr lang="fr-FR" sz="2000" i="1" dirty="0"/>
              <a:t> / rôle des médecins fédéraux.</a:t>
            </a:r>
          </a:p>
          <a:p>
            <a:endParaRPr lang="fr-FR" sz="2000" i="1" dirty="0"/>
          </a:p>
          <a:p>
            <a:endParaRPr lang="fr-FR" sz="2000" i="1" dirty="0"/>
          </a:p>
          <a:p>
            <a:pPr marL="457200" indent="-457200">
              <a:buFont typeface="+mj-lt"/>
              <a:buAutoNum type="arabicPeriod"/>
            </a:pPr>
            <a:endParaRPr lang="fr-FR" sz="2000" dirty="0"/>
          </a:p>
        </p:txBody>
      </p:sp>
      <p:sp>
        <p:nvSpPr>
          <p:cNvPr id="4" name="Rectangle 3"/>
          <p:cNvSpPr/>
          <p:nvPr/>
        </p:nvSpPr>
        <p:spPr>
          <a:xfrm>
            <a:off x="323528" y="908720"/>
            <a:ext cx="8424936" cy="523220"/>
          </a:xfrm>
          <a:prstGeom prst="rect">
            <a:avLst/>
          </a:prstGeom>
        </p:spPr>
        <p:txBody>
          <a:bodyPr wrap="square">
            <a:spAutoFit/>
          </a:bodyPr>
          <a:lstStyle/>
          <a:p>
            <a:r>
              <a:rPr lang="fr-FR" sz="2800" dirty="0"/>
              <a:t>      Caractéristiques Générales des maladies chroniques</a:t>
            </a:r>
          </a:p>
        </p:txBody>
      </p:sp>
    </p:spTree>
    <p:extLst>
      <p:ext uri="{BB962C8B-B14F-4D97-AF65-F5344CB8AC3E}">
        <p14:creationId xmlns:p14="http://schemas.microsoft.com/office/powerpoint/2010/main" val="3420873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561" y="1"/>
            <a:ext cx="6106729" cy="764703"/>
          </a:xfrm>
        </p:spPr>
        <p:txBody>
          <a:bodyPr>
            <a:normAutofit fontScale="90000"/>
          </a:bodyPr>
          <a:lstStyle/>
          <a:p>
            <a:r>
              <a:rPr lang="fr-FR" sz="2000" dirty="0">
                <a:solidFill>
                  <a:srgbClr val="FFFF00"/>
                </a:solidFill>
                <a:effectLst>
                  <a:outerShdw blurRad="38100" dist="38100" dir="2700000" algn="tl">
                    <a:srgbClr val="000000">
                      <a:alpha val="43137"/>
                    </a:srgbClr>
                  </a:outerShdw>
                </a:effectLst>
              </a:rPr>
              <a:t>Colloque et Assises de la Plongée 2018 – Région SUD FFESSM</a:t>
            </a:r>
            <a:br>
              <a:rPr lang="fr-FR" sz="2000" dirty="0">
                <a:solidFill>
                  <a:srgbClr val="FFFF00"/>
                </a:solidFill>
                <a:effectLst>
                  <a:outerShdw blurRad="38100" dist="38100" dir="2700000" algn="tl">
                    <a:srgbClr val="000000">
                      <a:alpha val="43137"/>
                    </a:srgbClr>
                  </a:outerShdw>
                </a:effectLst>
              </a:rPr>
            </a:br>
            <a:r>
              <a:rPr lang="fr-FR" sz="2000" dirty="0">
                <a:solidFill>
                  <a:srgbClr val="FFFF00"/>
                </a:solidFill>
                <a:effectLst>
                  <a:outerShdw blurRad="38100" dist="38100" dir="2700000" algn="tl">
                    <a:srgbClr val="000000">
                      <a:alpha val="43137"/>
                    </a:srgbClr>
                  </a:outerShdw>
                </a:effectLst>
              </a:rPr>
              <a:t>SPORT et SANTE :     </a:t>
            </a:r>
            <a:r>
              <a:rPr lang="fr-FR" sz="2700" dirty="0">
                <a:solidFill>
                  <a:srgbClr val="FFFF00"/>
                </a:solidFill>
                <a:effectLst>
                  <a:outerShdw blurRad="38100" dist="38100" dir="2700000" algn="tl">
                    <a:srgbClr val="000000">
                      <a:alpha val="43137"/>
                    </a:srgbClr>
                  </a:outerShdw>
                </a:effectLst>
              </a:rPr>
              <a:t>enseigner le Sport Adapté</a:t>
            </a:r>
          </a:p>
        </p:txBody>
      </p:sp>
      <p:pic>
        <p:nvPicPr>
          <p:cNvPr id="1026" name="Picture 2" descr="C:\Users\Fred\Desktop\logo B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796" y="6077951"/>
            <a:ext cx="2269232" cy="780049"/>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251520" y="908720"/>
            <a:ext cx="8208912" cy="523220"/>
          </a:xfrm>
          <a:prstGeom prst="rect">
            <a:avLst/>
          </a:prstGeom>
          <a:noFill/>
        </p:spPr>
        <p:txBody>
          <a:bodyPr wrap="square" rtlCol="0">
            <a:spAutoFit/>
          </a:bodyPr>
          <a:lstStyle/>
          <a:p>
            <a:r>
              <a:rPr lang="fr-FR" sz="2400" dirty="0"/>
              <a:t>  	</a:t>
            </a:r>
            <a:r>
              <a:rPr lang="fr-FR" sz="2800" dirty="0"/>
              <a:t>Grands groupes de maladies chroniques</a:t>
            </a:r>
          </a:p>
        </p:txBody>
      </p:sp>
      <p:sp>
        <p:nvSpPr>
          <p:cNvPr id="3" name="ZoneTexte 2"/>
          <p:cNvSpPr txBox="1"/>
          <p:nvPr/>
        </p:nvSpPr>
        <p:spPr>
          <a:xfrm>
            <a:off x="500508" y="1556792"/>
            <a:ext cx="8319963" cy="4955203"/>
          </a:xfrm>
          <a:prstGeom prst="rect">
            <a:avLst/>
          </a:prstGeom>
          <a:noFill/>
        </p:spPr>
        <p:txBody>
          <a:bodyPr wrap="square" rtlCol="0">
            <a:spAutoFit/>
          </a:bodyPr>
          <a:lstStyle/>
          <a:p>
            <a:endParaRPr lang="fr-FR" i="1" dirty="0"/>
          </a:p>
          <a:p>
            <a:pPr marL="285750" indent="-285750">
              <a:buFont typeface="Arial" panose="020B0604020202020204" pitchFamily="34" charset="0"/>
              <a:buChar char="•"/>
            </a:pPr>
            <a:r>
              <a:rPr lang="fr-FR" dirty="0"/>
              <a:t>Cancers (sein, colon, prostate, poumons) à distance du TRT et sur ordonnance</a:t>
            </a:r>
          </a:p>
          <a:p>
            <a:pPr marL="285750" indent="-285750">
              <a:buFont typeface="Arial" panose="020B0604020202020204" pitchFamily="34" charset="0"/>
              <a:buChar char="•"/>
            </a:pPr>
            <a:r>
              <a:rPr lang="fr-FR" dirty="0"/>
              <a:t>Maladies  cardio-vasculaires (HTA , coronaropathie, artériopathie)</a:t>
            </a:r>
          </a:p>
          <a:p>
            <a:pPr marL="285750" indent="-285750">
              <a:buFont typeface="Arial" panose="020B0604020202020204" pitchFamily="34" charset="0"/>
              <a:buChar char="•"/>
            </a:pPr>
            <a:r>
              <a:rPr lang="fr-FR" dirty="0"/>
              <a:t>Maladies  respiratoires (bronchite chronique, asthme)</a:t>
            </a:r>
          </a:p>
          <a:p>
            <a:pPr marL="285750" indent="-285750">
              <a:buFont typeface="Arial" panose="020B0604020202020204" pitchFamily="34" charset="0"/>
              <a:buChar char="•"/>
            </a:pPr>
            <a:r>
              <a:rPr lang="fr-FR" dirty="0"/>
              <a:t>Maladies métaboliques (diabète (!), obésité)</a:t>
            </a:r>
          </a:p>
          <a:p>
            <a:pPr marL="285750" indent="-285750">
              <a:buFont typeface="Arial" panose="020B0604020202020204" pitchFamily="34" charset="0"/>
              <a:buChar char="•"/>
            </a:pPr>
            <a:r>
              <a:rPr lang="fr-FR" dirty="0"/>
              <a:t>Maladies locomotrices (arthrose à </a:t>
            </a:r>
            <a:r>
              <a:rPr lang="fr-FR" dirty="0" err="1"/>
              <a:t>retentiss</a:t>
            </a:r>
            <a:r>
              <a:rPr lang="fr-FR" dirty="0"/>
              <a:t>. fonctionnel, lombalgie chronique)</a:t>
            </a:r>
          </a:p>
          <a:p>
            <a:pPr marL="285750" indent="-285750">
              <a:buFont typeface="Arial" panose="020B0604020202020204" pitchFamily="34" charset="0"/>
              <a:buChar char="•"/>
            </a:pPr>
            <a:r>
              <a:rPr lang="fr-FR" dirty="0"/>
              <a:t>Maladies neurologiques (stress et dépression)</a:t>
            </a:r>
          </a:p>
          <a:p>
            <a:endParaRPr lang="fr-FR" dirty="0"/>
          </a:p>
          <a:p>
            <a:pPr marL="285750" indent="-285750">
              <a:buFont typeface="Arial" panose="020B0604020202020204" pitchFamily="34" charset="0"/>
              <a:buChar char="•"/>
            </a:pPr>
            <a:r>
              <a:rPr lang="fr-FR" dirty="0"/>
              <a:t>À part prévention effets du vieillissement  (sport Bien Être) +++ </a:t>
            </a:r>
          </a:p>
          <a:p>
            <a:pPr marL="285750" indent="-285750">
              <a:buFont typeface="Arial" panose="020B0604020202020204" pitchFamily="34" charset="0"/>
              <a:buChar char="•"/>
            </a:pPr>
            <a:endParaRPr lang="fr-FR" dirty="0"/>
          </a:p>
          <a:p>
            <a:r>
              <a:rPr lang="fr-FR" sz="2000" u="sng" dirty="0"/>
              <a:t>Questions à se poser pour  les limitations </a:t>
            </a:r>
            <a:r>
              <a:rPr lang="fr-FR" dirty="0"/>
              <a:t>: </a:t>
            </a:r>
          </a:p>
          <a:p>
            <a:r>
              <a:rPr lang="fr-FR" sz="2000" dirty="0">
                <a:solidFill>
                  <a:srgbClr val="FFFF00"/>
                </a:solidFill>
              </a:rPr>
              <a:t>pour une maladie donnée en APA (renseignée par le médecin traitant), quelles sont conséquences sur l’organisme et quelles limitations fonctionnelles ?</a:t>
            </a:r>
          </a:p>
          <a:p>
            <a:r>
              <a:rPr lang="fr-FR" sz="2000" dirty="0"/>
              <a:t>sur l’appareil respiratoire, sur l’appareil cardio-vasculaire, sur l’appareil  locomoteur, sur l’appareil ORL et autres sensoriels, sur le psycho-social …</a:t>
            </a:r>
          </a:p>
          <a:p>
            <a:endParaRPr lang="fr-FR" dirty="0"/>
          </a:p>
          <a:p>
            <a:pPr marL="285750" indent="-285750">
              <a:buFont typeface="Arial" panose="020B0604020202020204" pitchFamily="34" charset="0"/>
              <a:buChar char="•"/>
            </a:pPr>
            <a:endParaRPr lang="fr-FR" dirty="0"/>
          </a:p>
        </p:txBody>
      </p:sp>
    </p:spTree>
    <p:extLst>
      <p:ext uri="{BB962C8B-B14F-4D97-AF65-F5344CB8AC3E}">
        <p14:creationId xmlns:p14="http://schemas.microsoft.com/office/powerpoint/2010/main" val="2900871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561" y="1"/>
            <a:ext cx="6106729" cy="764703"/>
          </a:xfrm>
        </p:spPr>
        <p:txBody>
          <a:bodyPr>
            <a:normAutofit fontScale="90000"/>
          </a:bodyPr>
          <a:lstStyle/>
          <a:p>
            <a:r>
              <a:rPr lang="fr-FR" sz="2000" dirty="0">
                <a:solidFill>
                  <a:srgbClr val="FFFF00"/>
                </a:solidFill>
                <a:effectLst>
                  <a:outerShdw blurRad="38100" dist="38100" dir="2700000" algn="tl">
                    <a:srgbClr val="000000">
                      <a:alpha val="43137"/>
                    </a:srgbClr>
                  </a:outerShdw>
                </a:effectLst>
              </a:rPr>
              <a:t>Colloque et Assises de la Plongée 2018 – Région SUD FFESSM</a:t>
            </a:r>
            <a:br>
              <a:rPr lang="fr-FR" sz="2000" dirty="0">
                <a:solidFill>
                  <a:srgbClr val="FFFF00"/>
                </a:solidFill>
                <a:effectLst>
                  <a:outerShdw blurRad="38100" dist="38100" dir="2700000" algn="tl">
                    <a:srgbClr val="000000">
                      <a:alpha val="43137"/>
                    </a:srgbClr>
                  </a:outerShdw>
                </a:effectLst>
              </a:rPr>
            </a:br>
            <a:r>
              <a:rPr lang="fr-FR" sz="2000" dirty="0">
                <a:solidFill>
                  <a:srgbClr val="FFFF00"/>
                </a:solidFill>
                <a:effectLst>
                  <a:outerShdw blurRad="38100" dist="38100" dir="2700000" algn="tl">
                    <a:srgbClr val="000000">
                      <a:alpha val="43137"/>
                    </a:srgbClr>
                  </a:outerShdw>
                </a:effectLst>
              </a:rPr>
              <a:t>SPORT et SANTE :     </a:t>
            </a:r>
            <a:r>
              <a:rPr lang="fr-FR" sz="2700" dirty="0">
                <a:solidFill>
                  <a:srgbClr val="FFFF00"/>
                </a:solidFill>
                <a:effectLst>
                  <a:outerShdw blurRad="38100" dist="38100" dir="2700000" algn="tl">
                    <a:srgbClr val="000000">
                      <a:alpha val="43137"/>
                    </a:srgbClr>
                  </a:outerShdw>
                </a:effectLst>
              </a:rPr>
              <a:t>enseigner le Sport Adapté</a:t>
            </a:r>
          </a:p>
        </p:txBody>
      </p:sp>
      <p:pic>
        <p:nvPicPr>
          <p:cNvPr id="1026" name="Picture 2" descr="C:\Users\Fred\Desktop\logo B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796" y="6077951"/>
            <a:ext cx="2269232" cy="780049"/>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251520" y="908720"/>
            <a:ext cx="8568952" cy="1938992"/>
          </a:xfrm>
          <a:prstGeom prst="rect">
            <a:avLst/>
          </a:prstGeom>
          <a:noFill/>
        </p:spPr>
        <p:txBody>
          <a:bodyPr wrap="square" rtlCol="0">
            <a:spAutoFit/>
          </a:bodyPr>
          <a:lstStyle/>
          <a:p>
            <a:r>
              <a:rPr lang="fr-FR" sz="2400" dirty="0"/>
              <a:t> </a:t>
            </a:r>
          </a:p>
          <a:p>
            <a:r>
              <a:rPr lang="fr-FR" sz="2800" dirty="0"/>
              <a:t>Incidence de la pathologie sur la pratique APA </a:t>
            </a:r>
            <a:r>
              <a:rPr lang="fr-FR" sz="2800" dirty="0" err="1"/>
              <a:t>subaquat</a:t>
            </a:r>
            <a:r>
              <a:rPr lang="fr-FR" sz="2800" dirty="0"/>
              <a:t>.</a:t>
            </a:r>
          </a:p>
          <a:p>
            <a:endParaRPr lang="fr-FR" sz="2800" dirty="0"/>
          </a:p>
          <a:p>
            <a:r>
              <a:rPr lang="fr-FR" sz="2000" dirty="0"/>
              <a:t>	</a:t>
            </a:r>
            <a:r>
              <a:rPr lang="fr-FR" sz="2000" dirty="0">
                <a:solidFill>
                  <a:srgbClr val="FFFF00"/>
                </a:solidFill>
              </a:rPr>
              <a:t>Chercher facteurs limitants physiologiques et fonctionnels</a:t>
            </a:r>
          </a:p>
          <a:p>
            <a:r>
              <a:rPr lang="fr-FR" sz="2000" dirty="0"/>
              <a:t>crées par une maladie, pour la pratique choisie et pour une personne donnée</a:t>
            </a:r>
          </a:p>
        </p:txBody>
      </p:sp>
      <p:sp>
        <p:nvSpPr>
          <p:cNvPr id="8" name="Rectangle 7"/>
          <p:cNvSpPr/>
          <p:nvPr/>
        </p:nvSpPr>
        <p:spPr>
          <a:xfrm>
            <a:off x="6300192" y="3119874"/>
            <a:ext cx="144016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INDIVIDU</a:t>
            </a:r>
          </a:p>
        </p:txBody>
      </p:sp>
      <p:sp>
        <p:nvSpPr>
          <p:cNvPr id="11" name="Rectangle 10"/>
          <p:cNvSpPr/>
          <p:nvPr/>
        </p:nvSpPr>
        <p:spPr>
          <a:xfrm>
            <a:off x="1403648" y="3133307"/>
            <a:ext cx="144016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MALADIE</a:t>
            </a:r>
          </a:p>
          <a:p>
            <a:pPr algn="ctr"/>
            <a:r>
              <a:rPr lang="fr-FR" dirty="0"/>
              <a:t>stabilisée</a:t>
            </a:r>
          </a:p>
        </p:txBody>
      </p:sp>
      <p:sp>
        <p:nvSpPr>
          <p:cNvPr id="13" name="Rectangle 12"/>
          <p:cNvSpPr/>
          <p:nvPr/>
        </p:nvSpPr>
        <p:spPr>
          <a:xfrm>
            <a:off x="3815916" y="3133307"/>
            <a:ext cx="144016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ACTIVITE SUB</a:t>
            </a:r>
          </a:p>
        </p:txBody>
      </p:sp>
      <p:sp>
        <p:nvSpPr>
          <p:cNvPr id="3" name="Émoticône 2"/>
          <p:cNvSpPr/>
          <p:nvPr/>
        </p:nvSpPr>
        <p:spPr>
          <a:xfrm>
            <a:off x="4181382" y="4149080"/>
            <a:ext cx="709228" cy="64807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sp>
        <p:nvSpPr>
          <p:cNvPr id="4" name="Émoticône 3"/>
          <p:cNvSpPr/>
          <p:nvPr/>
        </p:nvSpPr>
        <p:spPr>
          <a:xfrm>
            <a:off x="1763688" y="4136105"/>
            <a:ext cx="720080" cy="612068"/>
          </a:xfrm>
          <a:prstGeom prst="smileyFace">
            <a:avLst>
              <a:gd name="adj" fmla="val -465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Émoticône 4"/>
          <p:cNvSpPr/>
          <p:nvPr/>
        </p:nvSpPr>
        <p:spPr>
          <a:xfrm>
            <a:off x="6563072" y="4080078"/>
            <a:ext cx="673224" cy="668095"/>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287524" y="5112421"/>
            <a:ext cx="4248472" cy="923330"/>
          </a:xfrm>
          <a:prstGeom prst="rect">
            <a:avLst/>
          </a:prstGeom>
          <a:noFill/>
        </p:spPr>
        <p:txBody>
          <a:bodyPr wrap="square" rtlCol="0">
            <a:spAutoFit/>
          </a:bodyPr>
          <a:lstStyle/>
          <a:p>
            <a:r>
              <a:rPr lang="fr-FR" dirty="0"/>
              <a:t>*Sévérité pathologie</a:t>
            </a:r>
          </a:p>
          <a:p>
            <a:r>
              <a:rPr lang="fr-FR" dirty="0"/>
              <a:t>*</a:t>
            </a:r>
            <a:r>
              <a:rPr lang="fr-FR" dirty="0" err="1"/>
              <a:t>Co-morbidités</a:t>
            </a:r>
            <a:r>
              <a:rPr lang="fr-FR" dirty="0"/>
              <a:t> :</a:t>
            </a:r>
          </a:p>
          <a:p>
            <a:r>
              <a:rPr lang="fr-FR" dirty="0"/>
              <a:t>(dépression, fatigue, âge, poids, douleurs) </a:t>
            </a:r>
          </a:p>
        </p:txBody>
      </p:sp>
      <p:sp>
        <p:nvSpPr>
          <p:cNvPr id="17" name="Flèche courbée vers la gauche 16"/>
          <p:cNvSpPr/>
          <p:nvPr/>
        </p:nvSpPr>
        <p:spPr>
          <a:xfrm>
            <a:off x="2411760" y="4531302"/>
            <a:ext cx="1112775" cy="130091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Flèche courbée vers la droite 17"/>
          <p:cNvSpPr/>
          <p:nvPr/>
        </p:nvSpPr>
        <p:spPr>
          <a:xfrm>
            <a:off x="755576" y="4367617"/>
            <a:ext cx="1008112" cy="85906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542381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561" y="1"/>
            <a:ext cx="6106729" cy="764703"/>
          </a:xfrm>
        </p:spPr>
        <p:txBody>
          <a:bodyPr>
            <a:normAutofit fontScale="90000"/>
          </a:bodyPr>
          <a:lstStyle/>
          <a:p>
            <a:r>
              <a:rPr lang="fr-FR" sz="2000" dirty="0">
                <a:solidFill>
                  <a:srgbClr val="FFFF00"/>
                </a:solidFill>
                <a:effectLst>
                  <a:outerShdw blurRad="38100" dist="38100" dir="2700000" algn="tl">
                    <a:srgbClr val="000000">
                      <a:alpha val="43137"/>
                    </a:srgbClr>
                  </a:outerShdw>
                </a:effectLst>
              </a:rPr>
              <a:t>Colloque et Assises de la Plongée 2018 – Région SUD FFESSM</a:t>
            </a:r>
            <a:br>
              <a:rPr lang="fr-FR" sz="2000" dirty="0">
                <a:solidFill>
                  <a:srgbClr val="FFFF00"/>
                </a:solidFill>
                <a:effectLst>
                  <a:outerShdw blurRad="38100" dist="38100" dir="2700000" algn="tl">
                    <a:srgbClr val="000000">
                      <a:alpha val="43137"/>
                    </a:srgbClr>
                  </a:outerShdw>
                </a:effectLst>
              </a:rPr>
            </a:br>
            <a:r>
              <a:rPr lang="fr-FR" sz="2000" dirty="0">
                <a:solidFill>
                  <a:srgbClr val="FFFF00"/>
                </a:solidFill>
                <a:effectLst>
                  <a:outerShdw blurRad="38100" dist="38100" dir="2700000" algn="tl">
                    <a:srgbClr val="000000">
                      <a:alpha val="43137"/>
                    </a:srgbClr>
                  </a:outerShdw>
                </a:effectLst>
              </a:rPr>
              <a:t>SPORT et SANTE :     </a:t>
            </a:r>
            <a:r>
              <a:rPr lang="fr-FR" sz="2700" dirty="0">
                <a:solidFill>
                  <a:srgbClr val="FFFF00"/>
                </a:solidFill>
                <a:effectLst>
                  <a:outerShdw blurRad="38100" dist="38100" dir="2700000" algn="tl">
                    <a:srgbClr val="000000">
                      <a:alpha val="43137"/>
                    </a:srgbClr>
                  </a:outerShdw>
                </a:effectLst>
              </a:rPr>
              <a:t>enseigner le Sport Adapté</a:t>
            </a:r>
          </a:p>
        </p:txBody>
      </p:sp>
      <p:pic>
        <p:nvPicPr>
          <p:cNvPr id="1026" name="Picture 2" descr="C:\Users\Fred\Desktop\logo B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796" y="6077951"/>
            <a:ext cx="2269232" cy="78004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51520" y="927997"/>
            <a:ext cx="8716492" cy="5724644"/>
          </a:xfrm>
          <a:prstGeom prst="rect">
            <a:avLst/>
          </a:prstGeom>
          <a:noFill/>
        </p:spPr>
        <p:txBody>
          <a:bodyPr wrap="square" rtlCol="0">
            <a:spAutoFit/>
          </a:bodyPr>
          <a:lstStyle/>
          <a:p>
            <a:r>
              <a:rPr lang="fr-FR" sz="2800" dirty="0"/>
              <a:t>Incidence des médicaments sur la pratique APA </a:t>
            </a:r>
            <a:r>
              <a:rPr lang="fr-FR" sz="2800" dirty="0" err="1"/>
              <a:t>subaquat</a:t>
            </a:r>
            <a:r>
              <a:rPr lang="fr-FR" sz="2800" dirty="0"/>
              <a:t>.</a:t>
            </a:r>
          </a:p>
          <a:p>
            <a:r>
              <a:rPr lang="fr-FR" sz="2000" dirty="0"/>
              <a:t>	</a:t>
            </a:r>
            <a:r>
              <a:rPr lang="fr-FR" sz="2000" dirty="0">
                <a:solidFill>
                  <a:srgbClr val="FFFF00"/>
                </a:solidFill>
              </a:rPr>
              <a:t>Certains médicaments interfèrent avec la pratique du sport : </a:t>
            </a:r>
          </a:p>
          <a:p>
            <a:r>
              <a:rPr lang="fr-FR" sz="2000" dirty="0">
                <a:solidFill>
                  <a:srgbClr val="FFFF00"/>
                </a:solidFill>
              </a:rPr>
              <a:t>importance du dialogue avec le médecin traitant</a:t>
            </a:r>
            <a:r>
              <a:rPr lang="fr-FR" sz="2000" dirty="0"/>
              <a:t> </a:t>
            </a:r>
            <a:r>
              <a:rPr lang="fr-FR" sz="2000" dirty="0">
                <a:solidFill>
                  <a:srgbClr val="FFFF00"/>
                </a:solidFill>
              </a:rPr>
              <a:t>et  fiche effets secondaires</a:t>
            </a:r>
          </a:p>
          <a:p>
            <a:endParaRPr lang="fr-FR" sz="2000" dirty="0">
              <a:solidFill>
                <a:srgbClr val="FFFF00"/>
              </a:solidFill>
            </a:endParaRPr>
          </a:p>
          <a:p>
            <a:pPr marL="342900" indent="-342900">
              <a:buFont typeface="Arial" panose="020B0604020202020204" pitchFamily="34" charset="0"/>
              <a:buChar char="•"/>
            </a:pPr>
            <a:r>
              <a:rPr lang="fr-FR" sz="2000" dirty="0"/>
              <a:t>Médicaments retardant coagulation si plaie </a:t>
            </a:r>
            <a:r>
              <a:rPr lang="fr-FR" i="1" dirty="0"/>
              <a:t>(aspirine, antiagrégant, </a:t>
            </a:r>
            <a:r>
              <a:rPr lang="fr-FR" i="1" dirty="0" err="1"/>
              <a:t>antivit</a:t>
            </a:r>
            <a:r>
              <a:rPr lang="fr-FR" i="1" dirty="0"/>
              <a:t> K). </a:t>
            </a:r>
          </a:p>
          <a:p>
            <a:pPr marL="342900" indent="-342900">
              <a:buFont typeface="Arial" panose="020B0604020202020204" pitchFamily="34" charset="0"/>
              <a:buChar char="•"/>
            </a:pPr>
            <a:endParaRPr lang="fr-FR" i="1" dirty="0"/>
          </a:p>
          <a:p>
            <a:pPr marL="342900" indent="-342900">
              <a:buFont typeface="Arial" panose="020B0604020202020204" pitchFamily="34" charset="0"/>
              <a:buChar char="•"/>
            </a:pPr>
            <a:r>
              <a:rPr lang="fr-FR" sz="2000" dirty="0"/>
              <a:t>Médicaments générant des troubles visuels </a:t>
            </a:r>
            <a:r>
              <a:rPr lang="fr-FR" i="1" dirty="0"/>
              <a:t>(anti dépresseurs, neuroleptiques antihistaminiques, TRT Parkinson) </a:t>
            </a:r>
            <a:r>
              <a:rPr lang="fr-FR" sz="2000" dirty="0"/>
              <a:t>= gène à la lumière, à l’accommodation.</a:t>
            </a:r>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r>
              <a:rPr lang="fr-FR" sz="2000" dirty="0"/>
              <a:t>Médicaments générant troubles équilibre (</a:t>
            </a:r>
            <a:r>
              <a:rPr lang="fr-FR" i="1" dirty="0"/>
              <a:t>anti inflammatoires, antalgiques, psychotropes, antihistaminiques,  </a:t>
            </a:r>
            <a:r>
              <a:rPr lang="fr-FR" i="1" dirty="0" err="1"/>
              <a:t>antireflux</a:t>
            </a:r>
            <a:r>
              <a:rPr lang="fr-FR" i="1" dirty="0"/>
              <a:t> gastrique) </a:t>
            </a:r>
            <a:r>
              <a:rPr lang="fr-FR" sz="2000" dirty="0"/>
              <a:t>= majoré sous l’eau.</a:t>
            </a:r>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r>
              <a:rPr lang="fr-FR" sz="2000" dirty="0"/>
              <a:t>Médicaments générant baisse de vigilance </a:t>
            </a:r>
            <a:r>
              <a:rPr lang="fr-FR" i="1" dirty="0"/>
              <a:t>(psychotropes, antihistaminiques, antalgiques, TRT contre vomissements)</a:t>
            </a:r>
            <a:r>
              <a:rPr lang="fr-FR" sz="2000" dirty="0"/>
              <a:t> = pictogramme « auto dans triangle ».</a:t>
            </a:r>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r>
              <a:rPr lang="fr-FR" sz="2000" dirty="0"/>
              <a:t>Médicaments gênant muscles et tendons </a:t>
            </a:r>
            <a:r>
              <a:rPr lang="fr-FR" i="1" dirty="0"/>
              <a:t>(TRT </a:t>
            </a:r>
            <a:r>
              <a:rPr lang="fr-FR" i="1" dirty="0" err="1"/>
              <a:t>cholesterol</a:t>
            </a:r>
            <a:r>
              <a:rPr lang="fr-FR" i="1" dirty="0"/>
              <a:t>, </a:t>
            </a:r>
            <a:r>
              <a:rPr lang="fr-FR" i="1" dirty="0" err="1"/>
              <a:t>corticoides</a:t>
            </a:r>
            <a:r>
              <a:rPr lang="fr-FR" i="1" dirty="0"/>
              <a:t>, certains ATB, diurétiques)</a:t>
            </a:r>
            <a:r>
              <a:rPr lang="fr-FR" sz="2000" dirty="0"/>
              <a:t> = crampes favorisées par les conditions.</a:t>
            </a:r>
          </a:p>
          <a:p>
            <a:pPr marL="342900" indent="-342900">
              <a:buFont typeface="Arial" panose="020B0604020202020204" pitchFamily="34" charset="0"/>
              <a:buChar char="•"/>
            </a:pPr>
            <a:endParaRPr lang="fr-FR" sz="2000" dirty="0"/>
          </a:p>
        </p:txBody>
      </p:sp>
    </p:spTree>
    <p:extLst>
      <p:ext uri="{BB962C8B-B14F-4D97-AF65-F5344CB8AC3E}">
        <p14:creationId xmlns:p14="http://schemas.microsoft.com/office/powerpoint/2010/main" val="1552885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561" y="1"/>
            <a:ext cx="6106729" cy="764703"/>
          </a:xfrm>
        </p:spPr>
        <p:txBody>
          <a:bodyPr>
            <a:normAutofit fontScale="90000"/>
          </a:bodyPr>
          <a:lstStyle/>
          <a:p>
            <a:r>
              <a:rPr lang="fr-FR" sz="2000" dirty="0">
                <a:solidFill>
                  <a:srgbClr val="FFFF00"/>
                </a:solidFill>
                <a:effectLst>
                  <a:outerShdw blurRad="38100" dist="38100" dir="2700000" algn="tl">
                    <a:srgbClr val="000000">
                      <a:alpha val="43137"/>
                    </a:srgbClr>
                  </a:outerShdw>
                </a:effectLst>
              </a:rPr>
              <a:t>Colloque et Assises de la Plongée 2018 – Région SUD FFESSM</a:t>
            </a:r>
            <a:br>
              <a:rPr lang="fr-FR" sz="2000" dirty="0">
                <a:solidFill>
                  <a:srgbClr val="FFFF00"/>
                </a:solidFill>
                <a:effectLst>
                  <a:outerShdw blurRad="38100" dist="38100" dir="2700000" algn="tl">
                    <a:srgbClr val="000000">
                      <a:alpha val="43137"/>
                    </a:srgbClr>
                  </a:outerShdw>
                </a:effectLst>
              </a:rPr>
            </a:br>
            <a:r>
              <a:rPr lang="fr-FR" sz="2000" dirty="0">
                <a:solidFill>
                  <a:srgbClr val="FFFF00"/>
                </a:solidFill>
                <a:effectLst>
                  <a:outerShdw blurRad="38100" dist="38100" dir="2700000" algn="tl">
                    <a:srgbClr val="000000">
                      <a:alpha val="43137"/>
                    </a:srgbClr>
                  </a:outerShdw>
                </a:effectLst>
              </a:rPr>
              <a:t>SPORT et SANTE :     </a:t>
            </a:r>
            <a:r>
              <a:rPr lang="fr-FR" sz="2700" dirty="0">
                <a:solidFill>
                  <a:srgbClr val="FFFF00"/>
                </a:solidFill>
                <a:effectLst>
                  <a:outerShdw blurRad="38100" dist="38100" dir="2700000" algn="tl">
                    <a:srgbClr val="000000">
                      <a:alpha val="43137"/>
                    </a:srgbClr>
                  </a:outerShdw>
                </a:effectLst>
              </a:rPr>
              <a:t>enseigner le Sport Adapté</a:t>
            </a:r>
          </a:p>
        </p:txBody>
      </p:sp>
      <p:pic>
        <p:nvPicPr>
          <p:cNvPr id="1026" name="Picture 2" descr="C:\Users\Fred\Desktop\logo B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796" y="6077951"/>
            <a:ext cx="2269232" cy="7800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Fred\Desktop\sport_santé_act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772816"/>
            <a:ext cx="4947716" cy="331307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395536" y="764704"/>
            <a:ext cx="7992888" cy="954107"/>
          </a:xfrm>
          <a:prstGeom prst="rect">
            <a:avLst/>
          </a:prstGeom>
          <a:noFill/>
        </p:spPr>
        <p:txBody>
          <a:bodyPr wrap="square" rtlCol="0">
            <a:spAutoFit/>
          </a:bodyPr>
          <a:lstStyle/>
          <a:p>
            <a:r>
              <a:rPr lang="fr-FR" sz="3200" dirty="0"/>
              <a:t>Activité Physique Adaptée, Sport Santé</a:t>
            </a:r>
          </a:p>
          <a:p>
            <a:r>
              <a:rPr lang="fr-FR" sz="2400" b="1" dirty="0">
                <a:solidFill>
                  <a:schemeClr val="accent6"/>
                </a:solidFill>
              </a:rPr>
              <a:t>Méthodologie d’évaluation de l’APA en milieu subaquatique</a:t>
            </a:r>
          </a:p>
        </p:txBody>
      </p:sp>
      <p:pic>
        <p:nvPicPr>
          <p:cNvPr id="3" name="Picture 2" descr="C:\Users\Fred\Desktop\PACA 2017-2018\images PACA\logo Sport santé.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9248" y="632726"/>
            <a:ext cx="753732" cy="684974"/>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5A6CA922-49E1-457F-BAB6-630B19E3A3CC}"/>
              </a:ext>
            </a:extLst>
          </p:cNvPr>
          <p:cNvSpPr txBox="1"/>
          <p:nvPr/>
        </p:nvSpPr>
        <p:spPr>
          <a:xfrm>
            <a:off x="7977412" y="120742"/>
            <a:ext cx="753732" cy="523220"/>
          </a:xfrm>
          <a:prstGeom prst="rect">
            <a:avLst/>
          </a:prstGeom>
          <a:noFill/>
        </p:spPr>
        <p:txBody>
          <a:bodyPr wrap="none" rtlCol="0">
            <a:spAutoFit/>
          </a:bodyPr>
          <a:lstStyle/>
          <a:p>
            <a:r>
              <a:rPr lang="fr-BE" sz="2800" dirty="0">
                <a:solidFill>
                  <a:schemeClr val="accent6"/>
                </a:solidFill>
              </a:rPr>
              <a:t>Carl</a:t>
            </a:r>
          </a:p>
        </p:txBody>
      </p:sp>
      <p:pic>
        <p:nvPicPr>
          <p:cNvPr id="8" name="Image 7">
            <a:extLst>
              <a:ext uri="{FF2B5EF4-FFF2-40B4-BE49-F238E27FC236}">
                <a16:creationId xmlns:a16="http://schemas.microsoft.com/office/drawing/2014/main" id="{320ED852-E235-401D-A4B2-C21E5E0D2B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0507" y="1801248"/>
            <a:ext cx="2611005" cy="1744296"/>
          </a:xfrm>
          <a:prstGeom prst="rect">
            <a:avLst/>
          </a:prstGeom>
        </p:spPr>
      </p:pic>
      <p:pic>
        <p:nvPicPr>
          <p:cNvPr id="9" name="Image 8">
            <a:extLst>
              <a:ext uri="{FF2B5EF4-FFF2-40B4-BE49-F238E27FC236}">
                <a16:creationId xmlns:a16="http://schemas.microsoft.com/office/drawing/2014/main" id="{E83A5A45-8C98-44B7-8F31-91A5F2880DFA}"/>
              </a:ext>
            </a:extLst>
          </p:cNvPr>
          <p:cNvPicPr>
            <a:picLocks noChangeAspect="1"/>
          </p:cNvPicPr>
          <p:nvPr/>
        </p:nvPicPr>
        <p:blipFill>
          <a:blip r:embed="rId7"/>
          <a:stretch>
            <a:fillRect/>
          </a:stretch>
        </p:blipFill>
        <p:spPr>
          <a:xfrm>
            <a:off x="6010507" y="3627982"/>
            <a:ext cx="2632381" cy="2339099"/>
          </a:xfrm>
          <a:prstGeom prst="rect">
            <a:avLst/>
          </a:prstGeom>
        </p:spPr>
      </p:pic>
    </p:spTree>
    <p:extLst>
      <p:ext uri="{BB962C8B-B14F-4D97-AF65-F5344CB8AC3E}">
        <p14:creationId xmlns:p14="http://schemas.microsoft.com/office/powerpoint/2010/main" val="2275327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79E16CE-E56B-43A0-9018-CF4008EAA578}"/>
              </a:ext>
            </a:extLst>
          </p:cNvPr>
          <p:cNvPicPr>
            <a:picLocks noChangeAspect="1"/>
          </p:cNvPicPr>
          <p:nvPr/>
        </p:nvPicPr>
        <p:blipFill>
          <a:blip r:embed="rId2"/>
          <a:stretch>
            <a:fillRect/>
          </a:stretch>
        </p:blipFill>
        <p:spPr>
          <a:xfrm>
            <a:off x="107504" y="44624"/>
            <a:ext cx="8951813" cy="5040560"/>
          </a:xfrm>
          <a:prstGeom prst="rect">
            <a:avLst/>
          </a:prstGeom>
        </p:spPr>
      </p:pic>
      <p:sp>
        <p:nvSpPr>
          <p:cNvPr id="5" name="Rectangle 4">
            <a:extLst>
              <a:ext uri="{FF2B5EF4-FFF2-40B4-BE49-F238E27FC236}">
                <a16:creationId xmlns:a16="http://schemas.microsoft.com/office/drawing/2014/main" id="{FCA5FC01-C475-4D1E-A5C8-3AFB5D15EF5F}"/>
              </a:ext>
            </a:extLst>
          </p:cNvPr>
          <p:cNvSpPr/>
          <p:nvPr/>
        </p:nvSpPr>
        <p:spPr>
          <a:xfrm>
            <a:off x="107504" y="5085184"/>
            <a:ext cx="3744416" cy="1754326"/>
          </a:xfrm>
          <a:prstGeom prst="rect">
            <a:avLst/>
          </a:prstGeom>
        </p:spPr>
        <p:txBody>
          <a:bodyPr wrap="square">
            <a:spAutoFit/>
          </a:bodyPr>
          <a:lstStyle/>
          <a:p>
            <a:r>
              <a:rPr lang="fr-BE" dirty="0">
                <a:solidFill>
                  <a:srgbClr val="FFFF00"/>
                </a:solidFill>
              </a:rPr>
              <a:t>Evaluation des qualités à développer :</a:t>
            </a:r>
          </a:p>
          <a:p>
            <a:r>
              <a:rPr lang="fr-BE" dirty="0">
                <a:solidFill>
                  <a:srgbClr val="FFC000"/>
                </a:solidFill>
              </a:rPr>
              <a:t>Endurance (activité aérobie) </a:t>
            </a:r>
          </a:p>
          <a:p>
            <a:r>
              <a:rPr lang="fr-BE" dirty="0">
                <a:solidFill>
                  <a:srgbClr val="FFC000"/>
                </a:solidFill>
              </a:rPr>
              <a:t>Renforcement musculaire - force</a:t>
            </a:r>
          </a:p>
          <a:p>
            <a:r>
              <a:rPr lang="fr-BE" dirty="0">
                <a:solidFill>
                  <a:srgbClr val="FFC000"/>
                </a:solidFill>
              </a:rPr>
              <a:t>Equilibre,</a:t>
            </a:r>
          </a:p>
          <a:p>
            <a:r>
              <a:rPr lang="fr-BE" dirty="0">
                <a:solidFill>
                  <a:srgbClr val="FFC000"/>
                </a:solidFill>
              </a:rPr>
              <a:t>Souplesse</a:t>
            </a:r>
          </a:p>
          <a:p>
            <a:r>
              <a:rPr lang="fr-BE" dirty="0">
                <a:solidFill>
                  <a:srgbClr val="FFC000"/>
                </a:solidFill>
              </a:rPr>
              <a:t>Coordination…</a:t>
            </a:r>
          </a:p>
        </p:txBody>
      </p:sp>
      <p:sp>
        <p:nvSpPr>
          <p:cNvPr id="7" name="Rectangle 6">
            <a:extLst>
              <a:ext uri="{FF2B5EF4-FFF2-40B4-BE49-F238E27FC236}">
                <a16:creationId xmlns:a16="http://schemas.microsoft.com/office/drawing/2014/main" id="{F268DE1F-3CD7-4CFF-9D8D-FD6722DC9746}"/>
              </a:ext>
            </a:extLst>
          </p:cNvPr>
          <p:cNvSpPr/>
          <p:nvPr/>
        </p:nvSpPr>
        <p:spPr>
          <a:xfrm>
            <a:off x="3779912" y="5085184"/>
            <a:ext cx="5616624" cy="1754326"/>
          </a:xfrm>
          <a:prstGeom prst="rect">
            <a:avLst/>
          </a:prstGeom>
        </p:spPr>
        <p:txBody>
          <a:bodyPr wrap="square">
            <a:spAutoFit/>
          </a:bodyPr>
          <a:lstStyle/>
          <a:p>
            <a:r>
              <a:rPr lang="fr-BE" dirty="0"/>
              <a:t>Mesurer l'intensité d'une AP. </a:t>
            </a:r>
          </a:p>
          <a:p>
            <a:r>
              <a:rPr lang="fr-BE" dirty="0"/>
              <a:t>Mesurer la dépense énergétique. </a:t>
            </a:r>
          </a:p>
          <a:p>
            <a:r>
              <a:rPr lang="fr-BE" dirty="0">
                <a:solidFill>
                  <a:srgbClr val="00B0F0"/>
                </a:solidFill>
              </a:rPr>
              <a:t>Métabolisme de base = 1 équivalent métabolique (MET)</a:t>
            </a:r>
          </a:p>
          <a:p>
            <a:r>
              <a:rPr lang="fr-BE" dirty="0">
                <a:solidFill>
                  <a:srgbClr val="FF0000"/>
                </a:solidFill>
              </a:rPr>
              <a:t>Effort léger : 1,5 à 3 </a:t>
            </a:r>
            <a:r>
              <a:rPr lang="fr-BE" dirty="0" err="1">
                <a:solidFill>
                  <a:srgbClr val="FF0000"/>
                </a:solidFill>
              </a:rPr>
              <a:t>METs</a:t>
            </a:r>
            <a:endParaRPr lang="fr-BE" dirty="0">
              <a:solidFill>
                <a:srgbClr val="FF0000"/>
              </a:solidFill>
            </a:endParaRPr>
          </a:p>
          <a:p>
            <a:r>
              <a:rPr lang="fr-BE" dirty="0">
                <a:solidFill>
                  <a:srgbClr val="FF0000"/>
                </a:solidFill>
              </a:rPr>
              <a:t>Effort modéré : 3 à 6  </a:t>
            </a:r>
            <a:r>
              <a:rPr lang="fr-BE" dirty="0" err="1">
                <a:solidFill>
                  <a:srgbClr val="FF0000"/>
                </a:solidFill>
              </a:rPr>
              <a:t>METs</a:t>
            </a:r>
            <a:endParaRPr lang="fr-BE" dirty="0">
              <a:solidFill>
                <a:srgbClr val="FF0000"/>
              </a:solidFill>
            </a:endParaRPr>
          </a:p>
          <a:p>
            <a:r>
              <a:rPr lang="fr-BE" dirty="0"/>
              <a:t>Mesurer la FC (FC repos  / FC max = 220 –âge)</a:t>
            </a:r>
          </a:p>
        </p:txBody>
      </p:sp>
    </p:spTree>
    <p:extLst>
      <p:ext uri="{BB962C8B-B14F-4D97-AF65-F5344CB8AC3E}">
        <p14:creationId xmlns:p14="http://schemas.microsoft.com/office/powerpoint/2010/main" val="327298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E620721-FFCD-462E-9D99-E1F9406D5449}"/>
              </a:ext>
            </a:extLst>
          </p:cNvPr>
          <p:cNvPicPr>
            <a:picLocks noChangeAspect="1"/>
          </p:cNvPicPr>
          <p:nvPr/>
        </p:nvPicPr>
        <p:blipFill>
          <a:blip r:embed="rId2"/>
          <a:stretch>
            <a:fillRect/>
          </a:stretch>
        </p:blipFill>
        <p:spPr>
          <a:xfrm>
            <a:off x="107504" y="96163"/>
            <a:ext cx="7776864" cy="6613968"/>
          </a:xfrm>
          <a:prstGeom prst="rect">
            <a:avLst/>
          </a:prstGeom>
        </p:spPr>
      </p:pic>
      <p:sp>
        <p:nvSpPr>
          <p:cNvPr id="4" name="Rectangle 3">
            <a:extLst>
              <a:ext uri="{FF2B5EF4-FFF2-40B4-BE49-F238E27FC236}">
                <a16:creationId xmlns:a16="http://schemas.microsoft.com/office/drawing/2014/main" id="{E5DBFAF0-6C47-4D09-8164-87DA1BA0050C}"/>
              </a:ext>
            </a:extLst>
          </p:cNvPr>
          <p:cNvSpPr/>
          <p:nvPr/>
        </p:nvSpPr>
        <p:spPr>
          <a:xfrm>
            <a:off x="4003013" y="2996951"/>
            <a:ext cx="2167880" cy="234980"/>
          </a:xfrm>
          <a:prstGeom prst="rect">
            <a:avLst/>
          </a:prstGeom>
          <a:solidFill>
            <a:srgbClr val="FFFF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pic>
        <p:nvPicPr>
          <p:cNvPr id="5" name="Image 4">
            <a:extLst>
              <a:ext uri="{FF2B5EF4-FFF2-40B4-BE49-F238E27FC236}">
                <a16:creationId xmlns:a16="http://schemas.microsoft.com/office/drawing/2014/main" id="{91402F02-6A10-4B97-AFF9-834119780AAF}"/>
              </a:ext>
            </a:extLst>
          </p:cNvPr>
          <p:cNvPicPr>
            <a:picLocks noChangeAspect="1"/>
          </p:cNvPicPr>
          <p:nvPr/>
        </p:nvPicPr>
        <p:blipFill>
          <a:blip r:embed="rId3"/>
          <a:stretch>
            <a:fillRect/>
          </a:stretch>
        </p:blipFill>
        <p:spPr>
          <a:xfrm>
            <a:off x="3995936" y="2401931"/>
            <a:ext cx="2167880" cy="234981"/>
          </a:xfrm>
          <a:prstGeom prst="rect">
            <a:avLst/>
          </a:prstGeom>
        </p:spPr>
      </p:pic>
      <p:pic>
        <p:nvPicPr>
          <p:cNvPr id="6" name="Image 5">
            <a:extLst>
              <a:ext uri="{FF2B5EF4-FFF2-40B4-BE49-F238E27FC236}">
                <a16:creationId xmlns:a16="http://schemas.microsoft.com/office/drawing/2014/main" id="{0A425B7A-57E5-4FA4-B2D7-B76D459B7949}"/>
              </a:ext>
            </a:extLst>
          </p:cNvPr>
          <p:cNvPicPr>
            <a:picLocks noChangeAspect="1"/>
          </p:cNvPicPr>
          <p:nvPr/>
        </p:nvPicPr>
        <p:blipFill>
          <a:blip r:embed="rId3"/>
          <a:stretch>
            <a:fillRect/>
          </a:stretch>
        </p:blipFill>
        <p:spPr>
          <a:xfrm>
            <a:off x="3985640" y="5085184"/>
            <a:ext cx="2185254" cy="234981"/>
          </a:xfrm>
          <a:prstGeom prst="rect">
            <a:avLst/>
          </a:prstGeom>
        </p:spPr>
      </p:pic>
    </p:spTree>
    <p:extLst>
      <p:ext uri="{BB962C8B-B14F-4D97-AF65-F5344CB8AC3E}">
        <p14:creationId xmlns:p14="http://schemas.microsoft.com/office/powerpoint/2010/main" val="259686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561" y="1"/>
            <a:ext cx="6106729" cy="764703"/>
          </a:xfrm>
        </p:spPr>
        <p:txBody>
          <a:bodyPr>
            <a:normAutofit fontScale="90000"/>
          </a:bodyPr>
          <a:lstStyle/>
          <a:p>
            <a:r>
              <a:rPr lang="fr-FR" sz="2000" dirty="0">
                <a:solidFill>
                  <a:srgbClr val="FFFF00"/>
                </a:solidFill>
                <a:effectLst>
                  <a:outerShdw blurRad="38100" dist="38100" dir="2700000" algn="tl">
                    <a:srgbClr val="000000">
                      <a:alpha val="43137"/>
                    </a:srgbClr>
                  </a:outerShdw>
                </a:effectLst>
              </a:rPr>
              <a:t>Colloque et Assises de la Plongée 2018 – Région SUD FFESSM</a:t>
            </a:r>
            <a:br>
              <a:rPr lang="fr-FR" sz="2000" dirty="0">
                <a:solidFill>
                  <a:srgbClr val="FFFF00"/>
                </a:solidFill>
                <a:effectLst>
                  <a:outerShdw blurRad="38100" dist="38100" dir="2700000" algn="tl">
                    <a:srgbClr val="000000">
                      <a:alpha val="43137"/>
                    </a:srgbClr>
                  </a:outerShdw>
                </a:effectLst>
              </a:rPr>
            </a:br>
            <a:r>
              <a:rPr lang="fr-FR" sz="2000" dirty="0">
                <a:solidFill>
                  <a:srgbClr val="FFFF00"/>
                </a:solidFill>
                <a:effectLst>
                  <a:outerShdw blurRad="38100" dist="38100" dir="2700000" algn="tl">
                    <a:srgbClr val="000000">
                      <a:alpha val="43137"/>
                    </a:srgbClr>
                  </a:outerShdw>
                </a:effectLst>
              </a:rPr>
              <a:t>SPORT et SANTE :     </a:t>
            </a:r>
            <a:r>
              <a:rPr lang="fr-FR" sz="2700" dirty="0">
                <a:solidFill>
                  <a:srgbClr val="FFFF00"/>
                </a:solidFill>
                <a:effectLst>
                  <a:outerShdw blurRad="38100" dist="38100" dir="2700000" algn="tl">
                    <a:srgbClr val="000000">
                      <a:alpha val="43137"/>
                    </a:srgbClr>
                  </a:outerShdw>
                </a:effectLst>
              </a:rPr>
              <a:t>enseigner le Sport Adapté</a:t>
            </a:r>
          </a:p>
        </p:txBody>
      </p:sp>
      <p:pic>
        <p:nvPicPr>
          <p:cNvPr id="1026" name="Picture 2" descr="C:\Users\Fred\Desktop\logo B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796" y="6077951"/>
            <a:ext cx="2269232" cy="7800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0518" y="893911"/>
            <a:ext cx="8784976" cy="523220"/>
          </a:xfrm>
          <a:prstGeom prst="rect">
            <a:avLst/>
          </a:prstGeom>
        </p:spPr>
        <p:txBody>
          <a:bodyPr wrap="square">
            <a:spAutoFit/>
          </a:bodyPr>
          <a:lstStyle/>
          <a:p>
            <a:r>
              <a:rPr lang="fr-FR" sz="2800" dirty="0"/>
              <a:t>		Principes et Enjeux du Sport Santé   </a:t>
            </a:r>
          </a:p>
        </p:txBody>
      </p:sp>
      <p:sp>
        <p:nvSpPr>
          <p:cNvPr id="4" name="ZoneTexte 3"/>
          <p:cNvSpPr txBox="1"/>
          <p:nvPr/>
        </p:nvSpPr>
        <p:spPr>
          <a:xfrm>
            <a:off x="539551" y="1556792"/>
            <a:ext cx="8208913" cy="5016758"/>
          </a:xfrm>
          <a:prstGeom prst="rect">
            <a:avLst/>
          </a:prstGeom>
          <a:noFill/>
        </p:spPr>
        <p:txBody>
          <a:bodyPr wrap="square" rtlCol="0">
            <a:spAutoFit/>
          </a:bodyPr>
          <a:lstStyle/>
          <a:p>
            <a:r>
              <a:rPr lang="fr-FR" sz="2000" dirty="0"/>
              <a:t>Instruction du 1</a:t>
            </a:r>
            <a:r>
              <a:rPr lang="fr-FR" sz="2000" baseline="30000" dirty="0"/>
              <a:t>er</a:t>
            </a:r>
            <a:r>
              <a:rPr lang="fr-FR" sz="2000" dirty="0"/>
              <a:t> mars 2017 en application du Décret du 30/12/2016, </a:t>
            </a:r>
          </a:p>
          <a:p>
            <a:r>
              <a:rPr lang="fr-FR" sz="2000" dirty="0"/>
              <a:t>relatif à </a:t>
            </a:r>
            <a:r>
              <a:rPr lang="fr-FR" sz="2000" dirty="0">
                <a:solidFill>
                  <a:srgbClr val="FFFF00"/>
                </a:solidFill>
              </a:rPr>
              <a:t>l’Activité Physique Adaptée (APA) </a:t>
            </a:r>
            <a:r>
              <a:rPr lang="fr-FR" sz="2000" dirty="0"/>
              <a:t>prescrite pour patients en ALD.</a:t>
            </a:r>
          </a:p>
          <a:p>
            <a:r>
              <a:rPr lang="fr-FR" sz="2000" dirty="0"/>
              <a:t>C’est le SPORT SUR ORDONNANCE MEDICALE (non remboursé !).</a:t>
            </a:r>
          </a:p>
          <a:p>
            <a:endParaRPr lang="fr-FR" sz="2000" dirty="0"/>
          </a:p>
          <a:p>
            <a:r>
              <a:rPr lang="fr-FR" sz="2000" dirty="0"/>
              <a:t>      Le Sport et l’Activité Physique sont de vrais médicaments (2011 HAS)</a:t>
            </a:r>
          </a:p>
          <a:p>
            <a:r>
              <a:rPr lang="fr-FR" sz="2000" dirty="0"/>
              <a:t>Permet augmenter l’espérance de vie, le confort et réduire la morbidité…</a:t>
            </a:r>
          </a:p>
          <a:p>
            <a:r>
              <a:rPr lang="fr-FR" sz="2000" dirty="0"/>
              <a:t>Bénéfices pratique sportive régulière et adaptée en intensité et durée.</a:t>
            </a:r>
          </a:p>
          <a:p>
            <a:endParaRPr lang="fr-FR" sz="2000" dirty="0"/>
          </a:p>
          <a:p>
            <a:r>
              <a:rPr lang="fr-FR" sz="2000" dirty="0"/>
              <a:t>	Lien entre le Sport, la Santé et la Maladie  : C’est l’APA.</a:t>
            </a:r>
          </a:p>
          <a:p>
            <a:r>
              <a:rPr lang="fr-FR" sz="2000" dirty="0"/>
              <a:t>	Pour la FFESSM nous connaissons cela avec le </a:t>
            </a:r>
            <a:r>
              <a:rPr lang="fr-FR" sz="2000" dirty="0" err="1"/>
              <a:t>HandiSub</a:t>
            </a:r>
            <a:r>
              <a:rPr lang="fr-FR" sz="2000" dirty="0"/>
              <a:t>.  </a:t>
            </a:r>
          </a:p>
          <a:p>
            <a:r>
              <a:rPr lang="fr-FR" sz="2000" dirty="0"/>
              <a:t>Ici ce sont les maladies chroniques dites en ALD (Cancer, maladies </a:t>
            </a:r>
            <a:r>
              <a:rPr lang="fr-FR" sz="2000" dirty="0" err="1"/>
              <a:t>respi</a:t>
            </a:r>
            <a:r>
              <a:rPr lang="fr-FR" sz="2000" dirty="0"/>
              <a:t>, cardio-</a:t>
            </a:r>
            <a:r>
              <a:rPr lang="fr-FR" sz="2000" dirty="0" err="1"/>
              <a:t>vascul</a:t>
            </a:r>
            <a:r>
              <a:rPr lang="fr-FR" sz="2000" dirty="0"/>
              <a:t>, diabète...).  Elargissement secondaire à  prévention effets du vieillissement des seniors, à patients avec sédentarité et facteurs de risques . </a:t>
            </a:r>
          </a:p>
          <a:p>
            <a:endParaRPr lang="fr-FR" sz="2000" dirty="0"/>
          </a:p>
          <a:p>
            <a:r>
              <a:rPr lang="fr-FR" sz="2000" dirty="0"/>
              <a:t>SPORT SANTE Bien-Être (mini  limitations fonctionnelles)</a:t>
            </a:r>
          </a:p>
          <a:p>
            <a:r>
              <a:rPr lang="fr-FR" sz="2000" dirty="0"/>
              <a:t>SPORT SANTE Sur Ordonnance (précautions , Sport Adapté) </a:t>
            </a:r>
          </a:p>
        </p:txBody>
      </p:sp>
    </p:spTree>
    <p:extLst>
      <p:ext uri="{BB962C8B-B14F-4D97-AF65-F5344CB8AC3E}">
        <p14:creationId xmlns:p14="http://schemas.microsoft.com/office/powerpoint/2010/main" val="503951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FAFEF78-FD23-427D-ABCF-DB183214DE60}"/>
              </a:ext>
            </a:extLst>
          </p:cNvPr>
          <p:cNvPicPr>
            <a:picLocks noChangeAspect="1"/>
          </p:cNvPicPr>
          <p:nvPr/>
        </p:nvPicPr>
        <p:blipFill>
          <a:blip r:embed="rId2"/>
          <a:stretch>
            <a:fillRect/>
          </a:stretch>
        </p:blipFill>
        <p:spPr>
          <a:xfrm>
            <a:off x="125612" y="86544"/>
            <a:ext cx="4374380" cy="6624736"/>
          </a:xfrm>
          <a:prstGeom prst="rect">
            <a:avLst/>
          </a:prstGeom>
        </p:spPr>
      </p:pic>
      <p:pic>
        <p:nvPicPr>
          <p:cNvPr id="7" name="Image 6">
            <a:extLst>
              <a:ext uri="{FF2B5EF4-FFF2-40B4-BE49-F238E27FC236}">
                <a16:creationId xmlns:a16="http://schemas.microsoft.com/office/drawing/2014/main" id="{239602EC-6BD5-431B-9B56-E78CAA272584}"/>
              </a:ext>
            </a:extLst>
          </p:cNvPr>
          <p:cNvPicPr>
            <a:picLocks noChangeAspect="1"/>
          </p:cNvPicPr>
          <p:nvPr/>
        </p:nvPicPr>
        <p:blipFill>
          <a:blip r:embed="rId3"/>
          <a:stretch>
            <a:fillRect/>
          </a:stretch>
        </p:blipFill>
        <p:spPr>
          <a:xfrm>
            <a:off x="4571999" y="86536"/>
            <a:ext cx="4446389" cy="6654832"/>
          </a:xfrm>
          <a:prstGeom prst="rect">
            <a:avLst/>
          </a:prstGeom>
        </p:spPr>
      </p:pic>
    </p:spTree>
    <p:extLst>
      <p:ext uri="{BB962C8B-B14F-4D97-AF65-F5344CB8AC3E}">
        <p14:creationId xmlns:p14="http://schemas.microsoft.com/office/powerpoint/2010/main" val="131187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BBB9CA-ABD0-4DCD-A3CB-3668ECE11FFC}"/>
              </a:ext>
            </a:extLst>
          </p:cNvPr>
          <p:cNvPicPr>
            <a:picLocks noChangeAspect="1"/>
          </p:cNvPicPr>
          <p:nvPr/>
        </p:nvPicPr>
        <p:blipFill>
          <a:blip r:embed="rId2"/>
          <a:stretch>
            <a:fillRect/>
          </a:stretch>
        </p:blipFill>
        <p:spPr>
          <a:xfrm>
            <a:off x="6963560" y="4028627"/>
            <a:ext cx="2030519" cy="2862970"/>
          </a:xfrm>
          <a:prstGeom prst="rect">
            <a:avLst/>
          </a:prstGeom>
        </p:spPr>
      </p:pic>
      <p:sp>
        <p:nvSpPr>
          <p:cNvPr id="7" name="Rectangle 6">
            <a:extLst>
              <a:ext uri="{FF2B5EF4-FFF2-40B4-BE49-F238E27FC236}">
                <a16:creationId xmlns:a16="http://schemas.microsoft.com/office/drawing/2014/main" id="{6DAB9DB9-D357-4BD0-AFD9-C15FE98C2798}"/>
              </a:ext>
            </a:extLst>
          </p:cNvPr>
          <p:cNvSpPr/>
          <p:nvPr/>
        </p:nvSpPr>
        <p:spPr>
          <a:xfrm>
            <a:off x="149919" y="116632"/>
            <a:ext cx="8844161" cy="3908762"/>
          </a:xfrm>
          <a:prstGeom prst="rect">
            <a:avLst/>
          </a:prstGeom>
        </p:spPr>
        <p:txBody>
          <a:bodyPr wrap="square">
            <a:spAutoFit/>
          </a:bodyPr>
          <a:lstStyle/>
          <a:p>
            <a:r>
              <a:rPr lang="fr-BE" sz="2800" dirty="0">
                <a:solidFill>
                  <a:srgbClr val="00B0F0"/>
                </a:solidFill>
                <a:latin typeface="Arial" panose="020B0604020202020204" pitchFamily="34" charset="0"/>
                <a:cs typeface="Arial" panose="020B0604020202020204" pitchFamily="34" charset="0"/>
              </a:rPr>
              <a:t>Test de marche des 6 minutes</a:t>
            </a:r>
          </a:p>
          <a:p>
            <a:endParaRPr lang="en-US" sz="1000" dirty="0">
              <a:solidFill>
                <a:srgbClr val="00B0F0"/>
              </a:solidFill>
              <a:latin typeface="Arial" panose="020B0604020202020204" pitchFamily="34" charset="0"/>
              <a:cs typeface="Arial" panose="020B0604020202020204" pitchFamily="34" charset="0"/>
            </a:endParaRPr>
          </a:p>
          <a:p>
            <a:r>
              <a:rPr lang="fr-BE" sz="2000" dirty="0">
                <a:latin typeface="Arial" panose="020B0604020202020204" pitchFamily="34" charset="0"/>
                <a:cs typeface="Arial" panose="020B0604020202020204" pitchFamily="34" charset="0"/>
              </a:rPr>
              <a:t>Test de suivi s’inscrivant parfaitement dans le protocole de prise en charge des activités physiques adaptées.</a:t>
            </a:r>
            <a:endParaRPr lang="fr-BE" sz="1000" dirty="0">
              <a:latin typeface="Arial" panose="020B0604020202020204" pitchFamily="34" charset="0"/>
              <a:cs typeface="Arial" panose="020B0604020202020204" pitchFamily="34" charset="0"/>
            </a:endParaRPr>
          </a:p>
          <a:p>
            <a:r>
              <a:rPr lang="fr-BE" sz="2000" u="sng" dirty="0">
                <a:latin typeface="Arial" panose="020B0604020202020204" pitchFamily="34" charset="0"/>
                <a:cs typeface="Arial" panose="020B0604020202020204" pitchFamily="34" charset="0"/>
              </a:rPr>
              <a:t>Il peut être effectué à deux reprises (30 minutes de repos entre les 2 tests) pour tenir compte de l’effet d’apprentissage.</a:t>
            </a:r>
          </a:p>
          <a:p>
            <a:endParaRPr lang="fr-BE" sz="1000" dirty="0">
              <a:latin typeface="Arial" panose="020B0604020202020204" pitchFamily="34" charset="0"/>
              <a:cs typeface="Arial" panose="020B0604020202020204" pitchFamily="34" charset="0"/>
            </a:endParaRPr>
          </a:p>
          <a:p>
            <a:r>
              <a:rPr lang="fr-BE" sz="2000" dirty="0">
                <a:latin typeface="Arial" panose="020B0604020202020204" pitchFamily="34" charset="0"/>
                <a:cs typeface="Arial" panose="020B0604020202020204" pitchFamily="34" charset="0"/>
              </a:rPr>
              <a:t>La </a:t>
            </a:r>
            <a:r>
              <a:rPr lang="fr-BE" sz="2000" dirty="0">
                <a:solidFill>
                  <a:srgbClr val="FFFF00"/>
                </a:solidFill>
                <a:latin typeface="Arial" panose="020B0604020202020204" pitchFamily="34" charset="0"/>
                <a:cs typeface="Arial" panose="020B0604020202020204" pitchFamily="34" charset="0"/>
              </a:rPr>
              <a:t>meilleure distance parcourue </a:t>
            </a:r>
            <a:r>
              <a:rPr lang="fr-BE" sz="2000" dirty="0">
                <a:latin typeface="Arial" panose="020B0604020202020204" pitchFamily="34" charset="0"/>
                <a:cs typeface="Arial" panose="020B0604020202020204" pitchFamily="34" charset="0"/>
              </a:rPr>
              <a:t>en mètres est alors validée.</a:t>
            </a:r>
            <a:endParaRPr lang="fr-BE" sz="1000" dirty="0">
              <a:solidFill>
                <a:srgbClr val="FFC000"/>
              </a:solidFill>
              <a:latin typeface="Arial" panose="020B0604020202020204" pitchFamily="34" charset="0"/>
              <a:cs typeface="Arial" panose="020B0604020202020204" pitchFamily="34" charset="0"/>
            </a:endParaRPr>
          </a:p>
          <a:p>
            <a:r>
              <a:rPr lang="fr-BE" sz="2000" dirty="0">
                <a:solidFill>
                  <a:srgbClr val="FFC000"/>
                </a:solidFill>
                <a:latin typeface="Arial" panose="020B0604020202020204" pitchFamily="34" charset="0"/>
                <a:cs typeface="Arial" panose="020B0604020202020204" pitchFamily="34" charset="0"/>
              </a:rPr>
              <a:t>La fréquence cardiaque ne doit pas être supérieure de 10% de la fréquence de repos habituelle.</a:t>
            </a:r>
            <a:endParaRPr lang="fr-BE" sz="1000" dirty="0">
              <a:solidFill>
                <a:srgbClr val="FFC000"/>
              </a:solidFill>
              <a:latin typeface="Arial" panose="020B0604020202020204" pitchFamily="34" charset="0"/>
              <a:cs typeface="Arial" panose="020B0604020202020204" pitchFamily="34" charset="0"/>
            </a:endParaRPr>
          </a:p>
          <a:p>
            <a:r>
              <a:rPr lang="fr-BE" sz="2000" dirty="0">
                <a:solidFill>
                  <a:srgbClr val="C00000"/>
                </a:solidFill>
                <a:latin typeface="Arial" panose="020B0604020202020204" pitchFamily="34" charset="0"/>
                <a:cs typeface="Arial" panose="020B0604020202020204" pitchFamily="34" charset="0"/>
              </a:rPr>
              <a:t>Distance attendue chez un sujet sain, formule de calcul :</a:t>
            </a:r>
          </a:p>
          <a:p>
            <a:r>
              <a:rPr lang="fr-BE" sz="2000" dirty="0">
                <a:solidFill>
                  <a:srgbClr val="C00000"/>
                </a:solidFill>
                <a:latin typeface="Arial" panose="020B0604020202020204" pitchFamily="34" charset="0"/>
                <a:cs typeface="Arial" panose="020B0604020202020204" pitchFamily="34" charset="0"/>
              </a:rPr>
              <a:t>(T6) en mètres = 218 + [5,14 X taille en cm] – [5,32 X âge] – [1,8 X poids en kg] + [51,31 X sexe] (0 pour la femme et 1 pour l’homme).</a:t>
            </a:r>
            <a:endParaRPr lang="fr-BE" sz="2000" dirty="0">
              <a:solidFill>
                <a:srgbClr val="FFC000"/>
              </a:solidFill>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4C0369E0-152F-41E8-B6A1-BBFFF3B45C3C}"/>
              </a:ext>
            </a:extLst>
          </p:cNvPr>
          <p:cNvPicPr>
            <a:picLocks noChangeAspect="1"/>
          </p:cNvPicPr>
          <p:nvPr/>
        </p:nvPicPr>
        <p:blipFill>
          <a:blip r:embed="rId3"/>
          <a:stretch>
            <a:fillRect/>
          </a:stretch>
        </p:blipFill>
        <p:spPr>
          <a:xfrm>
            <a:off x="236222" y="4029035"/>
            <a:ext cx="6496017" cy="2806453"/>
          </a:xfrm>
          <a:prstGeom prst="rect">
            <a:avLst/>
          </a:prstGeom>
        </p:spPr>
      </p:pic>
    </p:spTree>
    <p:extLst>
      <p:ext uri="{BB962C8B-B14F-4D97-AF65-F5344CB8AC3E}">
        <p14:creationId xmlns:p14="http://schemas.microsoft.com/office/powerpoint/2010/main" val="292213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561" y="1"/>
            <a:ext cx="6106729" cy="764703"/>
          </a:xfrm>
        </p:spPr>
        <p:txBody>
          <a:bodyPr>
            <a:normAutofit fontScale="90000"/>
          </a:bodyPr>
          <a:lstStyle/>
          <a:p>
            <a:r>
              <a:rPr lang="fr-FR" sz="2000" dirty="0">
                <a:solidFill>
                  <a:srgbClr val="FFFF00"/>
                </a:solidFill>
                <a:effectLst>
                  <a:outerShdw blurRad="38100" dist="38100" dir="2700000" algn="tl">
                    <a:srgbClr val="000000">
                      <a:alpha val="43137"/>
                    </a:srgbClr>
                  </a:outerShdw>
                </a:effectLst>
              </a:rPr>
              <a:t>Colloque et Assises de la Plongée 2018 – Région SUD FFESSM</a:t>
            </a:r>
            <a:br>
              <a:rPr lang="fr-FR" sz="2000" dirty="0">
                <a:solidFill>
                  <a:srgbClr val="FFFF00"/>
                </a:solidFill>
                <a:effectLst>
                  <a:outerShdw blurRad="38100" dist="38100" dir="2700000" algn="tl">
                    <a:srgbClr val="000000">
                      <a:alpha val="43137"/>
                    </a:srgbClr>
                  </a:outerShdw>
                </a:effectLst>
              </a:rPr>
            </a:br>
            <a:r>
              <a:rPr lang="fr-FR" sz="2000" dirty="0">
                <a:solidFill>
                  <a:srgbClr val="FFFF00"/>
                </a:solidFill>
                <a:effectLst>
                  <a:outerShdw blurRad="38100" dist="38100" dir="2700000" algn="tl">
                    <a:srgbClr val="000000">
                      <a:alpha val="43137"/>
                    </a:srgbClr>
                  </a:outerShdw>
                </a:effectLst>
              </a:rPr>
              <a:t>SPORT et SANTE :     </a:t>
            </a:r>
            <a:r>
              <a:rPr lang="fr-FR" sz="2700" dirty="0">
                <a:solidFill>
                  <a:srgbClr val="FFFF00"/>
                </a:solidFill>
                <a:effectLst>
                  <a:outerShdw blurRad="38100" dist="38100" dir="2700000" algn="tl">
                    <a:srgbClr val="000000">
                      <a:alpha val="43137"/>
                    </a:srgbClr>
                  </a:outerShdw>
                </a:effectLst>
              </a:rPr>
              <a:t>enseigner le Sport Adapté</a:t>
            </a:r>
          </a:p>
        </p:txBody>
      </p:sp>
      <p:pic>
        <p:nvPicPr>
          <p:cNvPr id="1026" name="Picture 2" descr="C:\Users\Fred\Desktop\logo B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796" y="6077951"/>
            <a:ext cx="2269232" cy="7800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Fred\Desktop\sport_santé_act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907450"/>
            <a:ext cx="4947716" cy="331307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971600" y="980728"/>
            <a:ext cx="6768752" cy="1323439"/>
          </a:xfrm>
          <a:prstGeom prst="rect">
            <a:avLst/>
          </a:prstGeom>
          <a:noFill/>
        </p:spPr>
        <p:txBody>
          <a:bodyPr wrap="square" rtlCol="0">
            <a:spAutoFit/>
          </a:bodyPr>
          <a:lstStyle/>
          <a:p>
            <a:r>
              <a:rPr lang="fr-FR" sz="3200" dirty="0"/>
              <a:t>Activité Physique Adaptée, Sport Santé</a:t>
            </a:r>
          </a:p>
          <a:p>
            <a:r>
              <a:rPr lang="fr-FR" sz="2400" dirty="0"/>
              <a:t>	  Pour quelles activités subaquatiques ?</a:t>
            </a:r>
          </a:p>
          <a:p>
            <a:r>
              <a:rPr lang="fr-FR" sz="2400" dirty="0"/>
              <a:t>            Quel public ?         Comment l’enseigner ? </a:t>
            </a:r>
          </a:p>
        </p:txBody>
      </p:sp>
      <p:pic>
        <p:nvPicPr>
          <p:cNvPr id="3" name="Picture 2" descr="C:\Users\Fred\Desktop\PACA 2017-2018\images PACA\logo Sport santé.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7083" y="2996952"/>
            <a:ext cx="1948679" cy="1770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111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561" y="1"/>
            <a:ext cx="6106729" cy="764703"/>
          </a:xfrm>
        </p:spPr>
        <p:txBody>
          <a:bodyPr>
            <a:normAutofit fontScale="90000"/>
          </a:bodyPr>
          <a:lstStyle/>
          <a:p>
            <a:r>
              <a:rPr lang="fr-FR" sz="2000" dirty="0">
                <a:solidFill>
                  <a:srgbClr val="FFFF00"/>
                </a:solidFill>
                <a:effectLst>
                  <a:outerShdw blurRad="38100" dist="38100" dir="2700000" algn="tl">
                    <a:srgbClr val="000000">
                      <a:alpha val="43137"/>
                    </a:srgbClr>
                  </a:outerShdw>
                </a:effectLst>
              </a:rPr>
              <a:t>Colloque et Assises de la Plongée 2018 – Région SUD FFESSM</a:t>
            </a:r>
            <a:br>
              <a:rPr lang="fr-FR" sz="2000" dirty="0">
                <a:solidFill>
                  <a:srgbClr val="FFFF00"/>
                </a:solidFill>
                <a:effectLst>
                  <a:outerShdw blurRad="38100" dist="38100" dir="2700000" algn="tl">
                    <a:srgbClr val="000000">
                      <a:alpha val="43137"/>
                    </a:srgbClr>
                  </a:outerShdw>
                </a:effectLst>
              </a:rPr>
            </a:br>
            <a:r>
              <a:rPr lang="fr-FR" sz="2000" dirty="0">
                <a:solidFill>
                  <a:srgbClr val="FFFF00"/>
                </a:solidFill>
                <a:effectLst>
                  <a:outerShdw blurRad="38100" dist="38100" dir="2700000" algn="tl">
                    <a:srgbClr val="000000">
                      <a:alpha val="43137"/>
                    </a:srgbClr>
                  </a:outerShdw>
                </a:effectLst>
              </a:rPr>
              <a:t>SPORT et SANTE :     </a:t>
            </a:r>
            <a:r>
              <a:rPr lang="fr-FR" sz="2700" dirty="0">
                <a:solidFill>
                  <a:srgbClr val="FFFF00"/>
                </a:solidFill>
                <a:effectLst>
                  <a:outerShdw blurRad="38100" dist="38100" dir="2700000" algn="tl">
                    <a:srgbClr val="000000">
                      <a:alpha val="43137"/>
                    </a:srgbClr>
                  </a:outerShdw>
                </a:effectLst>
              </a:rPr>
              <a:t>enseigner le Sport Adapté</a:t>
            </a:r>
          </a:p>
        </p:txBody>
      </p:sp>
      <p:pic>
        <p:nvPicPr>
          <p:cNvPr id="1026" name="Picture 2" descr="C:\Users\Fred\Desktop\logo B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796" y="6077951"/>
            <a:ext cx="2269232" cy="780049"/>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395536" y="908720"/>
            <a:ext cx="8280920" cy="5632311"/>
          </a:xfrm>
          <a:prstGeom prst="rect">
            <a:avLst/>
          </a:prstGeom>
          <a:noFill/>
        </p:spPr>
        <p:txBody>
          <a:bodyPr wrap="square" rtlCol="0">
            <a:spAutoFit/>
          </a:bodyPr>
          <a:lstStyle/>
          <a:p>
            <a:r>
              <a:rPr lang="fr-FR" sz="2400" dirty="0"/>
              <a:t>	</a:t>
            </a:r>
            <a:r>
              <a:rPr lang="fr-FR" sz="2800" dirty="0"/>
              <a:t>Conception d’une séance</a:t>
            </a:r>
          </a:p>
          <a:p>
            <a:r>
              <a:rPr lang="fr-FR" sz="2800" dirty="0"/>
              <a:t>      et d’un programme d’APA en milieu subaquatique. </a:t>
            </a:r>
          </a:p>
          <a:p>
            <a:endParaRPr lang="fr-FR" sz="2800" dirty="0"/>
          </a:p>
          <a:p>
            <a:r>
              <a:rPr lang="fr-FR" sz="2800" dirty="0"/>
              <a:t>1/ Prescription médicale Sport Santé sur Ordonnance.</a:t>
            </a:r>
          </a:p>
          <a:p>
            <a:endParaRPr lang="fr-FR" sz="2800" dirty="0"/>
          </a:p>
          <a:p>
            <a:r>
              <a:rPr lang="fr-FR" sz="2000" dirty="0"/>
              <a:t>-Indication d’APA  précisant la pathologie concernée</a:t>
            </a:r>
          </a:p>
          <a:p>
            <a:endParaRPr lang="fr-FR" sz="2000" dirty="0"/>
          </a:p>
          <a:p>
            <a:r>
              <a:rPr lang="fr-FR" sz="2000" dirty="0"/>
              <a:t>-Qualités que l’on cherche à développer avec l’APA (endurance, souplesse, équilibre, coordination, renforcement musculaire, antistress…)</a:t>
            </a:r>
          </a:p>
          <a:p>
            <a:endParaRPr lang="fr-FR" sz="2000" dirty="0"/>
          </a:p>
          <a:p>
            <a:r>
              <a:rPr lang="fr-FR" sz="2000" dirty="0"/>
              <a:t>-Nombre de séances, durée et intensité séance, type d’activité subaquatique</a:t>
            </a:r>
          </a:p>
          <a:p>
            <a:endParaRPr lang="fr-FR" sz="2000" dirty="0"/>
          </a:p>
          <a:p>
            <a:r>
              <a:rPr lang="fr-FR" sz="2000" dirty="0"/>
              <a:t>-Spécificités du patient, de sa maladie, de son Traitement pouvant interférer avec l’APA subaquatique envisagée.</a:t>
            </a:r>
          </a:p>
          <a:p>
            <a:endParaRPr lang="fr-FR" sz="2000" dirty="0"/>
          </a:p>
          <a:p>
            <a:pPr marL="342900" indent="-342900">
              <a:buFontTx/>
              <a:buChar char="-"/>
            </a:pPr>
            <a:endParaRPr lang="fr-FR" sz="2000" dirty="0"/>
          </a:p>
        </p:txBody>
      </p:sp>
    </p:spTree>
    <p:extLst>
      <p:ext uri="{BB962C8B-B14F-4D97-AF65-F5344CB8AC3E}">
        <p14:creationId xmlns:p14="http://schemas.microsoft.com/office/powerpoint/2010/main" val="2408593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561" y="1"/>
            <a:ext cx="6106729" cy="764703"/>
          </a:xfrm>
        </p:spPr>
        <p:txBody>
          <a:bodyPr>
            <a:normAutofit fontScale="90000"/>
          </a:bodyPr>
          <a:lstStyle/>
          <a:p>
            <a:r>
              <a:rPr lang="fr-FR" sz="2000" dirty="0">
                <a:solidFill>
                  <a:srgbClr val="FFFF00"/>
                </a:solidFill>
                <a:effectLst>
                  <a:outerShdw blurRad="38100" dist="38100" dir="2700000" algn="tl">
                    <a:srgbClr val="000000">
                      <a:alpha val="43137"/>
                    </a:srgbClr>
                  </a:outerShdw>
                </a:effectLst>
              </a:rPr>
              <a:t>Colloque et Assises de la Plongée 2018 – Région SUD FFESSM</a:t>
            </a:r>
            <a:br>
              <a:rPr lang="fr-FR" sz="2000" dirty="0">
                <a:solidFill>
                  <a:srgbClr val="FFFF00"/>
                </a:solidFill>
                <a:effectLst>
                  <a:outerShdw blurRad="38100" dist="38100" dir="2700000" algn="tl">
                    <a:srgbClr val="000000">
                      <a:alpha val="43137"/>
                    </a:srgbClr>
                  </a:outerShdw>
                </a:effectLst>
              </a:rPr>
            </a:br>
            <a:r>
              <a:rPr lang="fr-FR" sz="2000" dirty="0">
                <a:solidFill>
                  <a:srgbClr val="FFFF00"/>
                </a:solidFill>
                <a:effectLst>
                  <a:outerShdw blurRad="38100" dist="38100" dir="2700000" algn="tl">
                    <a:srgbClr val="000000">
                      <a:alpha val="43137"/>
                    </a:srgbClr>
                  </a:outerShdw>
                </a:effectLst>
              </a:rPr>
              <a:t>SPORT et SANTE :     </a:t>
            </a:r>
            <a:r>
              <a:rPr lang="fr-FR" sz="2700" dirty="0">
                <a:solidFill>
                  <a:srgbClr val="FFFF00"/>
                </a:solidFill>
                <a:effectLst>
                  <a:outerShdw blurRad="38100" dist="38100" dir="2700000" algn="tl">
                    <a:srgbClr val="000000">
                      <a:alpha val="43137"/>
                    </a:srgbClr>
                  </a:outerShdw>
                </a:effectLst>
              </a:rPr>
              <a:t>enseigner le Sport Adapté</a:t>
            </a:r>
          </a:p>
        </p:txBody>
      </p:sp>
      <p:pic>
        <p:nvPicPr>
          <p:cNvPr id="1026" name="Picture 2" descr="C:\Users\Fred\Desktop\logo B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796" y="6077951"/>
            <a:ext cx="2269232" cy="780049"/>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251520" y="893513"/>
            <a:ext cx="8568952" cy="6801862"/>
          </a:xfrm>
          <a:prstGeom prst="rect">
            <a:avLst/>
          </a:prstGeom>
          <a:noFill/>
        </p:spPr>
        <p:txBody>
          <a:bodyPr wrap="square" rtlCol="0">
            <a:spAutoFit/>
          </a:bodyPr>
          <a:lstStyle/>
          <a:p>
            <a:r>
              <a:rPr lang="fr-FR" sz="2400" dirty="0"/>
              <a:t>  </a:t>
            </a:r>
            <a:r>
              <a:rPr lang="fr-FR" sz="2800" dirty="0"/>
              <a:t>2/ Gestion d’une séance et du programme APA</a:t>
            </a:r>
          </a:p>
          <a:p>
            <a:r>
              <a:rPr lang="fr-FR" sz="2000" dirty="0"/>
              <a:t>       Facile pour Sport Bien-Être, plus complexe pour Sport sur Ordonnance</a:t>
            </a:r>
          </a:p>
          <a:p>
            <a:r>
              <a:rPr lang="fr-FR" sz="2400" dirty="0"/>
              <a:t>1.    Adaptation du geste, fonction des limitations fonctionnelles et physiologiques.</a:t>
            </a:r>
          </a:p>
          <a:p>
            <a:r>
              <a:rPr lang="fr-FR" sz="2000" dirty="0">
                <a:solidFill>
                  <a:srgbClr val="FFFF00"/>
                </a:solidFill>
              </a:rPr>
              <a:t>Quelles adaptations ?</a:t>
            </a:r>
            <a:r>
              <a:rPr lang="fr-FR" sz="2400" dirty="0"/>
              <a:t> </a:t>
            </a:r>
            <a:r>
              <a:rPr lang="fr-FR" sz="2000" dirty="0"/>
              <a:t>sur choix du matériel, sur choix lieu de pratique, sur choix organisation de séance. Problème de groupe  hétérogène (!).</a:t>
            </a:r>
          </a:p>
          <a:p>
            <a:r>
              <a:rPr lang="fr-FR" sz="2000" dirty="0">
                <a:solidFill>
                  <a:srgbClr val="FFFF00"/>
                </a:solidFill>
              </a:rPr>
              <a:t>Questions à se poser ? </a:t>
            </a:r>
            <a:r>
              <a:rPr lang="fr-FR" sz="2000" dirty="0"/>
              <a:t>sur le plan locomoteur, sur le plan respiratoire, sur le plan cardio-vasculaire, sur le plan Orl, sur le plan psycho-social.</a:t>
            </a:r>
          </a:p>
          <a:p>
            <a:r>
              <a:rPr lang="fr-FR" sz="2000" dirty="0">
                <a:solidFill>
                  <a:srgbClr val="FFFF00"/>
                </a:solidFill>
              </a:rPr>
              <a:t>Quels bénéfices sur l’état de santé ?   </a:t>
            </a:r>
            <a:r>
              <a:rPr lang="fr-FR" sz="2000" i="1" dirty="0"/>
              <a:t>Réponse au dernier chapitre…</a:t>
            </a:r>
          </a:p>
          <a:p>
            <a:endParaRPr lang="fr-FR" sz="2000" dirty="0"/>
          </a:p>
          <a:p>
            <a:pPr marL="457200" indent="-457200">
              <a:buAutoNum type="arabicPeriod" startAt="2"/>
            </a:pPr>
            <a:r>
              <a:rPr lang="fr-FR" sz="2400" dirty="0"/>
              <a:t>Adaptation de la sécurité fonction des limitations fonctionnelles et physiologiques.</a:t>
            </a:r>
          </a:p>
          <a:p>
            <a:r>
              <a:rPr lang="fr-FR" sz="2000" dirty="0">
                <a:solidFill>
                  <a:srgbClr val="FFFF00"/>
                </a:solidFill>
              </a:rPr>
              <a:t>Gestion générale : </a:t>
            </a:r>
            <a:r>
              <a:rPr lang="fr-FR" sz="2400" dirty="0"/>
              <a:t> </a:t>
            </a:r>
            <a:r>
              <a:rPr lang="fr-FR" sz="2000" dirty="0"/>
              <a:t>Répondre à la demande, S’adapter aux besoins, Informer des bienfaits de l’activité subaquatique, Donner consignes hydratation-équilibre alimentaire-hygiène de vie.</a:t>
            </a:r>
          </a:p>
          <a:p>
            <a:r>
              <a:rPr lang="fr-FR" sz="2000" dirty="0">
                <a:solidFill>
                  <a:srgbClr val="FFFF00"/>
                </a:solidFill>
              </a:rPr>
              <a:t>Gestion de la sécurité : </a:t>
            </a:r>
            <a:r>
              <a:rPr lang="fr-FR" sz="2000" dirty="0"/>
              <a:t> C’est  l’environnement spécifique.</a:t>
            </a:r>
          </a:p>
          <a:p>
            <a:r>
              <a:rPr lang="fr-FR" sz="2000" dirty="0"/>
              <a:t>Échauffement cardio-</a:t>
            </a:r>
            <a:r>
              <a:rPr lang="fr-FR" sz="2000" dirty="0" err="1"/>
              <a:t>resp</a:t>
            </a:r>
            <a:r>
              <a:rPr lang="fr-FR" sz="2000" dirty="0"/>
              <a:t> et locomoteur, Séance, Récupération</a:t>
            </a:r>
          </a:p>
          <a:p>
            <a:endParaRPr lang="fr-FR" sz="2000" dirty="0"/>
          </a:p>
          <a:p>
            <a:pPr marL="457200" indent="-457200">
              <a:buAutoNum type="arabicPeriod" startAt="2"/>
            </a:pPr>
            <a:endParaRPr lang="fr-FR" sz="2400" dirty="0"/>
          </a:p>
          <a:p>
            <a:endParaRPr lang="fr-FR" sz="2000" dirty="0"/>
          </a:p>
        </p:txBody>
      </p:sp>
    </p:spTree>
    <p:extLst>
      <p:ext uri="{BB962C8B-B14F-4D97-AF65-F5344CB8AC3E}">
        <p14:creationId xmlns:p14="http://schemas.microsoft.com/office/powerpoint/2010/main" val="827174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561" y="1"/>
            <a:ext cx="6106729" cy="764703"/>
          </a:xfrm>
        </p:spPr>
        <p:txBody>
          <a:bodyPr>
            <a:normAutofit fontScale="90000"/>
          </a:bodyPr>
          <a:lstStyle/>
          <a:p>
            <a:r>
              <a:rPr lang="fr-FR" sz="2000" dirty="0">
                <a:solidFill>
                  <a:srgbClr val="FFFF00"/>
                </a:solidFill>
                <a:effectLst>
                  <a:outerShdw blurRad="38100" dist="38100" dir="2700000" algn="tl">
                    <a:srgbClr val="000000">
                      <a:alpha val="43137"/>
                    </a:srgbClr>
                  </a:outerShdw>
                </a:effectLst>
              </a:rPr>
              <a:t>Colloque et Assises de la Plongée 2018 – Région SUD FFESSM</a:t>
            </a:r>
            <a:br>
              <a:rPr lang="fr-FR" sz="2000" dirty="0">
                <a:solidFill>
                  <a:srgbClr val="FFFF00"/>
                </a:solidFill>
                <a:effectLst>
                  <a:outerShdw blurRad="38100" dist="38100" dir="2700000" algn="tl">
                    <a:srgbClr val="000000">
                      <a:alpha val="43137"/>
                    </a:srgbClr>
                  </a:outerShdw>
                </a:effectLst>
              </a:rPr>
            </a:br>
            <a:r>
              <a:rPr lang="fr-FR" sz="2000" dirty="0">
                <a:solidFill>
                  <a:srgbClr val="FFFF00"/>
                </a:solidFill>
                <a:effectLst>
                  <a:outerShdw blurRad="38100" dist="38100" dir="2700000" algn="tl">
                    <a:srgbClr val="000000">
                      <a:alpha val="43137"/>
                    </a:srgbClr>
                  </a:outerShdw>
                </a:effectLst>
              </a:rPr>
              <a:t>SPORT et SANTE :     </a:t>
            </a:r>
            <a:r>
              <a:rPr lang="fr-FR" sz="2700" dirty="0">
                <a:solidFill>
                  <a:srgbClr val="FFFF00"/>
                </a:solidFill>
                <a:effectLst>
                  <a:outerShdw blurRad="38100" dist="38100" dir="2700000" algn="tl">
                    <a:srgbClr val="000000">
                      <a:alpha val="43137"/>
                    </a:srgbClr>
                  </a:outerShdw>
                </a:effectLst>
              </a:rPr>
              <a:t>enseigner le Sport Adapté</a:t>
            </a:r>
          </a:p>
        </p:txBody>
      </p:sp>
      <p:pic>
        <p:nvPicPr>
          <p:cNvPr id="1026" name="Picture 2" descr="C:\Users\Fred\Desktop\logo B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796" y="6077951"/>
            <a:ext cx="2269232" cy="780049"/>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251520" y="908720"/>
            <a:ext cx="8568952" cy="5570756"/>
          </a:xfrm>
          <a:prstGeom prst="rect">
            <a:avLst/>
          </a:prstGeom>
          <a:noFill/>
        </p:spPr>
        <p:txBody>
          <a:bodyPr wrap="square" rtlCol="0">
            <a:spAutoFit/>
          </a:bodyPr>
          <a:lstStyle/>
          <a:p>
            <a:r>
              <a:rPr lang="fr-FR" sz="2400" dirty="0"/>
              <a:t>  </a:t>
            </a:r>
            <a:r>
              <a:rPr lang="fr-FR" sz="2800" dirty="0"/>
              <a:t>3/ Evaluation  dans le Sport Santé.</a:t>
            </a:r>
          </a:p>
          <a:p>
            <a:r>
              <a:rPr lang="fr-FR" sz="2400" dirty="0"/>
              <a:t>	1.   </a:t>
            </a:r>
            <a:r>
              <a:rPr lang="fr-FR" sz="2400" dirty="0">
                <a:solidFill>
                  <a:srgbClr val="FFFF00"/>
                </a:solidFill>
              </a:rPr>
              <a:t>de l’adhésion : </a:t>
            </a:r>
          </a:p>
          <a:p>
            <a:r>
              <a:rPr lang="fr-FR" sz="2000" dirty="0"/>
              <a:t>Freins et </a:t>
            </a:r>
            <a:r>
              <a:rPr lang="fr-FR" sz="2000" dirty="0" err="1"/>
              <a:t>motivaions</a:t>
            </a:r>
            <a:r>
              <a:rPr lang="fr-FR" sz="2000" dirty="0"/>
              <a:t>, Expériences, Adhésion à l’activité subaquatique  , Bien-Être </a:t>
            </a:r>
          </a:p>
          <a:p>
            <a:r>
              <a:rPr lang="fr-FR" sz="2000" dirty="0"/>
              <a:t>     = coaching et </a:t>
            </a:r>
            <a:r>
              <a:rPr lang="fr-FR" sz="2000" dirty="0" err="1"/>
              <a:t>feed</a:t>
            </a:r>
            <a:r>
              <a:rPr lang="fr-FR" sz="2000" dirty="0"/>
              <a:t> back pour un public particulier.</a:t>
            </a:r>
          </a:p>
          <a:p>
            <a:endParaRPr lang="fr-FR" sz="2400" dirty="0"/>
          </a:p>
          <a:p>
            <a:r>
              <a:rPr lang="fr-FR" sz="2400" dirty="0"/>
              <a:t>	2.   </a:t>
            </a:r>
            <a:r>
              <a:rPr lang="fr-FR" sz="2400" dirty="0">
                <a:solidFill>
                  <a:srgbClr val="FFFF00"/>
                </a:solidFill>
              </a:rPr>
              <a:t>de l’intolérance  :</a:t>
            </a:r>
          </a:p>
          <a:p>
            <a:r>
              <a:rPr lang="fr-FR" sz="2400" dirty="0"/>
              <a:t>Avant, </a:t>
            </a:r>
            <a:r>
              <a:rPr lang="fr-FR" sz="2400" u="sng" dirty="0"/>
              <a:t>Pendant</a:t>
            </a:r>
            <a:r>
              <a:rPr lang="fr-FR" sz="2400" dirty="0"/>
              <a:t>, Après … </a:t>
            </a:r>
          </a:p>
          <a:p>
            <a:r>
              <a:rPr lang="fr-FR" sz="2000" dirty="0"/>
              <a:t>Sport Santé = activité régulière, progressive, adaptée en intensité et durée</a:t>
            </a:r>
          </a:p>
          <a:p>
            <a:r>
              <a:rPr lang="fr-FR" sz="2000" dirty="0"/>
              <a:t>posez-vous toujours les  même questions que pour les adaptations.</a:t>
            </a:r>
          </a:p>
          <a:p>
            <a:endParaRPr lang="fr-FR" sz="2000" dirty="0"/>
          </a:p>
          <a:p>
            <a:r>
              <a:rPr lang="fr-FR" sz="2800" dirty="0"/>
              <a:t> 4/ Echanges avec le prescripteur si sport sur ordonnance.</a:t>
            </a:r>
          </a:p>
          <a:p>
            <a:r>
              <a:rPr lang="fr-FR" sz="2000" dirty="0"/>
              <a:t>Cette interaction est une sécurité pour l’éducateur sportif  formé et le patient.</a:t>
            </a:r>
          </a:p>
          <a:p>
            <a:endParaRPr lang="fr-FR" sz="2000" dirty="0"/>
          </a:p>
          <a:p>
            <a:endParaRPr lang="fr-FR" sz="2000" dirty="0"/>
          </a:p>
          <a:p>
            <a:pPr marL="457200" indent="-457200">
              <a:buAutoNum type="arabicPeriod" startAt="2"/>
            </a:pPr>
            <a:endParaRPr lang="fr-FR" sz="2400" dirty="0"/>
          </a:p>
          <a:p>
            <a:endParaRPr lang="fr-FR" sz="2000" dirty="0"/>
          </a:p>
        </p:txBody>
      </p:sp>
    </p:spTree>
    <p:extLst>
      <p:ext uri="{BB962C8B-B14F-4D97-AF65-F5344CB8AC3E}">
        <p14:creationId xmlns:p14="http://schemas.microsoft.com/office/powerpoint/2010/main" val="710540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561" y="1"/>
            <a:ext cx="6106729" cy="764703"/>
          </a:xfrm>
        </p:spPr>
        <p:txBody>
          <a:bodyPr>
            <a:normAutofit fontScale="90000"/>
          </a:bodyPr>
          <a:lstStyle/>
          <a:p>
            <a:r>
              <a:rPr lang="fr-FR" sz="2000" dirty="0">
                <a:solidFill>
                  <a:srgbClr val="FFFF00"/>
                </a:solidFill>
                <a:effectLst>
                  <a:outerShdw blurRad="38100" dist="38100" dir="2700000" algn="tl">
                    <a:srgbClr val="000000">
                      <a:alpha val="43137"/>
                    </a:srgbClr>
                  </a:outerShdw>
                </a:effectLst>
              </a:rPr>
              <a:t>Colloque et Assises de la Plongée 2018 – Région SUD FFESSM</a:t>
            </a:r>
            <a:br>
              <a:rPr lang="fr-FR" sz="2000" dirty="0">
                <a:solidFill>
                  <a:srgbClr val="FFFF00"/>
                </a:solidFill>
                <a:effectLst>
                  <a:outerShdw blurRad="38100" dist="38100" dir="2700000" algn="tl">
                    <a:srgbClr val="000000">
                      <a:alpha val="43137"/>
                    </a:srgbClr>
                  </a:outerShdw>
                </a:effectLst>
              </a:rPr>
            </a:br>
            <a:r>
              <a:rPr lang="fr-FR" sz="2000" dirty="0">
                <a:solidFill>
                  <a:srgbClr val="FFFF00"/>
                </a:solidFill>
                <a:effectLst>
                  <a:outerShdw blurRad="38100" dist="38100" dir="2700000" algn="tl">
                    <a:srgbClr val="000000">
                      <a:alpha val="43137"/>
                    </a:srgbClr>
                  </a:outerShdw>
                </a:effectLst>
              </a:rPr>
              <a:t>SPORT et SANTE :     </a:t>
            </a:r>
            <a:r>
              <a:rPr lang="fr-FR" sz="2700" dirty="0">
                <a:solidFill>
                  <a:srgbClr val="FFFF00"/>
                </a:solidFill>
                <a:effectLst>
                  <a:outerShdw blurRad="38100" dist="38100" dir="2700000" algn="tl">
                    <a:srgbClr val="000000">
                      <a:alpha val="43137"/>
                    </a:srgbClr>
                  </a:outerShdw>
                </a:effectLst>
              </a:rPr>
              <a:t>enseigner le Sport Adapté</a:t>
            </a:r>
          </a:p>
        </p:txBody>
      </p:sp>
      <p:pic>
        <p:nvPicPr>
          <p:cNvPr id="1026" name="Picture 2" descr="C:\Users\Fred\Desktop\logo B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796" y="6077951"/>
            <a:ext cx="2269232" cy="7800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Fred\Desktop\sport_santé_act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907450"/>
            <a:ext cx="4947716" cy="331307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971600" y="980728"/>
            <a:ext cx="7704856" cy="1323439"/>
          </a:xfrm>
          <a:prstGeom prst="rect">
            <a:avLst/>
          </a:prstGeom>
          <a:noFill/>
        </p:spPr>
        <p:txBody>
          <a:bodyPr wrap="square" rtlCol="0">
            <a:spAutoFit/>
          </a:bodyPr>
          <a:lstStyle/>
          <a:p>
            <a:r>
              <a:rPr lang="fr-FR" sz="3200" dirty="0"/>
              <a:t>Activité Physique Adaptée, Sport Santé</a:t>
            </a:r>
          </a:p>
          <a:p>
            <a:r>
              <a:rPr lang="fr-FR" sz="2400" b="1" dirty="0">
                <a:solidFill>
                  <a:schemeClr val="accent6"/>
                </a:solidFill>
              </a:rPr>
              <a:t>Evaluation des bénéfices de l’APA en milieu subaquatique sur l’état de santé</a:t>
            </a:r>
          </a:p>
        </p:txBody>
      </p:sp>
      <p:pic>
        <p:nvPicPr>
          <p:cNvPr id="3" name="Picture 2" descr="C:\Users\Fred\Desktop\PACA 2017-2018\images PACA\logo Sport santé.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7083" y="2996952"/>
            <a:ext cx="1948679" cy="1770913"/>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5A6CA922-49E1-457F-BAB6-630B19E3A3CC}"/>
              </a:ext>
            </a:extLst>
          </p:cNvPr>
          <p:cNvSpPr txBox="1"/>
          <p:nvPr/>
        </p:nvSpPr>
        <p:spPr>
          <a:xfrm>
            <a:off x="7977412" y="120742"/>
            <a:ext cx="753732" cy="523220"/>
          </a:xfrm>
          <a:prstGeom prst="rect">
            <a:avLst/>
          </a:prstGeom>
          <a:noFill/>
        </p:spPr>
        <p:txBody>
          <a:bodyPr wrap="none" rtlCol="0">
            <a:spAutoFit/>
          </a:bodyPr>
          <a:lstStyle/>
          <a:p>
            <a:r>
              <a:rPr lang="fr-BE" sz="2800" dirty="0">
                <a:solidFill>
                  <a:schemeClr val="accent6"/>
                </a:solidFill>
              </a:rPr>
              <a:t>Carl</a:t>
            </a:r>
          </a:p>
        </p:txBody>
      </p:sp>
    </p:spTree>
    <p:extLst>
      <p:ext uri="{BB962C8B-B14F-4D97-AF65-F5344CB8AC3E}">
        <p14:creationId xmlns:p14="http://schemas.microsoft.com/office/powerpoint/2010/main" val="3264399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1006676" y="3313998"/>
            <a:ext cx="184731" cy="55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400">
                <a:solidFill>
                  <a:schemeClr val="bg2"/>
                </a:solidFill>
                <a:latin typeface="Arial Black" panose="020B0A04020102020204" pitchFamily="34" charset="0"/>
                <a:cs typeface="Arial" panose="020B0604020202020204" pitchFamily="34" charset="0"/>
              </a:defRPr>
            </a:lvl1pPr>
            <a:lvl2pPr marL="742950" indent="-285750" eaLnBrk="0" hangingPunct="0">
              <a:defRPr sz="2400">
                <a:solidFill>
                  <a:schemeClr val="bg2"/>
                </a:solidFill>
                <a:latin typeface="Arial Black" panose="020B0A04020102020204" pitchFamily="34" charset="0"/>
                <a:cs typeface="Arial" panose="020B0604020202020204" pitchFamily="34" charset="0"/>
              </a:defRPr>
            </a:lvl2pPr>
            <a:lvl3pPr marL="1143000" indent="-228600" eaLnBrk="0" hangingPunct="0">
              <a:defRPr sz="2400">
                <a:solidFill>
                  <a:schemeClr val="bg2"/>
                </a:solidFill>
                <a:latin typeface="Arial Black" panose="020B0A04020102020204" pitchFamily="34" charset="0"/>
                <a:cs typeface="Arial" panose="020B0604020202020204" pitchFamily="34" charset="0"/>
              </a:defRPr>
            </a:lvl3pPr>
            <a:lvl4pPr marL="1600200" indent="-228600" eaLnBrk="0" hangingPunct="0">
              <a:defRPr sz="2400">
                <a:solidFill>
                  <a:schemeClr val="bg2"/>
                </a:solidFill>
                <a:latin typeface="Arial Black" panose="020B0A04020102020204" pitchFamily="34" charset="0"/>
                <a:cs typeface="Arial" panose="020B0604020202020204" pitchFamily="34" charset="0"/>
              </a:defRPr>
            </a:lvl4pPr>
            <a:lvl5pPr marL="2057400" indent="-228600" eaLnBrk="0" hangingPunct="0">
              <a:defRPr sz="2400">
                <a:solidFill>
                  <a:schemeClr val="bg2"/>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9pPr>
          </a:lstStyle>
          <a:p>
            <a:endParaRPr lang="fr-FR" altLang="fr-FR" sz="3001"/>
          </a:p>
        </p:txBody>
      </p:sp>
      <p:sp>
        <p:nvSpPr>
          <p:cNvPr id="6" name="Rectangle 5">
            <a:extLst>
              <a:ext uri="{FF2B5EF4-FFF2-40B4-BE49-F238E27FC236}">
                <a16:creationId xmlns:a16="http://schemas.microsoft.com/office/drawing/2014/main" id="{9FCB52A6-A6A5-485E-B975-E108A656036B}"/>
              </a:ext>
            </a:extLst>
          </p:cNvPr>
          <p:cNvSpPr>
            <a:spLocks noChangeArrowheads="1"/>
          </p:cNvSpPr>
          <p:nvPr/>
        </p:nvSpPr>
        <p:spPr bwMode="auto">
          <a:xfrm>
            <a:off x="107504" y="28480"/>
            <a:ext cx="900218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2"/>
                </a:solidFill>
                <a:latin typeface="Arial Black" panose="020B0A04020102020204" pitchFamily="34" charset="0"/>
                <a:cs typeface="Arial" panose="020B0604020202020204" pitchFamily="34" charset="0"/>
              </a:defRPr>
            </a:lvl1pPr>
            <a:lvl2pPr marL="742950" indent="-285750" eaLnBrk="0" hangingPunct="0">
              <a:defRPr sz="2400">
                <a:solidFill>
                  <a:schemeClr val="bg2"/>
                </a:solidFill>
                <a:latin typeface="Arial Black" panose="020B0A04020102020204" pitchFamily="34" charset="0"/>
                <a:cs typeface="Arial" panose="020B0604020202020204" pitchFamily="34" charset="0"/>
              </a:defRPr>
            </a:lvl2pPr>
            <a:lvl3pPr marL="1143000" indent="-228600" eaLnBrk="0" hangingPunct="0">
              <a:defRPr sz="2400">
                <a:solidFill>
                  <a:schemeClr val="bg2"/>
                </a:solidFill>
                <a:latin typeface="Arial Black" panose="020B0A04020102020204" pitchFamily="34" charset="0"/>
                <a:cs typeface="Arial" panose="020B0604020202020204" pitchFamily="34" charset="0"/>
              </a:defRPr>
            </a:lvl3pPr>
            <a:lvl4pPr marL="1600200" indent="-228600" eaLnBrk="0" hangingPunct="0">
              <a:defRPr sz="2400">
                <a:solidFill>
                  <a:schemeClr val="bg2"/>
                </a:solidFill>
                <a:latin typeface="Arial Black" panose="020B0A04020102020204" pitchFamily="34" charset="0"/>
                <a:cs typeface="Arial" panose="020B0604020202020204" pitchFamily="34" charset="0"/>
              </a:defRPr>
            </a:lvl4pPr>
            <a:lvl5pPr marL="2057400" indent="-228600" eaLnBrk="0" hangingPunct="0">
              <a:defRPr sz="2400">
                <a:solidFill>
                  <a:schemeClr val="bg2"/>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9pPr>
          </a:lstStyle>
          <a:p>
            <a:pPr eaLnBrk="1" hangingPunct="1"/>
            <a:r>
              <a:rPr lang="fr-FR" sz="2200" b="1" dirty="0">
                <a:solidFill>
                  <a:srgbClr val="FFFF00"/>
                </a:solidFill>
                <a:latin typeface="Arial" panose="020B0604020202020204" pitchFamily="34" charset="0"/>
              </a:rPr>
              <a:t>Adaptation au stress biomécanique tissulaire (force, souplesse)</a:t>
            </a:r>
            <a:endParaRPr lang="fr-BE" altLang="fr-FR" sz="2200" b="1" dirty="0">
              <a:solidFill>
                <a:srgbClr val="FFFF00"/>
              </a:solidFill>
              <a:latin typeface="Arial" panose="020B0604020202020204" pitchFamily="34" charset="0"/>
            </a:endParaRPr>
          </a:p>
        </p:txBody>
      </p:sp>
      <p:pic>
        <p:nvPicPr>
          <p:cNvPr id="3" name="Image 2">
            <a:extLst>
              <a:ext uri="{FF2B5EF4-FFF2-40B4-BE49-F238E27FC236}">
                <a16:creationId xmlns:a16="http://schemas.microsoft.com/office/drawing/2014/main" id="{669CAE0C-2A8E-4332-9F10-FD2CDF2A068B}"/>
              </a:ext>
            </a:extLst>
          </p:cNvPr>
          <p:cNvPicPr>
            <a:picLocks noChangeAspect="1"/>
          </p:cNvPicPr>
          <p:nvPr/>
        </p:nvPicPr>
        <p:blipFill>
          <a:blip r:embed="rId2"/>
          <a:stretch>
            <a:fillRect/>
          </a:stretch>
        </p:blipFill>
        <p:spPr>
          <a:xfrm>
            <a:off x="179512" y="519412"/>
            <a:ext cx="8640960" cy="4624104"/>
          </a:xfrm>
          <a:prstGeom prst="rect">
            <a:avLst/>
          </a:prstGeom>
        </p:spPr>
      </p:pic>
      <p:sp>
        <p:nvSpPr>
          <p:cNvPr id="7" name="Rectangle 6">
            <a:extLst>
              <a:ext uri="{FF2B5EF4-FFF2-40B4-BE49-F238E27FC236}">
                <a16:creationId xmlns:a16="http://schemas.microsoft.com/office/drawing/2014/main" id="{90D92FC9-3598-44EA-A42C-741D6003E29F}"/>
              </a:ext>
            </a:extLst>
          </p:cNvPr>
          <p:cNvSpPr>
            <a:spLocks noChangeArrowheads="1"/>
          </p:cNvSpPr>
          <p:nvPr/>
        </p:nvSpPr>
        <p:spPr bwMode="auto">
          <a:xfrm>
            <a:off x="107503" y="5172784"/>
            <a:ext cx="9002181" cy="159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bg2"/>
                </a:solidFill>
                <a:latin typeface="Arial Black" panose="020B0A04020102020204" pitchFamily="34" charset="0"/>
                <a:cs typeface="Arial" panose="020B0604020202020204" pitchFamily="34" charset="0"/>
              </a:defRPr>
            </a:lvl1pPr>
            <a:lvl2pPr marL="742950" indent="-285750" eaLnBrk="0" hangingPunct="0">
              <a:defRPr sz="2400">
                <a:solidFill>
                  <a:schemeClr val="bg2"/>
                </a:solidFill>
                <a:latin typeface="Arial Black" panose="020B0A04020102020204" pitchFamily="34" charset="0"/>
                <a:cs typeface="Arial" panose="020B0604020202020204" pitchFamily="34" charset="0"/>
              </a:defRPr>
            </a:lvl2pPr>
            <a:lvl3pPr marL="1143000" indent="-228600" eaLnBrk="0" hangingPunct="0">
              <a:defRPr sz="2400">
                <a:solidFill>
                  <a:schemeClr val="bg2"/>
                </a:solidFill>
                <a:latin typeface="Arial Black" panose="020B0A04020102020204" pitchFamily="34" charset="0"/>
                <a:cs typeface="Arial" panose="020B0604020202020204" pitchFamily="34" charset="0"/>
              </a:defRPr>
            </a:lvl3pPr>
            <a:lvl4pPr marL="1600200" indent="-228600" eaLnBrk="0" hangingPunct="0">
              <a:defRPr sz="2400">
                <a:solidFill>
                  <a:schemeClr val="bg2"/>
                </a:solidFill>
                <a:latin typeface="Arial Black" panose="020B0A04020102020204" pitchFamily="34" charset="0"/>
                <a:cs typeface="Arial" panose="020B0604020202020204" pitchFamily="34" charset="0"/>
              </a:defRPr>
            </a:lvl4pPr>
            <a:lvl5pPr marL="2057400" indent="-228600" eaLnBrk="0" hangingPunct="0">
              <a:defRPr sz="2400">
                <a:solidFill>
                  <a:schemeClr val="bg2"/>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9pPr>
          </a:lstStyle>
          <a:p>
            <a:pPr marL="342991" indent="-342991" eaLnBrk="1" hangingPunct="1">
              <a:buSzPct val="100000"/>
              <a:buBlip>
                <a:blip r:embed="rId3">
                  <a:extLst/>
                </a:blip>
              </a:buBlip>
            </a:pPr>
            <a:r>
              <a:rPr lang="fr-BE" altLang="fr-FR" sz="1951" dirty="0">
                <a:solidFill>
                  <a:schemeClr val="tx1"/>
                </a:solidFill>
                <a:latin typeface="Arial" panose="020B0604020202020204" pitchFamily="34" charset="0"/>
              </a:rPr>
              <a:t>Le corps s’ adapte si on en lui en donne les possibilités. </a:t>
            </a:r>
          </a:p>
          <a:p>
            <a:pPr marL="342991" indent="-342991" eaLnBrk="1" hangingPunct="1">
              <a:buSzPct val="100000"/>
              <a:buBlip>
                <a:blip r:embed="rId3">
                  <a:extLst/>
                </a:blip>
              </a:buBlip>
            </a:pPr>
            <a:r>
              <a:rPr lang="fr-BE" altLang="fr-FR" sz="1951" dirty="0">
                <a:solidFill>
                  <a:schemeClr val="tx1"/>
                </a:solidFill>
                <a:latin typeface="Arial" panose="020B0604020202020204" pitchFamily="34" charset="0"/>
              </a:rPr>
              <a:t>Le corps va s’adapté dans la mesure où le stress appliqué n’est pas plus grand que sa capacité d’adaptation. </a:t>
            </a:r>
          </a:p>
          <a:p>
            <a:pPr marL="342991" indent="-342991" eaLnBrk="1" hangingPunct="1">
              <a:buSzPct val="100000"/>
              <a:buBlip>
                <a:blip r:embed="rId3">
                  <a:extLst/>
                </a:blip>
              </a:buBlip>
            </a:pPr>
            <a:r>
              <a:rPr lang="fr-BE" altLang="fr-FR" sz="1951" dirty="0">
                <a:solidFill>
                  <a:schemeClr val="tx1"/>
                </a:solidFill>
                <a:latin typeface="Arial" panose="020B0604020202020204" pitchFamily="34" charset="0"/>
              </a:rPr>
              <a:t>Quantifier quotidiennement le stress mécanique et </a:t>
            </a:r>
            <a:r>
              <a:rPr lang="fr-BE" altLang="fr-FR" sz="1951" dirty="0" err="1">
                <a:solidFill>
                  <a:schemeClr val="tx1"/>
                </a:solidFill>
                <a:latin typeface="Arial" panose="020B0604020202020204" pitchFamily="34" charset="0"/>
              </a:rPr>
              <a:t>pychologique</a:t>
            </a:r>
            <a:r>
              <a:rPr lang="fr-BE" altLang="fr-FR" sz="1951" dirty="0">
                <a:solidFill>
                  <a:schemeClr val="tx1"/>
                </a:solidFill>
                <a:latin typeface="Arial" panose="020B0604020202020204" pitchFamily="34" charset="0"/>
              </a:rPr>
              <a:t> appliqué sur le corps est la meilleure manière d’éviter de </a:t>
            </a:r>
            <a:r>
              <a:rPr lang="fr-FR" altLang="fr-FR" sz="1951" dirty="0">
                <a:solidFill>
                  <a:schemeClr val="tx1"/>
                </a:solidFill>
                <a:latin typeface="Arial" panose="020B0604020202020204" pitchFamily="34" charset="0"/>
              </a:rPr>
              <a:t>prévenir les blessures</a:t>
            </a:r>
            <a:endParaRPr lang="en-GB" altLang="fr-FR" sz="1951" dirty="0">
              <a:solidFill>
                <a:schemeClr val="tx1"/>
              </a:solidFill>
              <a:latin typeface="Arial" panose="020B0604020202020204" pitchFamily="34" charset="0"/>
            </a:endParaRPr>
          </a:p>
        </p:txBody>
      </p:sp>
      <p:sp>
        <p:nvSpPr>
          <p:cNvPr id="4" name="Rectangle 3">
            <a:extLst>
              <a:ext uri="{FF2B5EF4-FFF2-40B4-BE49-F238E27FC236}">
                <a16:creationId xmlns:a16="http://schemas.microsoft.com/office/drawing/2014/main" id="{535A0512-90C1-400B-98C1-C2E7B2C2B052}"/>
              </a:ext>
            </a:extLst>
          </p:cNvPr>
          <p:cNvSpPr/>
          <p:nvPr/>
        </p:nvSpPr>
        <p:spPr>
          <a:xfrm>
            <a:off x="3851920" y="4220186"/>
            <a:ext cx="4572000" cy="923330"/>
          </a:xfrm>
          <a:prstGeom prst="rect">
            <a:avLst/>
          </a:prstGeom>
        </p:spPr>
        <p:txBody>
          <a:bodyPr>
            <a:spAutoFit/>
          </a:bodyPr>
          <a:lstStyle/>
          <a:p>
            <a:r>
              <a:rPr lang="fr-BE" dirty="0">
                <a:solidFill>
                  <a:schemeClr val="accent1"/>
                </a:solidFill>
              </a:rPr>
              <a:t>A l’écoute de son corps : de ses sensations, de sa respiration, de la douleur, de sa fréquence cardiaque (</a:t>
            </a:r>
            <a:r>
              <a:rPr lang="fr-BE" dirty="0" err="1">
                <a:solidFill>
                  <a:schemeClr val="accent1"/>
                </a:solidFill>
              </a:rPr>
              <a:t>cardiofréquence</a:t>
            </a:r>
            <a:r>
              <a:rPr lang="fr-BE" dirty="0">
                <a:solidFill>
                  <a:schemeClr val="accent1"/>
                </a:solidFill>
              </a:rPr>
              <a:t> mètre)...</a:t>
            </a:r>
          </a:p>
        </p:txBody>
      </p:sp>
    </p:spTree>
    <p:extLst>
      <p:ext uri="{BB962C8B-B14F-4D97-AF65-F5344CB8AC3E}">
        <p14:creationId xmlns:p14="http://schemas.microsoft.com/office/powerpoint/2010/main" val="302023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8580B68-47E4-405E-9391-9D1FE3AD929A}"/>
              </a:ext>
            </a:extLst>
          </p:cNvPr>
          <p:cNvPicPr>
            <a:picLocks noChangeAspect="1"/>
          </p:cNvPicPr>
          <p:nvPr/>
        </p:nvPicPr>
        <p:blipFill>
          <a:blip r:embed="rId2"/>
          <a:stretch>
            <a:fillRect/>
          </a:stretch>
        </p:blipFill>
        <p:spPr>
          <a:xfrm>
            <a:off x="107504" y="578296"/>
            <a:ext cx="9001000" cy="5514999"/>
          </a:xfrm>
          <a:prstGeom prst="rect">
            <a:avLst/>
          </a:prstGeom>
        </p:spPr>
      </p:pic>
      <p:sp>
        <p:nvSpPr>
          <p:cNvPr id="4" name="Rectangle 4">
            <a:extLst>
              <a:ext uri="{FF2B5EF4-FFF2-40B4-BE49-F238E27FC236}">
                <a16:creationId xmlns:a16="http://schemas.microsoft.com/office/drawing/2014/main" id="{6A79B64A-35E4-4879-AC1C-2D1D20048703}"/>
              </a:ext>
            </a:extLst>
          </p:cNvPr>
          <p:cNvSpPr>
            <a:spLocks noChangeArrowheads="1"/>
          </p:cNvSpPr>
          <p:nvPr/>
        </p:nvSpPr>
        <p:spPr bwMode="auto">
          <a:xfrm>
            <a:off x="0" y="116632"/>
            <a:ext cx="9108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2"/>
                </a:solidFill>
                <a:latin typeface="Arial Black" panose="020B0A04020102020204" pitchFamily="34" charset="0"/>
                <a:cs typeface="Arial" panose="020B0604020202020204" pitchFamily="34" charset="0"/>
              </a:defRPr>
            </a:lvl1pPr>
            <a:lvl2pPr marL="742950" indent="-285750" eaLnBrk="0" hangingPunct="0">
              <a:defRPr sz="2400">
                <a:solidFill>
                  <a:schemeClr val="bg2"/>
                </a:solidFill>
                <a:latin typeface="Arial Black" panose="020B0A04020102020204" pitchFamily="34" charset="0"/>
                <a:cs typeface="Arial" panose="020B0604020202020204" pitchFamily="34" charset="0"/>
              </a:defRPr>
            </a:lvl2pPr>
            <a:lvl3pPr marL="1143000" indent="-228600" eaLnBrk="0" hangingPunct="0">
              <a:defRPr sz="2400">
                <a:solidFill>
                  <a:schemeClr val="bg2"/>
                </a:solidFill>
                <a:latin typeface="Arial Black" panose="020B0A04020102020204" pitchFamily="34" charset="0"/>
                <a:cs typeface="Arial" panose="020B0604020202020204" pitchFamily="34" charset="0"/>
              </a:defRPr>
            </a:lvl3pPr>
            <a:lvl4pPr marL="1600200" indent="-228600" eaLnBrk="0" hangingPunct="0">
              <a:defRPr sz="2400">
                <a:solidFill>
                  <a:schemeClr val="bg2"/>
                </a:solidFill>
                <a:latin typeface="Arial Black" panose="020B0A04020102020204" pitchFamily="34" charset="0"/>
                <a:cs typeface="Arial" panose="020B0604020202020204" pitchFamily="34" charset="0"/>
              </a:defRPr>
            </a:lvl4pPr>
            <a:lvl5pPr marL="2057400" indent="-228600" eaLnBrk="0" hangingPunct="0">
              <a:defRPr sz="2400">
                <a:solidFill>
                  <a:schemeClr val="bg2"/>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9pPr>
          </a:lstStyle>
          <a:p>
            <a:pPr eaLnBrk="1" hangingPunct="1"/>
            <a:r>
              <a:rPr lang="fr-BE" altLang="fr-FR" b="1" dirty="0">
                <a:solidFill>
                  <a:srgbClr val="FFFF00"/>
                </a:solidFill>
                <a:latin typeface="Arial" panose="020B0604020202020204" pitchFamily="34" charset="0"/>
              </a:rPr>
              <a:t>Le fit palm santé : intérêts potentiels sur la santé </a:t>
            </a:r>
          </a:p>
        </p:txBody>
      </p:sp>
    </p:spTree>
    <p:extLst>
      <p:ext uri="{BB962C8B-B14F-4D97-AF65-F5344CB8AC3E}">
        <p14:creationId xmlns:p14="http://schemas.microsoft.com/office/powerpoint/2010/main" val="214579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6A79B64A-35E4-4879-AC1C-2D1D20048703}"/>
              </a:ext>
            </a:extLst>
          </p:cNvPr>
          <p:cNvSpPr>
            <a:spLocks noChangeArrowheads="1"/>
          </p:cNvSpPr>
          <p:nvPr/>
        </p:nvSpPr>
        <p:spPr bwMode="auto">
          <a:xfrm>
            <a:off x="107504" y="159023"/>
            <a:ext cx="7929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2"/>
                </a:solidFill>
                <a:latin typeface="Arial Black" panose="020B0A04020102020204" pitchFamily="34" charset="0"/>
                <a:cs typeface="Arial" panose="020B0604020202020204" pitchFamily="34" charset="0"/>
              </a:defRPr>
            </a:lvl1pPr>
            <a:lvl2pPr marL="742950" indent="-285750" eaLnBrk="0" hangingPunct="0">
              <a:defRPr sz="2400">
                <a:solidFill>
                  <a:schemeClr val="bg2"/>
                </a:solidFill>
                <a:latin typeface="Arial Black" panose="020B0A04020102020204" pitchFamily="34" charset="0"/>
                <a:cs typeface="Arial" panose="020B0604020202020204" pitchFamily="34" charset="0"/>
              </a:defRPr>
            </a:lvl2pPr>
            <a:lvl3pPr marL="1143000" indent="-228600" eaLnBrk="0" hangingPunct="0">
              <a:defRPr sz="2400">
                <a:solidFill>
                  <a:schemeClr val="bg2"/>
                </a:solidFill>
                <a:latin typeface="Arial Black" panose="020B0A04020102020204" pitchFamily="34" charset="0"/>
                <a:cs typeface="Arial" panose="020B0604020202020204" pitchFamily="34" charset="0"/>
              </a:defRPr>
            </a:lvl3pPr>
            <a:lvl4pPr marL="1600200" indent="-228600" eaLnBrk="0" hangingPunct="0">
              <a:defRPr sz="2400">
                <a:solidFill>
                  <a:schemeClr val="bg2"/>
                </a:solidFill>
                <a:latin typeface="Arial Black" panose="020B0A04020102020204" pitchFamily="34" charset="0"/>
                <a:cs typeface="Arial" panose="020B0604020202020204" pitchFamily="34" charset="0"/>
              </a:defRPr>
            </a:lvl4pPr>
            <a:lvl5pPr marL="2057400" indent="-228600" eaLnBrk="0" hangingPunct="0">
              <a:defRPr sz="2400">
                <a:solidFill>
                  <a:schemeClr val="bg2"/>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9pPr>
          </a:lstStyle>
          <a:p>
            <a:pPr eaLnBrk="1" hangingPunct="1"/>
            <a:r>
              <a:rPr lang="fr-BE" altLang="fr-FR" b="1" dirty="0">
                <a:solidFill>
                  <a:srgbClr val="FFFF00"/>
                </a:solidFill>
                <a:latin typeface="Arial" panose="020B0604020202020204" pitchFamily="34" charset="0"/>
              </a:rPr>
              <a:t>Séance adaptée de natation pour chaque pathologie</a:t>
            </a:r>
          </a:p>
        </p:txBody>
      </p:sp>
      <p:pic>
        <p:nvPicPr>
          <p:cNvPr id="3" name="Image 2">
            <a:extLst>
              <a:ext uri="{FF2B5EF4-FFF2-40B4-BE49-F238E27FC236}">
                <a16:creationId xmlns:a16="http://schemas.microsoft.com/office/drawing/2014/main" id="{720C9E78-13B0-4C7C-81B7-2576B5288BE6}"/>
              </a:ext>
            </a:extLst>
          </p:cNvPr>
          <p:cNvPicPr>
            <a:picLocks noChangeAspect="1"/>
          </p:cNvPicPr>
          <p:nvPr/>
        </p:nvPicPr>
        <p:blipFill>
          <a:blip r:embed="rId2"/>
          <a:stretch>
            <a:fillRect/>
          </a:stretch>
        </p:blipFill>
        <p:spPr>
          <a:xfrm>
            <a:off x="142707" y="836712"/>
            <a:ext cx="8858586" cy="5040560"/>
          </a:xfrm>
          <a:prstGeom prst="rect">
            <a:avLst/>
          </a:prstGeom>
        </p:spPr>
      </p:pic>
    </p:spTree>
    <p:extLst>
      <p:ext uri="{BB962C8B-B14F-4D97-AF65-F5344CB8AC3E}">
        <p14:creationId xmlns:p14="http://schemas.microsoft.com/office/powerpoint/2010/main" val="429093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561" y="1"/>
            <a:ext cx="6106729" cy="764703"/>
          </a:xfrm>
        </p:spPr>
        <p:txBody>
          <a:bodyPr>
            <a:normAutofit fontScale="90000"/>
          </a:bodyPr>
          <a:lstStyle/>
          <a:p>
            <a:r>
              <a:rPr lang="fr-FR" sz="2000" dirty="0">
                <a:solidFill>
                  <a:srgbClr val="FFFF00"/>
                </a:solidFill>
                <a:effectLst>
                  <a:outerShdw blurRad="38100" dist="38100" dir="2700000" algn="tl">
                    <a:srgbClr val="000000">
                      <a:alpha val="43137"/>
                    </a:srgbClr>
                  </a:outerShdw>
                </a:effectLst>
              </a:rPr>
              <a:t>Colloque et Assises de la Plongée 2018 – Région SUD FFESSM</a:t>
            </a:r>
            <a:br>
              <a:rPr lang="fr-FR" sz="2000" dirty="0">
                <a:solidFill>
                  <a:srgbClr val="FFFF00"/>
                </a:solidFill>
                <a:effectLst>
                  <a:outerShdw blurRad="38100" dist="38100" dir="2700000" algn="tl">
                    <a:srgbClr val="000000">
                      <a:alpha val="43137"/>
                    </a:srgbClr>
                  </a:outerShdw>
                </a:effectLst>
              </a:rPr>
            </a:br>
            <a:r>
              <a:rPr lang="fr-FR" sz="2000" dirty="0">
                <a:solidFill>
                  <a:srgbClr val="FFFF00"/>
                </a:solidFill>
                <a:effectLst>
                  <a:outerShdw blurRad="38100" dist="38100" dir="2700000" algn="tl">
                    <a:srgbClr val="000000">
                      <a:alpha val="43137"/>
                    </a:srgbClr>
                  </a:outerShdw>
                </a:effectLst>
              </a:rPr>
              <a:t>SPORT et SANTE :     </a:t>
            </a:r>
            <a:r>
              <a:rPr lang="fr-FR" sz="2700" dirty="0">
                <a:solidFill>
                  <a:srgbClr val="FFFF00"/>
                </a:solidFill>
                <a:effectLst>
                  <a:outerShdw blurRad="38100" dist="38100" dir="2700000" algn="tl">
                    <a:srgbClr val="000000">
                      <a:alpha val="43137"/>
                    </a:srgbClr>
                  </a:outerShdw>
                </a:effectLst>
              </a:rPr>
              <a:t>enseigner le Sport Adapté</a:t>
            </a:r>
          </a:p>
        </p:txBody>
      </p:sp>
      <p:pic>
        <p:nvPicPr>
          <p:cNvPr id="1026" name="Picture 2" descr="C:\Users\Fred\Desktop\logo B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796" y="6077951"/>
            <a:ext cx="2269232" cy="780049"/>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863588" y="908719"/>
            <a:ext cx="7488832" cy="523220"/>
          </a:xfrm>
          <a:prstGeom prst="rect">
            <a:avLst/>
          </a:prstGeom>
          <a:noFill/>
        </p:spPr>
        <p:txBody>
          <a:bodyPr wrap="square" rtlCol="0">
            <a:spAutoFit/>
          </a:bodyPr>
          <a:lstStyle/>
          <a:p>
            <a:r>
              <a:rPr lang="fr-FR" sz="2800" dirty="0"/>
              <a:t> 	   Sport Adapté  (SA)  et  FFESSM</a:t>
            </a:r>
          </a:p>
        </p:txBody>
      </p:sp>
      <p:sp>
        <p:nvSpPr>
          <p:cNvPr id="3" name="ZoneTexte 2"/>
          <p:cNvSpPr txBox="1"/>
          <p:nvPr/>
        </p:nvSpPr>
        <p:spPr>
          <a:xfrm>
            <a:off x="467544" y="1431939"/>
            <a:ext cx="8280920" cy="5324535"/>
          </a:xfrm>
          <a:prstGeom prst="rect">
            <a:avLst/>
          </a:prstGeom>
          <a:noFill/>
        </p:spPr>
        <p:txBody>
          <a:bodyPr wrap="square" rtlCol="0">
            <a:spAutoFit/>
          </a:bodyPr>
          <a:lstStyle/>
          <a:p>
            <a:r>
              <a:rPr lang="fr-FR" dirty="0">
                <a:solidFill>
                  <a:srgbClr val="FFFF00"/>
                </a:solidFill>
              </a:rPr>
              <a:t>	</a:t>
            </a:r>
            <a:r>
              <a:rPr lang="fr-FR" sz="2000" dirty="0">
                <a:solidFill>
                  <a:srgbClr val="FFFF00"/>
                </a:solidFill>
              </a:rPr>
              <a:t>SA = Pratique régulière, adaptée, sécurisée et progressive</a:t>
            </a:r>
          </a:p>
          <a:p>
            <a:r>
              <a:rPr lang="fr-FR" sz="2000" dirty="0">
                <a:solidFill>
                  <a:srgbClr val="FFFF00"/>
                </a:solidFill>
              </a:rPr>
              <a:t>		</a:t>
            </a:r>
            <a:r>
              <a:rPr lang="fr-FR" sz="2000" dirty="0">
                <a:solidFill>
                  <a:srgbClr val="FFFF00"/>
                </a:solidFill>
                <a:effectLst>
                  <a:outerShdw blurRad="38100" dist="38100" dir="2700000" algn="tl">
                    <a:srgbClr val="000000">
                      <a:alpha val="43137"/>
                    </a:srgbClr>
                  </a:outerShdw>
                </a:effectLst>
              </a:rPr>
              <a:t>         «  à vos palmes, prêt, santé… »</a:t>
            </a:r>
          </a:p>
          <a:p>
            <a:r>
              <a:rPr lang="fr-FR" sz="2000" i="1" dirty="0"/>
              <a:t>Mais  nos activités sont à environnement spécifique (contraintes  particulières) </a:t>
            </a:r>
          </a:p>
          <a:p>
            <a:r>
              <a:rPr lang="fr-FR" sz="2000" i="1" dirty="0"/>
              <a:t>    au sens du Code du Sport (pour plongée scaphandre et apnée au-delà 6m) !</a:t>
            </a:r>
          </a:p>
          <a:p>
            <a:endParaRPr lang="fr-FR" sz="2000" dirty="0">
              <a:solidFill>
                <a:srgbClr val="FFFF00"/>
              </a:solidFill>
              <a:effectLst>
                <a:outerShdw blurRad="38100" dist="38100" dir="2700000" algn="tl">
                  <a:srgbClr val="000000">
                    <a:alpha val="43137"/>
                  </a:srgbClr>
                </a:outerShdw>
              </a:effectLst>
            </a:endParaRPr>
          </a:p>
          <a:p>
            <a:r>
              <a:rPr lang="fr-FR" sz="2000" dirty="0"/>
              <a:t>*  Prévention pour public sédentaire et en baisse d’autonomie  :</a:t>
            </a:r>
          </a:p>
          <a:p>
            <a:r>
              <a:rPr lang="fr-FR" sz="2000" dirty="0"/>
              <a:t>              </a:t>
            </a:r>
            <a:r>
              <a:rPr lang="fr-FR" sz="2000" u="sng" dirty="0"/>
              <a:t>Programme de niveau 1 </a:t>
            </a:r>
            <a:r>
              <a:rPr lang="fr-FR" sz="2000" dirty="0"/>
              <a:t>, concernant toutes nos disciplines loisir.</a:t>
            </a:r>
          </a:p>
          <a:p>
            <a:r>
              <a:rPr lang="fr-FR" sz="2000" dirty="0"/>
              <a:t>	  </a:t>
            </a:r>
            <a:r>
              <a:rPr lang="fr-FR" sz="2000" dirty="0">
                <a:effectLst>
                  <a:outerShdw blurRad="38100" dist="38100" dir="2700000" algn="tl">
                    <a:srgbClr val="000000">
                      <a:alpha val="43137"/>
                    </a:srgbClr>
                  </a:outerShdw>
                </a:effectLst>
              </a:rPr>
              <a:t> </a:t>
            </a:r>
            <a:r>
              <a:rPr lang="fr-FR" sz="2000" dirty="0">
                <a:solidFill>
                  <a:srgbClr val="FFFF00"/>
                </a:solidFill>
                <a:effectLst>
                  <a:outerShdw blurRad="38100" dist="38100" dir="2700000" algn="tl">
                    <a:srgbClr val="000000">
                      <a:alpha val="43137"/>
                    </a:srgbClr>
                  </a:outerShdw>
                </a:effectLst>
              </a:rPr>
              <a:t>« Palmer vers son bien-être »</a:t>
            </a:r>
            <a:r>
              <a:rPr lang="fr-FR" sz="2000" dirty="0">
                <a:solidFill>
                  <a:srgbClr val="FFFF00"/>
                </a:solidFill>
              </a:rPr>
              <a:t> = Sport Santé Bien-Être</a:t>
            </a:r>
          </a:p>
          <a:p>
            <a:r>
              <a:rPr lang="fr-FR" sz="2000" i="1" dirty="0"/>
              <a:t>Nos cadres sont formés pour ce type de demande.</a:t>
            </a:r>
          </a:p>
          <a:p>
            <a:endParaRPr lang="fr-FR" sz="2000" dirty="0">
              <a:solidFill>
                <a:srgbClr val="FFFF00"/>
              </a:solidFill>
            </a:endParaRPr>
          </a:p>
          <a:p>
            <a:r>
              <a:rPr lang="fr-FR" sz="2000" dirty="0"/>
              <a:t>*  Prévention dans cadre APA (Activité Physique Adaptée)  avec supervision      médicale  pour maladies chroniques : </a:t>
            </a:r>
            <a:r>
              <a:rPr lang="fr-FR" sz="2000" u="sng" dirty="0"/>
              <a:t>Programme niveau 2 </a:t>
            </a:r>
            <a:r>
              <a:rPr lang="fr-FR" sz="2000" dirty="0"/>
              <a:t>, concernant certaines de nos disciplines telles Apnée  piscine, Fit palmes, Randonnée subaquatique, Plongée scaphandre selon conditions.</a:t>
            </a:r>
          </a:p>
          <a:p>
            <a:r>
              <a:rPr lang="fr-FR" sz="2000" dirty="0">
                <a:solidFill>
                  <a:srgbClr val="FFFF00"/>
                </a:solidFill>
              </a:rPr>
              <a:t>	    </a:t>
            </a:r>
            <a:r>
              <a:rPr lang="fr-FR" sz="2000" dirty="0">
                <a:solidFill>
                  <a:srgbClr val="FFFF00"/>
                </a:solidFill>
                <a:effectLst>
                  <a:outerShdw blurRad="38100" dist="38100" dir="2700000" algn="tl">
                    <a:srgbClr val="000000">
                      <a:alpha val="43137"/>
                    </a:srgbClr>
                  </a:outerShdw>
                </a:effectLst>
              </a:rPr>
              <a:t>«  Palmer vers sa santé » </a:t>
            </a:r>
            <a:r>
              <a:rPr lang="fr-FR" sz="2000" dirty="0">
                <a:solidFill>
                  <a:srgbClr val="FFFF00"/>
                </a:solidFill>
              </a:rPr>
              <a:t>= Sport Santé sur Ordonnance</a:t>
            </a:r>
          </a:p>
          <a:p>
            <a:r>
              <a:rPr lang="fr-FR" sz="2000" i="1" dirty="0"/>
              <a:t>Nos cadres  ont besoin d’une formation complémentaire …</a:t>
            </a:r>
          </a:p>
          <a:p>
            <a:r>
              <a:rPr lang="fr-FR" sz="2000" i="1" dirty="0"/>
              <a:t>Expérience du </a:t>
            </a:r>
            <a:r>
              <a:rPr lang="fr-FR" sz="2000" i="1" dirty="0" err="1"/>
              <a:t>HandiSub</a:t>
            </a:r>
            <a:r>
              <a:rPr lang="fr-FR" sz="2000" i="1" dirty="0"/>
              <a:t>…</a:t>
            </a:r>
            <a:endParaRPr lang="fr-FR" sz="2000" dirty="0"/>
          </a:p>
        </p:txBody>
      </p:sp>
    </p:spTree>
    <p:extLst>
      <p:ext uri="{BB962C8B-B14F-4D97-AF65-F5344CB8AC3E}">
        <p14:creationId xmlns:p14="http://schemas.microsoft.com/office/powerpoint/2010/main" val="2497674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B66073-BF7C-445C-8CBB-AB1D73B319CD}"/>
              </a:ext>
            </a:extLst>
          </p:cNvPr>
          <p:cNvSpPr>
            <a:spLocks noChangeArrowheads="1"/>
          </p:cNvSpPr>
          <p:nvPr/>
        </p:nvSpPr>
        <p:spPr bwMode="auto">
          <a:xfrm>
            <a:off x="179512" y="116632"/>
            <a:ext cx="7929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2"/>
                </a:solidFill>
                <a:latin typeface="Arial Black" panose="020B0A04020102020204" pitchFamily="34" charset="0"/>
                <a:cs typeface="Arial" panose="020B0604020202020204" pitchFamily="34" charset="0"/>
              </a:defRPr>
            </a:lvl1pPr>
            <a:lvl2pPr marL="742950" indent="-285750" eaLnBrk="0" hangingPunct="0">
              <a:defRPr sz="2400">
                <a:solidFill>
                  <a:schemeClr val="bg2"/>
                </a:solidFill>
                <a:latin typeface="Arial Black" panose="020B0A04020102020204" pitchFamily="34" charset="0"/>
                <a:cs typeface="Arial" panose="020B0604020202020204" pitchFamily="34" charset="0"/>
              </a:defRPr>
            </a:lvl2pPr>
            <a:lvl3pPr marL="1143000" indent="-228600" eaLnBrk="0" hangingPunct="0">
              <a:defRPr sz="2400">
                <a:solidFill>
                  <a:schemeClr val="bg2"/>
                </a:solidFill>
                <a:latin typeface="Arial Black" panose="020B0A04020102020204" pitchFamily="34" charset="0"/>
                <a:cs typeface="Arial" panose="020B0604020202020204" pitchFamily="34" charset="0"/>
              </a:defRPr>
            </a:lvl3pPr>
            <a:lvl4pPr marL="1600200" indent="-228600" eaLnBrk="0" hangingPunct="0">
              <a:defRPr sz="2400">
                <a:solidFill>
                  <a:schemeClr val="bg2"/>
                </a:solidFill>
                <a:latin typeface="Arial Black" panose="020B0A04020102020204" pitchFamily="34" charset="0"/>
                <a:cs typeface="Arial" panose="020B0604020202020204" pitchFamily="34" charset="0"/>
              </a:defRPr>
            </a:lvl4pPr>
            <a:lvl5pPr marL="2057400" indent="-228600" eaLnBrk="0" hangingPunct="0">
              <a:defRPr sz="2400">
                <a:solidFill>
                  <a:schemeClr val="bg2"/>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9pPr>
          </a:lstStyle>
          <a:p>
            <a:pPr eaLnBrk="1" hangingPunct="1"/>
            <a:r>
              <a:rPr lang="en-US" altLang="fr-FR" b="1" dirty="0" err="1">
                <a:solidFill>
                  <a:srgbClr val="FFFF00"/>
                </a:solidFill>
                <a:latin typeface="Arial" panose="020B0604020202020204" pitchFamily="34" charset="0"/>
              </a:rPr>
              <a:t>Bénéfices</a:t>
            </a:r>
            <a:r>
              <a:rPr lang="en-US" altLang="fr-FR" b="1" dirty="0">
                <a:solidFill>
                  <a:srgbClr val="FFFF00"/>
                </a:solidFill>
                <a:latin typeface="Arial" panose="020B0604020202020204" pitchFamily="34" charset="0"/>
              </a:rPr>
              <a:t> de </a:t>
            </a:r>
            <a:r>
              <a:rPr lang="en-US" altLang="fr-FR" b="1" dirty="0" err="1">
                <a:solidFill>
                  <a:srgbClr val="FFFF00"/>
                </a:solidFill>
                <a:latin typeface="Arial" panose="020B0604020202020204" pitchFamily="34" charset="0"/>
              </a:rPr>
              <a:t>l’apnée</a:t>
            </a:r>
            <a:r>
              <a:rPr lang="en-US" altLang="fr-FR" b="1" dirty="0">
                <a:solidFill>
                  <a:srgbClr val="FFFF00"/>
                </a:solidFill>
                <a:latin typeface="Arial" panose="020B0604020202020204" pitchFamily="34" charset="0"/>
              </a:rPr>
              <a:t> sur la santé </a:t>
            </a:r>
            <a:endParaRPr lang="fr-BE" altLang="fr-FR" b="1" dirty="0">
              <a:solidFill>
                <a:srgbClr val="FFFF00"/>
              </a:solidFill>
              <a:latin typeface="Arial" panose="020B0604020202020204" pitchFamily="34" charset="0"/>
            </a:endParaRPr>
          </a:p>
        </p:txBody>
      </p:sp>
      <p:graphicFrame>
        <p:nvGraphicFramePr>
          <p:cNvPr id="2" name="Tableau 1">
            <a:extLst>
              <a:ext uri="{FF2B5EF4-FFF2-40B4-BE49-F238E27FC236}">
                <a16:creationId xmlns:a16="http://schemas.microsoft.com/office/drawing/2014/main" id="{B660E082-B30F-467C-8E41-88EFF7EF3A5D}"/>
              </a:ext>
            </a:extLst>
          </p:cNvPr>
          <p:cNvGraphicFramePr>
            <a:graphicFrameLocks noGrp="1"/>
          </p:cNvGraphicFramePr>
          <p:nvPr>
            <p:extLst>
              <p:ext uri="{D42A27DB-BD31-4B8C-83A1-F6EECF244321}">
                <p14:modId xmlns:p14="http://schemas.microsoft.com/office/powerpoint/2010/main" val="1661354384"/>
              </p:ext>
            </p:extLst>
          </p:nvPr>
        </p:nvGraphicFramePr>
        <p:xfrm>
          <a:off x="4932040" y="2588528"/>
          <a:ext cx="4104456" cy="2684690"/>
        </p:xfrm>
        <a:graphic>
          <a:graphicData uri="http://schemas.openxmlformats.org/drawingml/2006/table">
            <a:tbl>
              <a:tblPr firstRow="1" bandRow="1">
                <a:tableStyleId>{2D5ABB26-0587-4C30-8999-92F81FD0307C}</a:tableStyleId>
              </a:tblPr>
              <a:tblGrid>
                <a:gridCol w="3163378">
                  <a:extLst>
                    <a:ext uri="{9D8B030D-6E8A-4147-A177-3AD203B41FA5}">
                      <a16:colId xmlns:a16="http://schemas.microsoft.com/office/drawing/2014/main" val="1219888060"/>
                    </a:ext>
                  </a:extLst>
                </a:gridCol>
                <a:gridCol w="232998">
                  <a:extLst>
                    <a:ext uri="{9D8B030D-6E8A-4147-A177-3AD203B41FA5}">
                      <a16:colId xmlns:a16="http://schemas.microsoft.com/office/drawing/2014/main" val="2424369461"/>
                    </a:ext>
                  </a:extLst>
                </a:gridCol>
                <a:gridCol w="232998">
                  <a:extLst>
                    <a:ext uri="{9D8B030D-6E8A-4147-A177-3AD203B41FA5}">
                      <a16:colId xmlns:a16="http://schemas.microsoft.com/office/drawing/2014/main" val="1297755902"/>
                    </a:ext>
                  </a:extLst>
                </a:gridCol>
                <a:gridCol w="237541">
                  <a:extLst>
                    <a:ext uri="{9D8B030D-6E8A-4147-A177-3AD203B41FA5}">
                      <a16:colId xmlns:a16="http://schemas.microsoft.com/office/drawing/2014/main" val="3766628058"/>
                    </a:ext>
                  </a:extLst>
                </a:gridCol>
                <a:gridCol w="237541">
                  <a:extLst>
                    <a:ext uri="{9D8B030D-6E8A-4147-A177-3AD203B41FA5}">
                      <a16:colId xmlns:a16="http://schemas.microsoft.com/office/drawing/2014/main" val="2071532213"/>
                    </a:ext>
                  </a:extLst>
                </a:gridCol>
              </a:tblGrid>
              <a:tr h="268469">
                <a:tc>
                  <a:txBody>
                    <a:bodyPr/>
                    <a:lstStyle/>
                    <a:p>
                      <a:r>
                        <a:rPr lang="en-US" sz="1200" dirty="0" err="1">
                          <a:solidFill>
                            <a:srgbClr val="92D050"/>
                          </a:solidFill>
                          <a:latin typeface="Arial" panose="020B0604020202020204" pitchFamily="34" charset="0"/>
                          <a:cs typeface="Arial" panose="020B0604020202020204" pitchFamily="34" charset="0"/>
                        </a:rPr>
                        <a:t>Souplesse</a:t>
                      </a:r>
                      <a:r>
                        <a:rPr lang="en-US" sz="1200" dirty="0">
                          <a:solidFill>
                            <a:srgbClr val="92D050"/>
                          </a:solidFill>
                          <a:latin typeface="Arial" panose="020B0604020202020204" pitchFamily="34" charset="0"/>
                          <a:cs typeface="Arial" panose="020B0604020202020204" pitchFamily="34" charset="0"/>
                        </a:rPr>
                        <a:t> et </a:t>
                      </a:r>
                      <a:r>
                        <a:rPr lang="en-US" sz="1200" dirty="0" err="1">
                          <a:solidFill>
                            <a:srgbClr val="92D050"/>
                          </a:solidFill>
                          <a:latin typeface="Arial" panose="020B0604020202020204" pitchFamily="34" charset="0"/>
                          <a:cs typeface="Arial" panose="020B0604020202020204" pitchFamily="34" charset="0"/>
                        </a:rPr>
                        <a:t>mobilité</a:t>
                      </a:r>
                      <a:r>
                        <a:rPr lang="en-US" sz="1200" dirty="0">
                          <a:solidFill>
                            <a:srgbClr val="92D050"/>
                          </a:solidFill>
                          <a:latin typeface="Arial" panose="020B0604020202020204" pitchFamily="34" charset="0"/>
                          <a:cs typeface="Arial" panose="020B0604020202020204" pitchFamily="34" charset="0"/>
                        </a:rPr>
                        <a:t> </a:t>
                      </a:r>
                      <a:r>
                        <a:rPr lang="en-US" sz="1200" dirty="0" err="1">
                          <a:solidFill>
                            <a:srgbClr val="92D050"/>
                          </a:solidFill>
                          <a:latin typeface="Arial" panose="020B0604020202020204" pitchFamily="34" charset="0"/>
                          <a:cs typeface="Arial" panose="020B0604020202020204" pitchFamily="34" charset="0"/>
                        </a:rPr>
                        <a:t>articulaire</a:t>
                      </a:r>
                      <a:endParaRPr lang="fr-BE" sz="1200" dirty="0">
                        <a:solidFill>
                          <a:srgbClr val="92D05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92D050"/>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92D050"/>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r>
                        <a:rPr lang="en-US" sz="1200" dirty="0">
                          <a:solidFill>
                            <a:srgbClr val="92D050"/>
                          </a:solidFill>
                          <a:latin typeface="Arial" panose="020B0604020202020204" pitchFamily="34" charset="0"/>
                          <a:cs typeface="Arial" panose="020B0604020202020204" pitchFamily="34" charset="0"/>
                        </a:rPr>
                        <a:t>2</a:t>
                      </a:r>
                      <a:endParaRPr lang="fr-BE" sz="1200" dirty="0">
                        <a:solidFill>
                          <a:srgbClr val="92D05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2879434"/>
                  </a:ext>
                </a:extLst>
              </a:tr>
              <a:tr h="268469">
                <a:tc>
                  <a:txBody>
                    <a:bodyPr/>
                    <a:lstStyle/>
                    <a:p>
                      <a:r>
                        <a:rPr lang="en-US" sz="1200" dirty="0" err="1">
                          <a:solidFill>
                            <a:srgbClr val="92D050"/>
                          </a:solidFill>
                          <a:latin typeface="Arial" panose="020B0604020202020204" pitchFamily="34" charset="0"/>
                          <a:cs typeface="Arial" panose="020B0604020202020204" pitchFamily="34" charset="0"/>
                        </a:rPr>
                        <a:t>Sollicitations</a:t>
                      </a:r>
                      <a:r>
                        <a:rPr lang="en-US" sz="1200" dirty="0">
                          <a:solidFill>
                            <a:srgbClr val="92D050"/>
                          </a:solidFill>
                          <a:latin typeface="Arial" panose="020B0604020202020204" pitchFamily="34" charset="0"/>
                          <a:cs typeface="Arial" panose="020B0604020202020204" pitchFamily="34" charset="0"/>
                        </a:rPr>
                        <a:t> </a:t>
                      </a:r>
                      <a:r>
                        <a:rPr lang="en-US" sz="1200" dirty="0" err="1">
                          <a:solidFill>
                            <a:srgbClr val="92D050"/>
                          </a:solidFill>
                          <a:latin typeface="Arial" panose="020B0604020202020204" pitchFamily="34" charset="0"/>
                          <a:cs typeface="Arial" panose="020B0604020202020204" pitchFamily="34" charset="0"/>
                        </a:rPr>
                        <a:t>mécaniques</a:t>
                      </a:r>
                      <a:r>
                        <a:rPr lang="en-US" sz="1200" dirty="0">
                          <a:solidFill>
                            <a:srgbClr val="92D050"/>
                          </a:solidFill>
                          <a:latin typeface="Arial" panose="020B0604020202020204" pitchFamily="34" charset="0"/>
                          <a:cs typeface="Arial" panose="020B0604020202020204" pitchFamily="34" charset="0"/>
                        </a:rPr>
                        <a:t> du </a:t>
                      </a:r>
                      <a:r>
                        <a:rPr lang="en-US" sz="1200" dirty="0" err="1">
                          <a:solidFill>
                            <a:srgbClr val="92D050"/>
                          </a:solidFill>
                          <a:latin typeface="Arial" panose="020B0604020202020204" pitchFamily="34" charset="0"/>
                          <a:cs typeface="Arial" panose="020B0604020202020204" pitchFamily="34" charset="0"/>
                        </a:rPr>
                        <a:t>squelette</a:t>
                      </a:r>
                      <a:endParaRPr lang="fr-BE" sz="1200" dirty="0">
                        <a:solidFill>
                          <a:srgbClr val="92D05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92D050"/>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200" dirty="0">
                          <a:solidFill>
                            <a:srgbClr val="92D050"/>
                          </a:solidFill>
                          <a:latin typeface="Arial" panose="020B0604020202020204" pitchFamily="34" charset="0"/>
                          <a:cs typeface="Arial" panose="020B0604020202020204" pitchFamily="34" charset="0"/>
                        </a:rPr>
                        <a:t>1</a:t>
                      </a:r>
                      <a:endParaRPr lang="fr-BE" sz="1200" dirty="0">
                        <a:solidFill>
                          <a:srgbClr val="92D05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4316305"/>
                  </a:ext>
                </a:extLst>
              </a:tr>
              <a:tr h="268469">
                <a:tc>
                  <a:txBody>
                    <a:bodyPr/>
                    <a:lstStyle/>
                    <a:p>
                      <a:r>
                        <a:rPr lang="en-US" sz="1200" dirty="0">
                          <a:solidFill>
                            <a:srgbClr val="92D050"/>
                          </a:solidFill>
                          <a:latin typeface="Arial" panose="020B0604020202020204" pitchFamily="34" charset="0"/>
                          <a:cs typeface="Arial" panose="020B0604020202020204" pitchFamily="34" charset="0"/>
                        </a:rPr>
                        <a:t>Endurance </a:t>
                      </a:r>
                      <a:r>
                        <a:rPr lang="en-US" sz="1200" dirty="0" err="1">
                          <a:solidFill>
                            <a:srgbClr val="92D050"/>
                          </a:solidFill>
                          <a:latin typeface="Arial" panose="020B0604020202020204" pitchFamily="34" charset="0"/>
                          <a:cs typeface="Arial" panose="020B0604020202020204" pitchFamily="34" charset="0"/>
                        </a:rPr>
                        <a:t>musculaire</a:t>
                      </a:r>
                      <a:endParaRPr lang="fr-BE" sz="1200" dirty="0">
                        <a:solidFill>
                          <a:srgbClr val="92D05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92D050"/>
                    </a:solidFill>
                  </a:tcPr>
                </a:tc>
                <a:tc>
                  <a:txBody>
                    <a:bodyPr/>
                    <a:lstStyle/>
                    <a:p>
                      <a:endParaRPr lang="fr-BE" sz="120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92D050"/>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r>
                        <a:rPr lang="en-US" sz="1200" dirty="0">
                          <a:solidFill>
                            <a:srgbClr val="92D050"/>
                          </a:solidFill>
                          <a:latin typeface="Arial" panose="020B0604020202020204" pitchFamily="34" charset="0"/>
                          <a:cs typeface="Arial" panose="020B0604020202020204" pitchFamily="34" charset="0"/>
                        </a:rPr>
                        <a:t>2</a:t>
                      </a:r>
                      <a:endParaRPr lang="fr-BE" sz="1200" dirty="0">
                        <a:solidFill>
                          <a:srgbClr val="92D05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348567"/>
                  </a:ext>
                </a:extLst>
              </a:tr>
              <a:tr h="268469">
                <a:tc>
                  <a:txBody>
                    <a:bodyPr/>
                    <a:lstStyle/>
                    <a:p>
                      <a:r>
                        <a:rPr lang="en-US" sz="1200" dirty="0">
                          <a:solidFill>
                            <a:srgbClr val="92D050"/>
                          </a:solidFill>
                          <a:latin typeface="Arial" panose="020B0604020202020204" pitchFamily="34" charset="0"/>
                          <a:cs typeface="Arial" panose="020B0604020202020204" pitchFamily="34" charset="0"/>
                        </a:rPr>
                        <a:t>Masse et force </a:t>
                      </a:r>
                      <a:r>
                        <a:rPr lang="en-US" sz="1200" dirty="0" err="1">
                          <a:solidFill>
                            <a:srgbClr val="92D050"/>
                          </a:solidFill>
                          <a:latin typeface="Arial" panose="020B0604020202020204" pitchFamily="34" charset="0"/>
                          <a:cs typeface="Arial" panose="020B0604020202020204" pitchFamily="34" charset="0"/>
                        </a:rPr>
                        <a:t>musculaire</a:t>
                      </a:r>
                      <a:endParaRPr lang="fr-BE" sz="1200" dirty="0">
                        <a:solidFill>
                          <a:srgbClr val="92D05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92D050"/>
                    </a:solidFill>
                  </a:tcPr>
                </a:tc>
                <a:tc>
                  <a:txBody>
                    <a:bodyPr/>
                    <a:lstStyle/>
                    <a:p>
                      <a:endParaRPr lang="fr-BE" sz="120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200" dirty="0">
                          <a:solidFill>
                            <a:srgbClr val="92D050"/>
                          </a:solidFill>
                          <a:latin typeface="Arial" panose="020B0604020202020204" pitchFamily="34" charset="0"/>
                          <a:cs typeface="Arial" panose="020B0604020202020204" pitchFamily="34" charset="0"/>
                        </a:rPr>
                        <a:t>1</a:t>
                      </a:r>
                      <a:endParaRPr lang="fr-BE" sz="1200" dirty="0">
                        <a:solidFill>
                          <a:srgbClr val="92D05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9655135"/>
                  </a:ext>
                </a:extLst>
              </a:tr>
              <a:tr h="268469">
                <a:tc>
                  <a:txBody>
                    <a:bodyPr/>
                    <a:lstStyle/>
                    <a:p>
                      <a:r>
                        <a:rPr lang="en-US" sz="1200" dirty="0">
                          <a:solidFill>
                            <a:srgbClr val="FF0000"/>
                          </a:solidFill>
                          <a:latin typeface="Arial" panose="020B0604020202020204" pitchFamily="34" charset="0"/>
                          <a:cs typeface="Arial" panose="020B0604020202020204" pitchFamily="34" charset="0"/>
                        </a:rPr>
                        <a:t>Coordination </a:t>
                      </a:r>
                      <a:r>
                        <a:rPr lang="en-US" sz="1200" dirty="0" err="1">
                          <a:solidFill>
                            <a:srgbClr val="FF0000"/>
                          </a:solidFill>
                          <a:latin typeface="Arial" panose="020B0604020202020204" pitchFamily="34" charset="0"/>
                          <a:cs typeface="Arial" panose="020B0604020202020204" pitchFamily="34" charset="0"/>
                        </a:rPr>
                        <a:t>motrice</a:t>
                      </a:r>
                      <a:endParaRPr lang="fr-BE" sz="1200" dirty="0">
                        <a:solidFill>
                          <a:srgbClr val="FF0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200" dirty="0">
                          <a:solidFill>
                            <a:srgbClr val="FF0000"/>
                          </a:solidFill>
                          <a:latin typeface="Arial" panose="020B0604020202020204" pitchFamily="34" charset="0"/>
                          <a:cs typeface="Arial" panose="020B0604020202020204" pitchFamily="34" charset="0"/>
                        </a:rPr>
                        <a:t>2</a:t>
                      </a:r>
                      <a:endParaRPr lang="fr-BE" sz="1200" dirty="0">
                        <a:solidFill>
                          <a:srgbClr val="FF0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5372220"/>
                  </a:ext>
                </a:extLst>
              </a:tr>
              <a:tr h="268469">
                <a:tc>
                  <a:txBody>
                    <a:bodyPr/>
                    <a:lstStyle/>
                    <a:p>
                      <a:r>
                        <a:rPr lang="en-US" sz="1200" dirty="0" err="1">
                          <a:solidFill>
                            <a:srgbClr val="FF0000"/>
                          </a:solidFill>
                          <a:latin typeface="Arial" panose="020B0604020202020204" pitchFamily="34" charset="0"/>
                          <a:cs typeface="Arial" panose="020B0604020202020204" pitchFamily="34" charset="0"/>
                        </a:rPr>
                        <a:t>Adresse</a:t>
                      </a:r>
                      <a:r>
                        <a:rPr lang="en-US" sz="1200" dirty="0">
                          <a:solidFill>
                            <a:srgbClr val="FF0000"/>
                          </a:solidFill>
                          <a:latin typeface="Arial" panose="020B0604020202020204" pitchFamily="34" charset="0"/>
                          <a:cs typeface="Arial" panose="020B0604020202020204" pitchFamily="34" charset="0"/>
                        </a:rPr>
                        <a:t>, </a:t>
                      </a:r>
                      <a:r>
                        <a:rPr lang="en-US" sz="1200" dirty="0" err="1">
                          <a:solidFill>
                            <a:srgbClr val="FF0000"/>
                          </a:solidFill>
                          <a:latin typeface="Arial" panose="020B0604020202020204" pitchFamily="34" charset="0"/>
                          <a:cs typeface="Arial" panose="020B0604020202020204" pitchFamily="34" charset="0"/>
                        </a:rPr>
                        <a:t>précision</a:t>
                      </a:r>
                      <a:endParaRPr lang="fr-BE" sz="1200" dirty="0">
                        <a:solidFill>
                          <a:srgbClr val="FF0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endParaRPr lang="fr-BE" sz="120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200" dirty="0">
                          <a:solidFill>
                            <a:srgbClr val="FF0000"/>
                          </a:solidFill>
                          <a:latin typeface="Arial" panose="020B0604020202020204" pitchFamily="34" charset="0"/>
                          <a:cs typeface="Arial" panose="020B0604020202020204" pitchFamily="34" charset="0"/>
                        </a:rPr>
                        <a:t>2</a:t>
                      </a:r>
                      <a:endParaRPr lang="fr-BE" sz="1200" dirty="0">
                        <a:solidFill>
                          <a:srgbClr val="FF0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8957837"/>
                  </a:ext>
                </a:extLst>
              </a:tr>
              <a:tr h="268469">
                <a:tc>
                  <a:txBody>
                    <a:bodyPr/>
                    <a:lstStyle/>
                    <a:p>
                      <a:r>
                        <a:rPr lang="en-US" sz="1200" dirty="0">
                          <a:solidFill>
                            <a:srgbClr val="FF0000"/>
                          </a:solidFill>
                          <a:latin typeface="Arial" panose="020B0604020202020204" pitchFamily="34" charset="0"/>
                          <a:cs typeface="Arial" panose="020B0604020202020204" pitchFamily="34" charset="0"/>
                        </a:rPr>
                        <a:t>Proprioception</a:t>
                      </a:r>
                      <a:endParaRPr lang="fr-BE" sz="1200" dirty="0">
                        <a:solidFill>
                          <a:srgbClr val="FF0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fr-BE" sz="120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fr-BE" sz="120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fr-BE" sz="1200" dirty="0">
                        <a:solidFill>
                          <a:srgbClr val="FF0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3214872"/>
                  </a:ext>
                </a:extLst>
              </a:tr>
              <a:tr h="268469">
                <a:tc>
                  <a:txBody>
                    <a:bodyPr/>
                    <a:lstStyle/>
                    <a:p>
                      <a:r>
                        <a:rPr lang="en-US" sz="1200" dirty="0" err="1">
                          <a:solidFill>
                            <a:srgbClr val="FF0000"/>
                          </a:solidFill>
                          <a:latin typeface="Arial" panose="020B0604020202020204" pitchFamily="34" charset="0"/>
                          <a:cs typeface="Arial" panose="020B0604020202020204" pitchFamily="34" charset="0"/>
                        </a:rPr>
                        <a:t>Equilibre</a:t>
                      </a:r>
                      <a:r>
                        <a:rPr lang="en-US" sz="1200" dirty="0">
                          <a:solidFill>
                            <a:srgbClr val="FF0000"/>
                          </a:solidFill>
                          <a:latin typeface="Arial" panose="020B0604020202020204" pitchFamily="34" charset="0"/>
                          <a:cs typeface="Arial" panose="020B0604020202020204" pitchFamily="34" charset="0"/>
                        </a:rPr>
                        <a:t> </a:t>
                      </a:r>
                      <a:r>
                        <a:rPr lang="en-US" sz="1200" dirty="0" err="1">
                          <a:solidFill>
                            <a:srgbClr val="FF0000"/>
                          </a:solidFill>
                          <a:latin typeface="Arial" panose="020B0604020202020204" pitchFamily="34" charset="0"/>
                          <a:cs typeface="Arial" panose="020B0604020202020204" pitchFamily="34" charset="0"/>
                        </a:rPr>
                        <a:t>statique</a:t>
                      </a:r>
                      <a:r>
                        <a:rPr lang="en-US" sz="1200" dirty="0">
                          <a:solidFill>
                            <a:srgbClr val="FF0000"/>
                          </a:solidFill>
                          <a:latin typeface="Arial" panose="020B0604020202020204" pitchFamily="34" charset="0"/>
                          <a:cs typeface="Arial" panose="020B0604020202020204" pitchFamily="34" charset="0"/>
                        </a:rPr>
                        <a:t> et </a:t>
                      </a:r>
                      <a:r>
                        <a:rPr lang="en-US" sz="1200" dirty="0" err="1">
                          <a:solidFill>
                            <a:srgbClr val="FF0000"/>
                          </a:solidFill>
                          <a:latin typeface="Arial" panose="020B0604020202020204" pitchFamily="34" charset="0"/>
                          <a:cs typeface="Arial" panose="020B0604020202020204" pitchFamily="34" charset="0"/>
                        </a:rPr>
                        <a:t>dynamique</a:t>
                      </a:r>
                      <a:endParaRPr lang="fr-BE" sz="1200" dirty="0">
                        <a:solidFill>
                          <a:srgbClr val="FF0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200" dirty="0">
                          <a:solidFill>
                            <a:srgbClr val="FF0000"/>
                          </a:solidFill>
                          <a:latin typeface="Arial" panose="020B0604020202020204" pitchFamily="34" charset="0"/>
                          <a:cs typeface="Arial" panose="020B0604020202020204" pitchFamily="34" charset="0"/>
                        </a:rPr>
                        <a:t>2</a:t>
                      </a:r>
                      <a:endParaRPr lang="fr-BE" sz="1200" dirty="0">
                        <a:solidFill>
                          <a:srgbClr val="FF0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06104"/>
                  </a:ext>
                </a:extLst>
              </a:tr>
              <a:tr h="268469">
                <a:tc>
                  <a:txBody>
                    <a:bodyPr/>
                    <a:lstStyle/>
                    <a:p>
                      <a:r>
                        <a:rPr lang="en-US" sz="1200" dirty="0" err="1">
                          <a:solidFill>
                            <a:srgbClr val="FF0000"/>
                          </a:solidFill>
                          <a:latin typeface="Arial" panose="020B0604020202020204" pitchFamily="34" charset="0"/>
                          <a:cs typeface="Arial" panose="020B0604020202020204" pitchFamily="34" charset="0"/>
                        </a:rPr>
                        <a:t>Vitesse</a:t>
                      </a:r>
                      <a:endParaRPr lang="fr-BE" sz="1200" dirty="0">
                        <a:solidFill>
                          <a:srgbClr val="FF0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endParaRPr lang="fr-BE" sz="120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fr-BE" sz="120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200" dirty="0">
                          <a:solidFill>
                            <a:srgbClr val="FF0000"/>
                          </a:solidFill>
                          <a:latin typeface="Arial" panose="020B0604020202020204" pitchFamily="34" charset="0"/>
                          <a:cs typeface="Arial" panose="020B0604020202020204" pitchFamily="34" charset="0"/>
                        </a:rPr>
                        <a:t>1</a:t>
                      </a:r>
                      <a:endParaRPr lang="fr-BE" sz="1200" dirty="0">
                        <a:solidFill>
                          <a:srgbClr val="FF0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5370772"/>
                  </a:ext>
                </a:extLst>
              </a:tr>
              <a:tr h="268469">
                <a:tc>
                  <a:txBody>
                    <a:bodyPr/>
                    <a:lstStyle/>
                    <a:p>
                      <a:r>
                        <a:rPr lang="en-US" sz="1200" dirty="0">
                          <a:solidFill>
                            <a:srgbClr val="FF0000"/>
                          </a:solidFill>
                          <a:latin typeface="Arial" panose="020B0604020202020204" pitchFamily="34" charset="0"/>
                          <a:cs typeface="Arial" panose="020B0604020202020204" pitchFamily="34" charset="0"/>
                        </a:rPr>
                        <a:t>Endurance</a:t>
                      </a:r>
                      <a:endParaRPr lang="fr-BE" sz="1200" dirty="0">
                        <a:solidFill>
                          <a:srgbClr val="FF0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r>
                        <a:rPr lang="en-US" sz="1200" dirty="0">
                          <a:solidFill>
                            <a:srgbClr val="FF0000"/>
                          </a:solidFill>
                          <a:latin typeface="Arial" panose="020B0604020202020204" pitchFamily="34" charset="0"/>
                          <a:cs typeface="Arial" panose="020B0604020202020204" pitchFamily="34" charset="0"/>
                        </a:rPr>
                        <a:t>3</a:t>
                      </a:r>
                      <a:endParaRPr lang="fr-BE" sz="1200" dirty="0">
                        <a:solidFill>
                          <a:srgbClr val="FF0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1812905"/>
                  </a:ext>
                </a:extLst>
              </a:tr>
            </a:tbl>
          </a:graphicData>
        </a:graphic>
      </p:graphicFrame>
      <p:graphicFrame>
        <p:nvGraphicFramePr>
          <p:cNvPr id="6" name="Tableau 5">
            <a:extLst>
              <a:ext uri="{FF2B5EF4-FFF2-40B4-BE49-F238E27FC236}">
                <a16:creationId xmlns:a16="http://schemas.microsoft.com/office/drawing/2014/main" id="{DEBA6892-5940-475B-B360-72C9905EE26B}"/>
              </a:ext>
            </a:extLst>
          </p:cNvPr>
          <p:cNvGraphicFramePr>
            <a:graphicFrameLocks noGrp="1"/>
          </p:cNvGraphicFramePr>
          <p:nvPr>
            <p:extLst>
              <p:ext uri="{D42A27DB-BD31-4B8C-83A1-F6EECF244321}">
                <p14:modId xmlns:p14="http://schemas.microsoft.com/office/powerpoint/2010/main" val="715362145"/>
              </p:ext>
            </p:extLst>
          </p:nvPr>
        </p:nvGraphicFramePr>
        <p:xfrm>
          <a:off x="162744" y="2564904"/>
          <a:ext cx="4689270" cy="2708312"/>
        </p:xfrm>
        <a:graphic>
          <a:graphicData uri="http://schemas.openxmlformats.org/drawingml/2006/table">
            <a:tbl>
              <a:tblPr firstRow="1" bandRow="1">
                <a:tableStyleId>{2D5ABB26-0587-4C30-8999-92F81FD0307C}</a:tableStyleId>
              </a:tblPr>
              <a:tblGrid>
                <a:gridCol w="3564710">
                  <a:extLst>
                    <a:ext uri="{9D8B030D-6E8A-4147-A177-3AD203B41FA5}">
                      <a16:colId xmlns:a16="http://schemas.microsoft.com/office/drawing/2014/main" val="1219888060"/>
                    </a:ext>
                  </a:extLst>
                </a:gridCol>
                <a:gridCol w="264602">
                  <a:extLst>
                    <a:ext uri="{9D8B030D-6E8A-4147-A177-3AD203B41FA5}">
                      <a16:colId xmlns:a16="http://schemas.microsoft.com/office/drawing/2014/main" val="2424369461"/>
                    </a:ext>
                  </a:extLst>
                </a:gridCol>
                <a:gridCol w="301392">
                  <a:extLst>
                    <a:ext uri="{9D8B030D-6E8A-4147-A177-3AD203B41FA5}">
                      <a16:colId xmlns:a16="http://schemas.microsoft.com/office/drawing/2014/main" val="1297755902"/>
                    </a:ext>
                  </a:extLst>
                </a:gridCol>
                <a:gridCol w="264602">
                  <a:extLst>
                    <a:ext uri="{9D8B030D-6E8A-4147-A177-3AD203B41FA5}">
                      <a16:colId xmlns:a16="http://schemas.microsoft.com/office/drawing/2014/main" val="3766628058"/>
                    </a:ext>
                  </a:extLst>
                </a:gridCol>
                <a:gridCol w="293964">
                  <a:extLst>
                    <a:ext uri="{9D8B030D-6E8A-4147-A177-3AD203B41FA5}">
                      <a16:colId xmlns:a16="http://schemas.microsoft.com/office/drawing/2014/main" val="2195784285"/>
                    </a:ext>
                  </a:extLst>
                </a:gridCol>
              </a:tblGrid>
              <a:tr h="338539">
                <a:tc>
                  <a:txBody>
                    <a:bodyPr/>
                    <a:lstStyle/>
                    <a:p>
                      <a:r>
                        <a:rPr lang="en-US" sz="1200" dirty="0">
                          <a:solidFill>
                            <a:srgbClr val="00B0F0"/>
                          </a:solidFill>
                          <a:latin typeface="Arial" panose="020B0604020202020204" pitchFamily="34" charset="0"/>
                          <a:cs typeface="Arial" panose="020B0604020202020204" pitchFamily="34" charset="0"/>
                        </a:rPr>
                        <a:t>Interactions </a:t>
                      </a:r>
                      <a:r>
                        <a:rPr lang="en-US" sz="1200" dirty="0" err="1">
                          <a:solidFill>
                            <a:srgbClr val="00B0F0"/>
                          </a:solidFill>
                          <a:latin typeface="Arial" panose="020B0604020202020204" pitchFamily="34" charset="0"/>
                          <a:cs typeface="Arial" panose="020B0604020202020204" pitchFamily="34" charset="0"/>
                        </a:rPr>
                        <a:t>sociales</a:t>
                      </a:r>
                      <a:endParaRPr lang="fr-BE" sz="1200" dirty="0">
                        <a:solidFill>
                          <a:srgbClr val="00B0F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lumOff val="10000"/>
                      </a:schemeClr>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r>
                        <a:rPr lang="en-US" sz="1200" dirty="0">
                          <a:solidFill>
                            <a:srgbClr val="00B0F0"/>
                          </a:solidFill>
                          <a:latin typeface="Arial" panose="020B0604020202020204" pitchFamily="34" charset="0"/>
                          <a:cs typeface="Arial" panose="020B0604020202020204" pitchFamily="34" charset="0"/>
                        </a:rPr>
                        <a:t>3</a:t>
                      </a:r>
                      <a:endParaRPr lang="fr-BE" sz="1200" dirty="0">
                        <a:solidFill>
                          <a:srgbClr val="00B0F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6036251"/>
                  </a:ext>
                </a:extLst>
              </a:tr>
              <a:tr h="338539">
                <a:tc>
                  <a:txBody>
                    <a:bodyPr/>
                    <a:lstStyle/>
                    <a:p>
                      <a:r>
                        <a:rPr lang="en-US" sz="1200" dirty="0">
                          <a:solidFill>
                            <a:srgbClr val="00B0F0"/>
                          </a:solidFill>
                          <a:latin typeface="Arial" panose="020B0604020202020204" pitchFamily="34" charset="0"/>
                          <a:cs typeface="Arial" panose="020B0604020202020204" pitchFamily="34" charset="0"/>
                        </a:rPr>
                        <a:t>Bien </a:t>
                      </a:r>
                      <a:r>
                        <a:rPr lang="en-US" sz="1200" dirty="0" err="1">
                          <a:solidFill>
                            <a:srgbClr val="00B0F0"/>
                          </a:solidFill>
                          <a:latin typeface="Arial" panose="020B0604020202020204" pitchFamily="34" charset="0"/>
                          <a:cs typeface="Arial" panose="020B0604020202020204" pitchFamily="34" charset="0"/>
                        </a:rPr>
                        <a:t>être</a:t>
                      </a:r>
                      <a:r>
                        <a:rPr lang="en-US" sz="1200" dirty="0">
                          <a:solidFill>
                            <a:srgbClr val="00B0F0"/>
                          </a:solidFill>
                          <a:latin typeface="Arial" panose="020B0604020202020204" pitchFamily="34" charset="0"/>
                          <a:cs typeface="Arial" panose="020B0604020202020204" pitchFamily="34" charset="0"/>
                        </a:rPr>
                        <a:t> </a:t>
                      </a:r>
                      <a:r>
                        <a:rPr lang="en-US" sz="1200" dirty="0" err="1">
                          <a:solidFill>
                            <a:srgbClr val="00B0F0"/>
                          </a:solidFill>
                          <a:latin typeface="Arial" panose="020B0604020202020204" pitchFamily="34" charset="0"/>
                          <a:cs typeface="Arial" panose="020B0604020202020204" pitchFamily="34" charset="0"/>
                        </a:rPr>
                        <a:t>psychique</a:t>
                      </a:r>
                      <a:endParaRPr lang="fr-BE" sz="1200" dirty="0">
                        <a:solidFill>
                          <a:srgbClr val="00B0F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lumOff val="10000"/>
                      </a:schemeClr>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r>
                        <a:rPr lang="en-US" sz="1200" dirty="0">
                          <a:solidFill>
                            <a:srgbClr val="00B0F0"/>
                          </a:solidFill>
                          <a:latin typeface="Arial" panose="020B0604020202020204" pitchFamily="34" charset="0"/>
                          <a:cs typeface="Arial" panose="020B0604020202020204" pitchFamily="34" charset="0"/>
                        </a:rPr>
                        <a:t>3</a:t>
                      </a:r>
                      <a:endParaRPr lang="fr-BE" sz="1200" dirty="0">
                        <a:solidFill>
                          <a:srgbClr val="00B0F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173112"/>
                  </a:ext>
                </a:extLst>
              </a:tr>
              <a:tr h="338539">
                <a:tc>
                  <a:txBody>
                    <a:bodyPr/>
                    <a:lstStyle/>
                    <a:p>
                      <a:r>
                        <a:rPr lang="en-US" sz="1200" dirty="0">
                          <a:solidFill>
                            <a:srgbClr val="00B0F0"/>
                          </a:solidFill>
                          <a:latin typeface="Arial" panose="020B0604020202020204" pitchFamily="34" charset="0"/>
                          <a:cs typeface="Arial" panose="020B0604020202020204" pitchFamily="34" charset="0"/>
                        </a:rPr>
                        <a:t>Gestion du stress, relaxation</a:t>
                      </a:r>
                      <a:endParaRPr lang="fr-BE" sz="1200" dirty="0">
                        <a:solidFill>
                          <a:srgbClr val="00B0F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lumOff val="10000"/>
                      </a:schemeClr>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r>
                        <a:rPr lang="en-US" sz="1200" dirty="0">
                          <a:solidFill>
                            <a:srgbClr val="00B0F0"/>
                          </a:solidFill>
                          <a:latin typeface="Arial" panose="020B0604020202020204" pitchFamily="34" charset="0"/>
                          <a:cs typeface="Arial" panose="020B0604020202020204" pitchFamily="34" charset="0"/>
                        </a:rPr>
                        <a:t>3</a:t>
                      </a:r>
                      <a:endParaRPr lang="fr-BE" sz="1200" dirty="0">
                        <a:solidFill>
                          <a:srgbClr val="00B0F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7628531"/>
                  </a:ext>
                </a:extLst>
              </a:tr>
              <a:tr h="338539">
                <a:tc>
                  <a:txBody>
                    <a:bodyPr/>
                    <a:lstStyle/>
                    <a:p>
                      <a:r>
                        <a:rPr lang="en-US" sz="1200" dirty="0">
                          <a:solidFill>
                            <a:srgbClr val="FFC000"/>
                          </a:solidFill>
                          <a:latin typeface="Arial" panose="020B0604020202020204" pitchFamily="34" charset="0"/>
                          <a:cs typeface="Arial" panose="020B0604020202020204" pitchFamily="34" charset="0"/>
                        </a:rPr>
                        <a:t>Orientation </a:t>
                      </a:r>
                      <a:r>
                        <a:rPr lang="en-US" sz="1200" dirty="0" err="1">
                          <a:solidFill>
                            <a:srgbClr val="FFC000"/>
                          </a:solidFill>
                          <a:latin typeface="Arial" panose="020B0604020202020204" pitchFamily="34" charset="0"/>
                          <a:cs typeface="Arial" panose="020B0604020202020204" pitchFamily="34" charset="0"/>
                        </a:rPr>
                        <a:t>spatio-temporelle</a:t>
                      </a:r>
                      <a:endParaRPr lang="fr-BE" sz="1200" dirty="0">
                        <a:solidFill>
                          <a:srgbClr val="FFC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lumOff val="10000"/>
                      </a:schemeClr>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r>
                        <a:rPr lang="en-US" sz="1200" dirty="0">
                          <a:solidFill>
                            <a:srgbClr val="FFC000"/>
                          </a:solidFill>
                          <a:latin typeface="Arial" panose="020B0604020202020204" pitchFamily="34" charset="0"/>
                          <a:cs typeface="Arial" panose="020B0604020202020204" pitchFamily="34" charset="0"/>
                        </a:rPr>
                        <a:t>3</a:t>
                      </a:r>
                      <a:endParaRPr lang="fr-BE" sz="1200" dirty="0">
                        <a:solidFill>
                          <a:srgbClr val="FFC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5239344"/>
                  </a:ext>
                </a:extLst>
              </a:tr>
              <a:tr h="338539">
                <a:tc>
                  <a:txBody>
                    <a:bodyPr/>
                    <a:lstStyle/>
                    <a:p>
                      <a:r>
                        <a:rPr lang="en-US" sz="1200" dirty="0" err="1">
                          <a:solidFill>
                            <a:srgbClr val="FFC000"/>
                          </a:solidFill>
                          <a:latin typeface="Arial" panose="020B0604020202020204" pitchFamily="34" charset="0"/>
                          <a:cs typeface="Arial" panose="020B0604020202020204" pitchFamily="34" charset="0"/>
                        </a:rPr>
                        <a:t>Mémoire</a:t>
                      </a:r>
                      <a:endParaRPr lang="fr-BE" sz="1200" dirty="0">
                        <a:solidFill>
                          <a:srgbClr val="FFC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lumOff val="10000"/>
                      </a:schemeClr>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endParaRPr lang="fr-BE" sz="120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r>
                        <a:rPr lang="en-US" sz="1200" dirty="0">
                          <a:solidFill>
                            <a:srgbClr val="FFC000"/>
                          </a:solidFill>
                          <a:latin typeface="Arial" panose="020B0604020202020204" pitchFamily="34" charset="0"/>
                          <a:cs typeface="Arial" panose="020B0604020202020204" pitchFamily="34" charset="0"/>
                        </a:rPr>
                        <a:t>3</a:t>
                      </a:r>
                      <a:endParaRPr lang="fr-BE" sz="1200" dirty="0">
                        <a:solidFill>
                          <a:srgbClr val="FFC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845050"/>
                  </a:ext>
                </a:extLst>
              </a:tr>
              <a:tr h="338539">
                <a:tc>
                  <a:txBody>
                    <a:bodyPr/>
                    <a:lstStyle/>
                    <a:p>
                      <a:r>
                        <a:rPr lang="en-US" sz="1200" dirty="0" err="1">
                          <a:solidFill>
                            <a:srgbClr val="FFC000"/>
                          </a:solidFill>
                          <a:latin typeface="Arial" panose="020B0604020202020204" pitchFamily="34" charset="0"/>
                          <a:cs typeface="Arial" panose="020B0604020202020204" pitchFamily="34" charset="0"/>
                        </a:rPr>
                        <a:t>Apprentissage</a:t>
                      </a:r>
                      <a:endParaRPr lang="fr-BE" sz="1200" dirty="0">
                        <a:solidFill>
                          <a:srgbClr val="FFC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lumOff val="10000"/>
                      </a:schemeClr>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r>
                        <a:rPr lang="en-US" sz="1200" dirty="0">
                          <a:solidFill>
                            <a:srgbClr val="FFC000"/>
                          </a:solidFill>
                          <a:latin typeface="Arial" panose="020B0604020202020204" pitchFamily="34" charset="0"/>
                          <a:cs typeface="Arial" panose="020B0604020202020204" pitchFamily="34" charset="0"/>
                        </a:rPr>
                        <a:t>3</a:t>
                      </a:r>
                      <a:endParaRPr lang="fr-BE" sz="1200" dirty="0">
                        <a:solidFill>
                          <a:srgbClr val="FFC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5355834"/>
                  </a:ext>
                </a:extLst>
              </a:tr>
              <a:tr h="338539">
                <a:tc>
                  <a:txBody>
                    <a:bodyPr/>
                    <a:lstStyle/>
                    <a:p>
                      <a:r>
                        <a:rPr lang="en-US" sz="1200" dirty="0" err="1">
                          <a:solidFill>
                            <a:srgbClr val="FFC000"/>
                          </a:solidFill>
                          <a:latin typeface="Arial" panose="020B0604020202020204" pitchFamily="34" charset="0"/>
                          <a:cs typeface="Arial" panose="020B0604020202020204" pitchFamily="34" charset="0"/>
                        </a:rPr>
                        <a:t>Analyse</a:t>
                      </a:r>
                      <a:r>
                        <a:rPr lang="en-US" sz="1200" dirty="0">
                          <a:solidFill>
                            <a:srgbClr val="FFC000"/>
                          </a:solidFill>
                          <a:latin typeface="Arial" panose="020B0604020202020204" pitchFamily="34" charset="0"/>
                          <a:cs typeface="Arial" panose="020B0604020202020204" pitchFamily="34" charset="0"/>
                        </a:rPr>
                        <a:t> de situation et </a:t>
                      </a:r>
                      <a:r>
                        <a:rPr lang="en-US" sz="1200" dirty="0" err="1">
                          <a:solidFill>
                            <a:srgbClr val="FFC000"/>
                          </a:solidFill>
                          <a:latin typeface="Arial" panose="020B0604020202020204" pitchFamily="34" charset="0"/>
                          <a:cs typeface="Arial" panose="020B0604020202020204" pitchFamily="34" charset="0"/>
                        </a:rPr>
                        <a:t>prise</a:t>
                      </a:r>
                      <a:r>
                        <a:rPr lang="en-US" sz="1200" dirty="0">
                          <a:solidFill>
                            <a:srgbClr val="FFC000"/>
                          </a:solidFill>
                          <a:latin typeface="Arial" panose="020B0604020202020204" pitchFamily="34" charset="0"/>
                          <a:cs typeface="Arial" panose="020B0604020202020204" pitchFamily="34" charset="0"/>
                        </a:rPr>
                        <a:t> de </a:t>
                      </a:r>
                      <a:r>
                        <a:rPr lang="en-US" sz="1200" dirty="0" err="1">
                          <a:solidFill>
                            <a:srgbClr val="FFC000"/>
                          </a:solidFill>
                          <a:latin typeface="Arial" panose="020B0604020202020204" pitchFamily="34" charset="0"/>
                          <a:cs typeface="Arial" panose="020B0604020202020204" pitchFamily="34" charset="0"/>
                        </a:rPr>
                        <a:t>décision</a:t>
                      </a:r>
                      <a:endParaRPr lang="fr-BE" sz="1200" dirty="0">
                        <a:solidFill>
                          <a:srgbClr val="FFC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lumOff val="10000"/>
                      </a:schemeClr>
                    </a:solidFill>
                  </a:tcPr>
                </a:tc>
                <a:tc>
                  <a:txBody>
                    <a:bodyPr/>
                    <a:lstStyle/>
                    <a:p>
                      <a:endParaRPr lang="fr-BE" sz="1200" dirty="0">
                        <a:solidFill>
                          <a:srgbClr val="FFC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endParaRPr lang="fr-BE" sz="1200" dirty="0">
                        <a:solidFill>
                          <a:srgbClr val="FFC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endParaRPr lang="fr-BE" sz="1200" dirty="0">
                        <a:solidFill>
                          <a:srgbClr val="FFC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r>
                        <a:rPr lang="en-US" sz="1200" dirty="0">
                          <a:solidFill>
                            <a:srgbClr val="FFC000"/>
                          </a:solidFill>
                          <a:latin typeface="Arial" panose="020B0604020202020204" pitchFamily="34" charset="0"/>
                          <a:cs typeface="Arial" panose="020B0604020202020204" pitchFamily="34" charset="0"/>
                        </a:rPr>
                        <a:t>3</a:t>
                      </a:r>
                      <a:endParaRPr lang="fr-BE" sz="1200" dirty="0">
                        <a:solidFill>
                          <a:srgbClr val="FFC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2045964"/>
                  </a:ext>
                </a:extLst>
              </a:tr>
              <a:tr h="338539">
                <a:tc>
                  <a:txBody>
                    <a:bodyPr/>
                    <a:lstStyle/>
                    <a:p>
                      <a:r>
                        <a:rPr lang="en-US" sz="1200" dirty="0">
                          <a:solidFill>
                            <a:srgbClr val="FFC000"/>
                          </a:solidFill>
                          <a:latin typeface="Arial" panose="020B0604020202020204" pitchFamily="34" charset="0"/>
                          <a:cs typeface="Arial" panose="020B0604020202020204" pitchFamily="34" charset="0"/>
                        </a:rPr>
                        <a:t>Concentration</a:t>
                      </a:r>
                      <a:endParaRPr lang="fr-BE" sz="1200" dirty="0">
                        <a:solidFill>
                          <a:srgbClr val="FFC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lumOff val="10000"/>
                      </a:schemeClr>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endParaRPr lang="fr-BE" sz="1200" dirty="0">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r>
                        <a:rPr lang="en-US" sz="1200" dirty="0">
                          <a:solidFill>
                            <a:srgbClr val="FFC000"/>
                          </a:solidFill>
                          <a:latin typeface="Arial" panose="020B0604020202020204" pitchFamily="34" charset="0"/>
                          <a:cs typeface="Arial" panose="020B0604020202020204" pitchFamily="34" charset="0"/>
                        </a:rPr>
                        <a:t>3</a:t>
                      </a:r>
                      <a:endParaRPr lang="fr-BE" sz="1200" dirty="0">
                        <a:solidFill>
                          <a:srgbClr val="FFC000"/>
                        </a:solidFill>
                        <a:latin typeface="Arial" panose="020B0604020202020204" pitchFamily="34" charset="0"/>
                        <a:cs typeface="Arial" panose="020B0604020202020204" pitchFamily="34" charset="0"/>
                      </a:endParaRPr>
                    </a:p>
                  </a:txBody>
                  <a:tcPr marL="68598" marR="68598" marT="34299" marB="3429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4907371"/>
                  </a:ext>
                </a:extLst>
              </a:tr>
            </a:tbl>
          </a:graphicData>
        </a:graphic>
      </p:graphicFrame>
      <p:pic>
        <p:nvPicPr>
          <p:cNvPr id="11" name="Image 10">
            <a:extLst>
              <a:ext uri="{FF2B5EF4-FFF2-40B4-BE49-F238E27FC236}">
                <a16:creationId xmlns:a16="http://schemas.microsoft.com/office/drawing/2014/main" id="{B4131332-0382-4F18-A587-FA0D68A94D8C}"/>
              </a:ext>
            </a:extLst>
          </p:cNvPr>
          <p:cNvPicPr>
            <a:picLocks noChangeAspect="1"/>
          </p:cNvPicPr>
          <p:nvPr/>
        </p:nvPicPr>
        <p:blipFill>
          <a:blip r:embed="rId2"/>
          <a:stretch>
            <a:fillRect/>
          </a:stretch>
        </p:blipFill>
        <p:spPr>
          <a:xfrm>
            <a:off x="179512" y="675213"/>
            <a:ext cx="2831051" cy="1779126"/>
          </a:xfrm>
          <a:prstGeom prst="rect">
            <a:avLst/>
          </a:prstGeom>
        </p:spPr>
      </p:pic>
    </p:spTree>
    <p:extLst>
      <p:ext uri="{BB962C8B-B14F-4D97-AF65-F5344CB8AC3E}">
        <p14:creationId xmlns:p14="http://schemas.microsoft.com/office/powerpoint/2010/main" val="284267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FCDC32-74E8-4B9E-B4D8-60CFAF8D58F5}"/>
              </a:ext>
            </a:extLst>
          </p:cNvPr>
          <p:cNvSpPr/>
          <p:nvPr/>
        </p:nvSpPr>
        <p:spPr>
          <a:xfrm>
            <a:off x="107504" y="764704"/>
            <a:ext cx="8928992" cy="6401753"/>
          </a:xfrm>
          <a:prstGeom prst="rect">
            <a:avLst/>
          </a:prstGeom>
        </p:spPr>
        <p:txBody>
          <a:bodyPr wrap="square">
            <a:spAutoFit/>
          </a:bodyPr>
          <a:lstStyle/>
          <a:p>
            <a:pPr marL="285750" indent="-285750">
              <a:buBlip>
                <a:blip r:embed="rId2"/>
              </a:buBlip>
            </a:pPr>
            <a:r>
              <a:rPr lang="fr-BE" sz="2000" dirty="0">
                <a:solidFill>
                  <a:srgbClr val="00B0F0"/>
                </a:solidFill>
                <a:latin typeface="Arial" panose="020B0604020202020204" pitchFamily="34" charset="0"/>
                <a:cs typeface="Arial" panose="020B0604020202020204" pitchFamily="34" charset="0"/>
              </a:rPr>
              <a:t>Confiance et maîtrise de soi, effet anti stress :</a:t>
            </a:r>
          </a:p>
          <a:p>
            <a:endParaRPr lang="fr-BE" sz="1000" dirty="0">
              <a:solidFill>
                <a:srgbClr val="00B0F0"/>
              </a:solidFill>
              <a:latin typeface="Arial" panose="020B0604020202020204" pitchFamily="34" charset="0"/>
              <a:cs typeface="Arial" panose="020B0604020202020204" pitchFamily="34" charset="0"/>
            </a:endParaRPr>
          </a:p>
          <a:p>
            <a:r>
              <a:rPr lang="fr-BE" sz="2000" dirty="0">
                <a:latin typeface="Arial" panose="020B0604020202020204" pitchFamily="34" charset="0"/>
                <a:cs typeface="Arial" panose="020B0604020202020204" pitchFamily="34" charset="0"/>
              </a:rPr>
              <a:t>Questionnaires (ex. échelle du stress)</a:t>
            </a:r>
          </a:p>
          <a:p>
            <a:endParaRPr lang="fr-BE" sz="1000" dirty="0">
              <a:latin typeface="Arial" panose="020B0604020202020204" pitchFamily="34" charset="0"/>
              <a:cs typeface="Arial" panose="020B0604020202020204" pitchFamily="34" charset="0"/>
            </a:endParaRPr>
          </a:p>
          <a:p>
            <a:r>
              <a:rPr lang="fr-BE" sz="2000" dirty="0">
                <a:latin typeface="Arial" panose="020B0604020202020204" pitchFamily="34" charset="0"/>
                <a:cs typeface="Arial" panose="020B0604020202020204" pitchFamily="34" charset="0"/>
              </a:rPr>
              <a:t>Dosage de paramètres biologiques (cortisol…)</a:t>
            </a:r>
          </a:p>
          <a:p>
            <a:endParaRPr lang="fr-BE" sz="1000" dirty="0">
              <a:latin typeface="Arial" panose="020B0604020202020204" pitchFamily="34" charset="0"/>
              <a:cs typeface="Arial" panose="020B0604020202020204" pitchFamily="34" charset="0"/>
            </a:endParaRPr>
          </a:p>
          <a:p>
            <a:r>
              <a:rPr lang="fr-BE" sz="2000" dirty="0">
                <a:latin typeface="Arial" panose="020B0604020202020204" pitchFamily="34" charset="0"/>
                <a:cs typeface="Arial" panose="020B0604020202020204" pitchFamily="34" charset="0"/>
              </a:rPr>
              <a:t>FC</a:t>
            </a:r>
          </a:p>
          <a:p>
            <a:endParaRPr lang="fr-BE" sz="1000" dirty="0">
              <a:latin typeface="Arial" panose="020B0604020202020204" pitchFamily="34" charset="0"/>
              <a:cs typeface="Arial" panose="020B0604020202020204" pitchFamily="34" charset="0"/>
            </a:endParaRPr>
          </a:p>
          <a:p>
            <a:pPr marL="285750" indent="-285750">
              <a:buBlip>
                <a:blip r:embed="rId2"/>
              </a:buBlip>
            </a:pPr>
            <a:r>
              <a:rPr lang="fr-BE" sz="2000" dirty="0">
                <a:solidFill>
                  <a:srgbClr val="FF0000"/>
                </a:solidFill>
                <a:latin typeface="Arial" panose="020B0604020202020204" pitchFamily="34" charset="0"/>
                <a:cs typeface="Arial" panose="020B0604020202020204" pitchFamily="34" charset="0"/>
              </a:rPr>
              <a:t> </a:t>
            </a:r>
            <a:r>
              <a:rPr lang="fr-BE" sz="2000" dirty="0">
                <a:solidFill>
                  <a:srgbClr val="00B0F0"/>
                </a:solidFill>
                <a:latin typeface="Arial" panose="020B0604020202020204" pitchFamily="34" charset="0"/>
                <a:cs typeface="Arial" panose="020B0604020202020204" pitchFamily="34" charset="0"/>
              </a:rPr>
              <a:t>Système cardio vasculaire qui doit s'adapter constamment aux changements de pressions et d'efforts :</a:t>
            </a:r>
          </a:p>
          <a:p>
            <a:endParaRPr lang="fr-BE" sz="1000" dirty="0">
              <a:latin typeface="Arial" panose="020B0604020202020204" pitchFamily="34" charset="0"/>
              <a:cs typeface="Arial" panose="020B0604020202020204" pitchFamily="34" charset="0"/>
            </a:endParaRPr>
          </a:p>
          <a:p>
            <a:r>
              <a:rPr lang="fr-BE" sz="2000" dirty="0">
                <a:latin typeface="Arial" panose="020B0604020202020204" pitchFamily="34" charset="0"/>
                <a:cs typeface="Arial" panose="020B0604020202020204" pitchFamily="34" charset="0"/>
              </a:rPr>
              <a:t>FC, TA, tableau de l’effort ressenti</a:t>
            </a:r>
          </a:p>
          <a:p>
            <a:endParaRPr lang="fr-BE" sz="1000" dirty="0">
              <a:latin typeface="Arial" panose="020B0604020202020204" pitchFamily="34" charset="0"/>
              <a:cs typeface="Arial" panose="020B0604020202020204" pitchFamily="34" charset="0"/>
            </a:endParaRPr>
          </a:p>
          <a:p>
            <a:pPr marL="342900" indent="-342900">
              <a:buBlip>
                <a:blip r:embed="rId2"/>
              </a:buBlip>
            </a:pPr>
            <a:r>
              <a:rPr lang="fr-BE" sz="2000" dirty="0">
                <a:solidFill>
                  <a:srgbClr val="00B0F0"/>
                </a:solidFill>
                <a:latin typeface="Arial" panose="020B0604020202020204" pitchFamily="34" charset="0"/>
                <a:cs typeface="Arial" panose="020B0604020202020204" pitchFamily="34" charset="0"/>
              </a:rPr>
              <a:t>Endurance</a:t>
            </a:r>
          </a:p>
          <a:p>
            <a:endParaRPr lang="fr-BE" sz="1000" dirty="0">
              <a:latin typeface="Arial" panose="020B0604020202020204" pitchFamily="34" charset="0"/>
              <a:cs typeface="Arial" panose="020B0604020202020204" pitchFamily="34" charset="0"/>
            </a:endParaRPr>
          </a:p>
          <a:p>
            <a:r>
              <a:rPr lang="fr-BE" sz="2000" dirty="0">
                <a:latin typeface="Arial" panose="020B0604020202020204" pitchFamily="34" charset="0"/>
                <a:cs typeface="Arial" panose="020B0604020202020204" pitchFamily="34" charset="0"/>
              </a:rPr>
              <a:t>Poids, % graisse, glycémie, cholestérol,  test de marche</a:t>
            </a:r>
          </a:p>
          <a:p>
            <a:endParaRPr lang="fr-BE" sz="1000" dirty="0">
              <a:latin typeface="Arial" panose="020B0604020202020204" pitchFamily="34" charset="0"/>
              <a:cs typeface="Arial" panose="020B0604020202020204" pitchFamily="34" charset="0"/>
            </a:endParaRPr>
          </a:p>
          <a:p>
            <a:pPr marL="285750" indent="-285750">
              <a:buBlip>
                <a:blip r:embed="rId2"/>
              </a:buBlip>
            </a:pPr>
            <a:r>
              <a:rPr lang="fr-BE" sz="2000" dirty="0">
                <a:solidFill>
                  <a:srgbClr val="00B0F0"/>
                </a:solidFill>
                <a:latin typeface="Arial" panose="020B0604020202020204" pitchFamily="34" charset="0"/>
                <a:cs typeface="Arial" panose="020B0604020202020204" pitchFamily="34" charset="0"/>
              </a:rPr>
              <a:t>Ventilation :</a:t>
            </a:r>
          </a:p>
          <a:p>
            <a:endParaRPr lang="fr-BE" sz="1000" dirty="0">
              <a:solidFill>
                <a:srgbClr val="00B0F0"/>
              </a:solidFill>
              <a:latin typeface="Arial" panose="020B0604020202020204" pitchFamily="34" charset="0"/>
              <a:cs typeface="Arial" panose="020B0604020202020204" pitchFamily="34" charset="0"/>
            </a:endParaRPr>
          </a:p>
          <a:p>
            <a:r>
              <a:rPr lang="fr-BE" sz="2000" dirty="0">
                <a:latin typeface="Arial" panose="020B0604020202020204" pitchFamily="34" charset="0"/>
                <a:cs typeface="Arial" panose="020B0604020202020204" pitchFamily="34" charset="0"/>
              </a:rPr>
              <a:t>Echelle de Borg RPE, Peak flow</a:t>
            </a:r>
          </a:p>
          <a:p>
            <a:endParaRPr lang="fr-BE" sz="1000" dirty="0">
              <a:latin typeface="Arial" panose="020B0604020202020204" pitchFamily="34" charset="0"/>
              <a:cs typeface="Arial" panose="020B0604020202020204" pitchFamily="34" charset="0"/>
            </a:endParaRPr>
          </a:p>
          <a:p>
            <a:pPr marL="285750" indent="-285750">
              <a:buBlip>
                <a:blip r:embed="rId2"/>
              </a:buBlip>
            </a:pPr>
            <a:r>
              <a:rPr lang="fr-BE" sz="2000" dirty="0">
                <a:solidFill>
                  <a:srgbClr val="00B0F0"/>
                </a:solidFill>
                <a:latin typeface="Arial" panose="020B0604020202020204" pitchFamily="34" charset="0"/>
                <a:cs typeface="Arial" panose="020B0604020202020204" pitchFamily="34" charset="0"/>
              </a:rPr>
              <a:t>Renforcement musculaire / ↑ souplesse par la résistance de l'eau :</a:t>
            </a:r>
          </a:p>
          <a:p>
            <a:endParaRPr lang="fr-BE" sz="1000" dirty="0">
              <a:solidFill>
                <a:srgbClr val="00B0F0"/>
              </a:solidFill>
              <a:latin typeface="Arial" panose="020B0604020202020204" pitchFamily="34" charset="0"/>
              <a:cs typeface="Arial" panose="020B0604020202020204" pitchFamily="34" charset="0"/>
            </a:endParaRPr>
          </a:p>
          <a:p>
            <a:r>
              <a:rPr lang="fr-BE" sz="2000" dirty="0">
                <a:latin typeface="Arial" panose="020B0604020202020204" pitchFamily="34" charset="0"/>
                <a:cs typeface="Arial" panose="020B0604020202020204" pitchFamily="34" charset="0"/>
              </a:rPr>
              <a:t>Tests musculaires, amplitude articulaire, test de marche, dynamomètre, accéléromètre</a:t>
            </a:r>
          </a:p>
          <a:p>
            <a:endParaRPr lang="fr-BE" sz="20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B6CB058-3581-426C-84BC-A5C033730223}"/>
              </a:ext>
            </a:extLst>
          </p:cNvPr>
          <p:cNvSpPr>
            <a:spLocks noChangeArrowheads="1"/>
          </p:cNvSpPr>
          <p:nvPr/>
        </p:nvSpPr>
        <p:spPr bwMode="auto">
          <a:xfrm>
            <a:off x="0" y="116632"/>
            <a:ext cx="93965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2"/>
                </a:solidFill>
                <a:latin typeface="Arial Black" panose="020B0A04020102020204" pitchFamily="34" charset="0"/>
                <a:cs typeface="Arial" panose="020B0604020202020204" pitchFamily="34" charset="0"/>
              </a:defRPr>
            </a:lvl1pPr>
            <a:lvl2pPr marL="742950" indent="-285750" eaLnBrk="0" hangingPunct="0">
              <a:defRPr sz="2400">
                <a:solidFill>
                  <a:schemeClr val="bg2"/>
                </a:solidFill>
                <a:latin typeface="Arial Black" panose="020B0A04020102020204" pitchFamily="34" charset="0"/>
                <a:cs typeface="Arial" panose="020B0604020202020204" pitchFamily="34" charset="0"/>
              </a:defRPr>
            </a:lvl2pPr>
            <a:lvl3pPr marL="1143000" indent="-228600" eaLnBrk="0" hangingPunct="0">
              <a:defRPr sz="2400">
                <a:solidFill>
                  <a:schemeClr val="bg2"/>
                </a:solidFill>
                <a:latin typeface="Arial Black" panose="020B0A04020102020204" pitchFamily="34" charset="0"/>
                <a:cs typeface="Arial" panose="020B0604020202020204" pitchFamily="34" charset="0"/>
              </a:defRPr>
            </a:lvl3pPr>
            <a:lvl4pPr marL="1600200" indent="-228600" eaLnBrk="0" hangingPunct="0">
              <a:defRPr sz="2400">
                <a:solidFill>
                  <a:schemeClr val="bg2"/>
                </a:solidFill>
                <a:latin typeface="Arial Black" panose="020B0A04020102020204" pitchFamily="34" charset="0"/>
                <a:cs typeface="Arial" panose="020B0604020202020204" pitchFamily="34" charset="0"/>
              </a:defRPr>
            </a:lvl4pPr>
            <a:lvl5pPr marL="2057400" indent="-228600" eaLnBrk="0" hangingPunct="0">
              <a:defRPr sz="2400">
                <a:solidFill>
                  <a:schemeClr val="bg2"/>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9pPr>
          </a:lstStyle>
          <a:p>
            <a:pPr eaLnBrk="1" hangingPunct="1"/>
            <a:r>
              <a:rPr lang="en-US" altLang="fr-FR" b="1" dirty="0">
                <a:solidFill>
                  <a:srgbClr val="FFFF00"/>
                </a:solidFill>
                <a:latin typeface="Arial" panose="020B0604020202020204" pitchFamily="34" charset="0"/>
              </a:rPr>
              <a:t>Evaluation des </a:t>
            </a:r>
            <a:r>
              <a:rPr lang="en-US" altLang="fr-FR" b="1" dirty="0" err="1">
                <a:solidFill>
                  <a:srgbClr val="FFFF00"/>
                </a:solidFill>
                <a:latin typeface="Arial" panose="020B0604020202020204" pitchFamily="34" charset="0"/>
              </a:rPr>
              <a:t>bénéfices</a:t>
            </a:r>
            <a:r>
              <a:rPr lang="en-US" altLang="fr-FR" b="1" dirty="0">
                <a:solidFill>
                  <a:srgbClr val="FFFF00"/>
                </a:solidFill>
                <a:latin typeface="Arial" panose="020B0604020202020204" pitchFamily="34" charset="0"/>
              </a:rPr>
              <a:t> sur la santé de la </a:t>
            </a:r>
            <a:r>
              <a:rPr lang="en-US" altLang="fr-FR" b="1" dirty="0" err="1">
                <a:solidFill>
                  <a:srgbClr val="FFFF00"/>
                </a:solidFill>
                <a:latin typeface="Arial" panose="020B0604020202020204" pitchFamily="34" charset="0"/>
              </a:rPr>
              <a:t>plongée</a:t>
            </a:r>
            <a:r>
              <a:rPr lang="en-US" altLang="fr-FR" b="1" dirty="0">
                <a:solidFill>
                  <a:srgbClr val="FFFF00"/>
                </a:solidFill>
                <a:latin typeface="Arial" panose="020B0604020202020204" pitchFamily="34" charset="0"/>
              </a:rPr>
              <a:t> </a:t>
            </a:r>
            <a:r>
              <a:rPr lang="en-US" altLang="fr-FR" b="1" dirty="0" err="1">
                <a:solidFill>
                  <a:srgbClr val="FFFF00"/>
                </a:solidFill>
                <a:latin typeface="Arial" panose="020B0604020202020204" pitchFamily="34" charset="0"/>
              </a:rPr>
              <a:t>bouteille</a:t>
            </a:r>
            <a:endParaRPr lang="fr-BE" altLang="fr-FR" b="1" dirty="0">
              <a:solidFill>
                <a:srgbClr val="FFFF00"/>
              </a:solidFill>
              <a:latin typeface="Arial" panose="020B0604020202020204" pitchFamily="34" charset="0"/>
            </a:endParaRPr>
          </a:p>
        </p:txBody>
      </p:sp>
      <p:pic>
        <p:nvPicPr>
          <p:cNvPr id="3" name="Image 2">
            <a:extLst>
              <a:ext uri="{FF2B5EF4-FFF2-40B4-BE49-F238E27FC236}">
                <a16:creationId xmlns:a16="http://schemas.microsoft.com/office/drawing/2014/main" id="{DEC8DA2B-C65F-4731-B3CB-912D485EB87B}"/>
              </a:ext>
            </a:extLst>
          </p:cNvPr>
          <p:cNvPicPr>
            <a:picLocks noChangeAspect="1"/>
          </p:cNvPicPr>
          <p:nvPr/>
        </p:nvPicPr>
        <p:blipFill>
          <a:blip r:embed="rId3"/>
          <a:stretch>
            <a:fillRect/>
          </a:stretch>
        </p:blipFill>
        <p:spPr>
          <a:xfrm>
            <a:off x="6732240" y="3071692"/>
            <a:ext cx="2127285" cy="2582059"/>
          </a:xfrm>
          <a:prstGeom prst="rect">
            <a:avLst/>
          </a:prstGeom>
        </p:spPr>
      </p:pic>
      <p:pic>
        <p:nvPicPr>
          <p:cNvPr id="5" name="Image 4">
            <a:extLst>
              <a:ext uri="{FF2B5EF4-FFF2-40B4-BE49-F238E27FC236}">
                <a16:creationId xmlns:a16="http://schemas.microsoft.com/office/drawing/2014/main" id="{1B8EBB22-C014-473B-8A7B-AE172B6459A2}"/>
              </a:ext>
            </a:extLst>
          </p:cNvPr>
          <p:cNvPicPr>
            <a:picLocks noChangeAspect="1"/>
          </p:cNvPicPr>
          <p:nvPr/>
        </p:nvPicPr>
        <p:blipFill>
          <a:blip r:embed="rId4"/>
          <a:stretch>
            <a:fillRect/>
          </a:stretch>
        </p:blipFill>
        <p:spPr>
          <a:xfrm>
            <a:off x="6228184" y="578297"/>
            <a:ext cx="2631341" cy="2052194"/>
          </a:xfrm>
          <a:prstGeom prst="rect">
            <a:avLst/>
          </a:prstGeom>
        </p:spPr>
      </p:pic>
    </p:spTree>
    <p:extLst>
      <p:ext uri="{BB962C8B-B14F-4D97-AF65-F5344CB8AC3E}">
        <p14:creationId xmlns:p14="http://schemas.microsoft.com/office/powerpoint/2010/main" val="105900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C4D315-90F9-417B-AD43-0364DDD2AAD6}"/>
              </a:ext>
            </a:extLst>
          </p:cNvPr>
          <p:cNvSpPr>
            <a:spLocks noChangeArrowheads="1"/>
          </p:cNvSpPr>
          <p:nvPr/>
        </p:nvSpPr>
        <p:spPr bwMode="auto">
          <a:xfrm>
            <a:off x="607377" y="188640"/>
            <a:ext cx="79292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2"/>
                </a:solidFill>
                <a:latin typeface="Arial Black" panose="020B0A04020102020204" pitchFamily="34" charset="0"/>
                <a:cs typeface="Arial" panose="020B0604020202020204" pitchFamily="34" charset="0"/>
              </a:defRPr>
            </a:lvl1pPr>
            <a:lvl2pPr marL="742950" indent="-285750" eaLnBrk="0" hangingPunct="0">
              <a:defRPr sz="2400">
                <a:solidFill>
                  <a:schemeClr val="bg2"/>
                </a:solidFill>
                <a:latin typeface="Arial Black" panose="020B0A04020102020204" pitchFamily="34" charset="0"/>
                <a:cs typeface="Arial" panose="020B0604020202020204" pitchFamily="34" charset="0"/>
              </a:defRPr>
            </a:lvl2pPr>
            <a:lvl3pPr marL="1143000" indent="-228600" eaLnBrk="0" hangingPunct="0">
              <a:defRPr sz="2400">
                <a:solidFill>
                  <a:schemeClr val="bg2"/>
                </a:solidFill>
                <a:latin typeface="Arial Black" panose="020B0A04020102020204" pitchFamily="34" charset="0"/>
                <a:cs typeface="Arial" panose="020B0604020202020204" pitchFamily="34" charset="0"/>
              </a:defRPr>
            </a:lvl3pPr>
            <a:lvl4pPr marL="1600200" indent="-228600" eaLnBrk="0" hangingPunct="0">
              <a:defRPr sz="2400">
                <a:solidFill>
                  <a:schemeClr val="bg2"/>
                </a:solidFill>
                <a:latin typeface="Arial Black" panose="020B0A04020102020204" pitchFamily="34" charset="0"/>
                <a:cs typeface="Arial" panose="020B0604020202020204" pitchFamily="34" charset="0"/>
              </a:defRPr>
            </a:lvl4pPr>
            <a:lvl5pPr marL="2057400" indent="-228600" eaLnBrk="0" hangingPunct="0">
              <a:defRPr sz="2400">
                <a:solidFill>
                  <a:schemeClr val="bg2"/>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9pPr>
          </a:lstStyle>
          <a:p>
            <a:pPr eaLnBrk="1" hangingPunct="1"/>
            <a:r>
              <a:rPr lang="en-US" altLang="fr-FR" sz="2800" b="1" dirty="0">
                <a:solidFill>
                  <a:srgbClr val="FFFFFF"/>
                </a:solidFill>
                <a:latin typeface="Arial" panose="020B0604020202020204" pitchFamily="34" charset="0"/>
              </a:rPr>
              <a:t>Un tout grand merci pour </a:t>
            </a:r>
            <a:r>
              <a:rPr lang="en-US" altLang="fr-FR" sz="2800" b="1" dirty="0" err="1">
                <a:solidFill>
                  <a:srgbClr val="FFFFFF"/>
                </a:solidFill>
                <a:latin typeface="Arial" panose="020B0604020202020204" pitchFamily="34" charset="0"/>
              </a:rPr>
              <a:t>votre</a:t>
            </a:r>
            <a:r>
              <a:rPr lang="en-US" altLang="fr-FR" sz="2800" b="1" dirty="0">
                <a:solidFill>
                  <a:srgbClr val="FFFFFF"/>
                </a:solidFill>
                <a:latin typeface="Arial" panose="020B0604020202020204" pitchFamily="34" charset="0"/>
              </a:rPr>
              <a:t> attention !</a:t>
            </a:r>
            <a:endParaRPr lang="fr-BE" altLang="fr-FR" sz="2800" b="1" dirty="0">
              <a:solidFill>
                <a:schemeClr val="tx1"/>
              </a:solidFill>
              <a:latin typeface="Arial" panose="020B0604020202020204" pitchFamily="34" charset="0"/>
            </a:endParaRPr>
          </a:p>
        </p:txBody>
      </p:sp>
      <p:pic>
        <p:nvPicPr>
          <p:cNvPr id="4" name="Image 3">
            <a:extLst>
              <a:ext uri="{FF2B5EF4-FFF2-40B4-BE49-F238E27FC236}">
                <a16:creationId xmlns:a16="http://schemas.microsoft.com/office/drawing/2014/main" id="{D3777579-2C26-4064-8118-02F758654FAF}"/>
              </a:ext>
            </a:extLst>
          </p:cNvPr>
          <p:cNvPicPr>
            <a:picLocks noChangeAspect="1"/>
          </p:cNvPicPr>
          <p:nvPr/>
        </p:nvPicPr>
        <p:blipFill>
          <a:blip r:embed="rId2"/>
          <a:stretch>
            <a:fillRect/>
          </a:stretch>
        </p:blipFill>
        <p:spPr>
          <a:xfrm>
            <a:off x="6889102" y="816467"/>
            <a:ext cx="1840396" cy="2682560"/>
          </a:xfrm>
          <a:prstGeom prst="rect">
            <a:avLst/>
          </a:prstGeom>
        </p:spPr>
      </p:pic>
      <p:pic>
        <p:nvPicPr>
          <p:cNvPr id="5" name="Image 4">
            <a:extLst>
              <a:ext uri="{FF2B5EF4-FFF2-40B4-BE49-F238E27FC236}">
                <a16:creationId xmlns:a16="http://schemas.microsoft.com/office/drawing/2014/main" id="{47F2DDD2-D32E-4FA9-AB3E-FF745DB416DA}"/>
              </a:ext>
            </a:extLst>
          </p:cNvPr>
          <p:cNvPicPr>
            <a:picLocks noChangeAspect="1"/>
          </p:cNvPicPr>
          <p:nvPr/>
        </p:nvPicPr>
        <p:blipFill>
          <a:blip r:embed="rId3"/>
          <a:stretch>
            <a:fillRect/>
          </a:stretch>
        </p:blipFill>
        <p:spPr>
          <a:xfrm>
            <a:off x="2843808" y="3745772"/>
            <a:ext cx="4326498" cy="2890548"/>
          </a:xfrm>
          <a:prstGeom prst="rect">
            <a:avLst/>
          </a:prstGeom>
        </p:spPr>
      </p:pic>
      <p:pic>
        <p:nvPicPr>
          <p:cNvPr id="3" name="Image 2">
            <a:extLst>
              <a:ext uri="{FF2B5EF4-FFF2-40B4-BE49-F238E27FC236}">
                <a16:creationId xmlns:a16="http://schemas.microsoft.com/office/drawing/2014/main" id="{A4629D61-FF56-49AB-A6D1-FD9746EE41C3}"/>
              </a:ext>
            </a:extLst>
          </p:cNvPr>
          <p:cNvPicPr>
            <a:picLocks noChangeAspect="1"/>
          </p:cNvPicPr>
          <p:nvPr/>
        </p:nvPicPr>
        <p:blipFill>
          <a:blip r:embed="rId4"/>
          <a:stretch>
            <a:fillRect/>
          </a:stretch>
        </p:blipFill>
        <p:spPr>
          <a:xfrm>
            <a:off x="739548" y="836712"/>
            <a:ext cx="2385587" cy="2662315"/>
          </a:xfrm>
          <a:prstGeom prst="rect">
            <a:avLst/>
          </a:prstGeom>
        </p:spPr>
      </p:pic>
      <p:pic>
        <p:nvPicPr>
          <p:cNvPr id="6" name="Image 5">
            <a:extLst>
              <a:ext uri="{FF2B5EF4-FFF2-40B4-BE49-F238E27FC236}">
                <a16:creationId xmlns:a16="http://schemas.microsoft.com/office/drawing/2014/main" id="{6B73D89D-AD80-4C44-91C5-1CD1096DE7BA}"/>
              </a:ext>
            </a:extLst>
          </p:cNvPr>
          <p:cNvPicPr>
            <a:picLocks noChangeAspect="1"/>
          </p:cNvPicPr>
          <p:nvPr/>
        </p:nvPicPr>
        <p:blipFill>
          <a:blip r:embed="rId5"/>
          <a:stretch>
            <a:fillRect/>
          </a:stretch>
        </p:blipFill>
        <p:spPr>
          <a:xfrm>
            <a:off x="3445750" y="816468"/>
            <a:ext cx="3428916" cy="2682560"/>
          </a:xfrm>
          <a:prstGeom prst="rect">
            <a:avLst/>
          </a:prstGeom>
        </p:spPr>
      </p:pic>
    </p:spTree>
    <p:extLst>
      <p:ext uri="{BB962C8B-B14F-4D97-AF65-F5344CB8AC3E}">
        <p14:creationId xmlns:p14="http://schemas.microsoft.com/office/powerpoint/2010/main" val="350526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561" y="1"/>
            <a:ext cx="6106729" cy="764703"/>
          </a:xfrm>
        </p:spPr>
        <p:txBody>
          <a:bodyPr>
            <a:normAutofit fontScale="90000"/>
          </a:bodyPr>
          <a:lstStyle/>
          <a:p>
            <a:r>
              <a:rPr lang="fr-FR" sz="2000" dirty="0">
                <a:solidFill>
                  <a:srgbClr val="FFFF00"/>
                </a:solidFill>
                <a:effectLst>
                  <a:outerShdw blurRad="38100" dist="38100" dir="2700000" algn="tl">
                    <a:srgbClr val="000000">
                      <a:alpha val="43137"/>
                    </a:srgbClr>
                  </a:outerShdw>
                </a:effectLst>
              </a:rPr>
              <a:t>Colloque et Assises de la Plongée 2018 – Région SUD FFESSM</a:t>
            </a:r>
            <a:br>
              <a:rPr lang="fr-FR" sz="2000" dirty="0">
                <a:solidFill>
                  <a:srgbClr val="FFFF00"/>
                </a:solidFill>
                <a:effectLst>
                  <a:outerShdw blurRad="38100" dist="38100" dir="2700000" algn="tl">
                    <a:srgbClr val="000000">
                      <a:alpha val="43137"/>
                    </a:srgbClr>
                  </a:outerShdw>
                </a:effectLst>
              </a:rPr>
            </a:br>
            <a:r>
              <a:rPr lang="fr-FR" sz="2000" dirty="0">
                <a:solidFill>
                  <a:srgbClr val="FFFF00"/>
                </a:solidFill>
                <a:effectLst>
                  <a:outerShdw blurRad="38100" dist="38100" dir="2700000" algn="tl">
                    <a:srgbClr val="000000">
                      <a:alpha val="43137"/>
                    </a:srgbClr>
                  </a:outerShdw>
                </a:effectLst>
              </a:rPr>
              <a:t>SPORT et SANTE :     </a:t>
            </a:r>
            <a:r>
              <a:rPr lang="fr-FR" sz="2700" dirty="0">
                <a:solidFill>
                  <a:srgbClr val="FFFF00"/>
                </a:solidFill>
                <a:effectLst>
                  <a:outerShdw blurRad="38100" dist="38100" dir="2700000" algn="tl">
                    <a:srgbClr val="000000">
                      <a:alpha val="43137"/>
                    </a:srgbClr>
                  </a:outerShdw>
                </a:effectLst>
              </a:rPr>
              <a:t>enseigner le Sport Adapté</a:t>
            </a:r>
          </a:p>
        </p:txBody>
      </p:sp>
      <p:pic>
        <p:nvPicPr>
          <p:cNvPr id="1026" name="Picture 2" descr="C:\Users\Fred\Desktop\logo B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796" y="6077951"/>
            <a:ext cx="2269232" cy="780049"/>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251520" y="764704"/>
            <a:ext cx="8568952" cy="523220"/>
          </a:xfrm>
          <a:prstGeom prst="rect">
            <a:avLst/>
          </a:prstGeom>
          <a:noFill/>
        </p:spPr>
        <p:txBody>
          <a:bodyPr wrap="square" rtlCol="0">
            <a:spAutoFit/>
          </a:bodyPr>
          <a:lstStyle/>
          <a:p>
            <a:r>
              <a:rPr lang="fr-FR" sz="2800" dirty="0"/>
              <a:t>Compétences  en vue APA pour un moniteur / entraineur</a:t>
            </a:r>
          </a:p>
        </p:txBody>
      </p:sp>
      <p:sp>
        <p:nvSpPr>
          <p:cNvPr id="3" name="ZoneTexte 2"/>
          <p:cNvSpPr txBox="1"/>
          <p:nvPr/>
        </p:nvSpPr>
        <p:spPr>
          <a:xfrm>
            <a:off x="395536" y="1291860"/>
            <a:ext cx="8716492" cy="5324535"/>
          </a:xfrm>
          <a:prstGeom prst="rect">
            <a:avLst/>
          </a:prstGeom>
          <a:noFill/>
        </p:spPr>
        <p:txBody>
          <a:bodyPr wrap="square" rtlCol="0">
            <a:spAutoFit/>
          </a:bodyPr>
          <a:lstStyle/>
          <a:p>
            <a:r>
              <a:rPr lang="fr-FR" sz="2000" dirty="0"/>
              <a:t>             Nos encadrants qualifiés Code du Sport  doivent  répondre pour </a:t>
            </a:r>
          </a:p>
          <a:p>
            <a:r>
              <a:rPr lang="fr-FR" sz="2000" dirty="0"/>
              <a:t>         le SPORT SANTE aux </a:t>
            </a:r>
            <a:r>
              <a:rPr lang="fr-FR" sz="2000" dirty="0">
                <a:solidFill>
                  <a:srgbClr val="FFFF00"/>
                </a:solidFill>
              </a:rPr>
              <a:t>7 compétences </a:t>
            </a:r>
            <a:r>
              <a:rPr lang="fr-FR" sz="2000" dirty="0"/>
              <a:t>précisées dans l’annexe du décret.     </a:t>
            </a:r>
          </a:p>
          <a:p>
            <a:r>
              <a:rPr lang="fr-FR" sz="2000" i="1" dirty="0"/>
              <a:t>Seulement STAPS en APA, Professionnels de santé  et  Educateurs sportifs d’Etat, début  d’arrêtés interministériels pour les certif. fédérales des Fédérations     incluses dans le </a:t>
            </a:r>
            <a:r>
              <a:rPr lang="fr-FR" sz="2000" i="1" dirty="0" err="1">
                <a:solidFill>
                  <a:srgbClr val="FFFF00"/>
                </a:solidFill>
              </a:rPr>
              <a:t>Medicosport</a:t>
            </a:r>
            <a:r>
              <a:rPr lang="fr-FR" sz="2000" i="1" dirty="0">
                <a:solidFill>
                  <a:srgbClr val="FFFF00"/>
                </a:solidFill>
              </a:rPr>
              <a:t> santé </a:t>
            </a:r>
            <a:r>
              <a:rPr lang="fr-FR" sz="2000" i="1" dirty="0"/>
              <a:t>(CNOSF), la FFESSM  n’y est pas encore. (dictionnaire quel sport pour quelle maladie ! – Le Vidal du Sport, 35 Fédérations)</a:t>
            </a:r>
          </a:p>
          <a:p>
            <a:endParaRPr lang="fr-FR" sz="2000" dirty="0"/>
          </a:p>
          <a:p>
            <a:pPr marL="457200" indent="-457200">
              <a:buFont typeface="+mj-lt"/>
              <a:buAutoNum type="arabicPeriod"/>
            </a:pPr>
            <a:r>
              <a:rPr lang="fr-FR" sz="2000" dirty="0"/>
              <a:t>Encourager l’adoption de comportements favorables à la santé.</a:t>
            </a:r>
          </a:p>
          <a:p>
            <a:pPr marL="457200" indent="-457200">
              <a:buFont typeface="+mj-lt"/>
              <a:buAutoNum type="arabicPeriod"/>
            </a:pPr>
            <a:r>
              <a:rPr lang="fr-FR" sz="2000" dirty="0"/>
              <a:t>Mettre en œuvre évaluation de la personne pour l’APA envisagée (Impact de la pathologie et des limitations fonctionnelles sur l’APA ).</a:t>
            </a:r>
          </a:p>
          <a:p>
            <a:pPr marL="457200" indent="-457200">
              <a:buFont typeface="+mj-lt"/>
              <a:buAutoNum type="arabicPeriod"/>
            </a:pPr>
            <a:r>
              <a:rPr lang="fr-FR" sz="2000" dirty="0"/>
              <a:t>Concevoir une séance d’activité physique adaptée .</a:t>
            </a:r>
          </a:p>
          <a:p>
            <a:pPr marL="457200" indent="-457200">
              <a:buFont typeface="+mj-lt"/>
              <a:buAutoNum type="arabicPeriod"/>
            </a:pPr>
            <a:r>
              <a:rPr lang="fr-FR" sz="2000" dirty="0"/>
              <a:t>Mettre en œuvre un programme pour évaluer la pratique et progrès. Détecter les signes d’intolérance et relation avec médecin prescripteur.</a:t>
            </a:r>
          </a:p>
          <a:p>
            <a:pPr marL="457200" indent="-457200">
              <a:buFont typeface="+mj-lt"/>
              <a:buAutoNum type="arabicPeriod"/>
            </a:pPr>
            <a:r>
              <a:rPr lang="fr-FR" sz="2000" dirty="0"/>
              <a:t>Evaluer les Bénéfices attendus du programme.</a:t>
            </a:r>
          </a:p>
          <a:p>
            <a:pPr marL="457200" indent="-457200">
              <a:buFont typeface="+mj-lt"/>
              <a:buAutoNum type="arabicPeriod"/>
            </a:pPr>
            <a:r>
              <a:rPr lang="fr-FR" sz="2000" dirty="0"/>
              <a:t>Réagir face à un accident au cours de la pratique (PSC1 et RIFA).</a:t>
            </a:r>
          </a:p>
          <a:p>
            <a:pPr marL="457200" indent="-457200">
              <a:buFont typeface="+mj-lt"/>
              <a:buAutoNum type="arabicPeriod"/>
            </a:pPr>
            <a:r>
              <a:rPr lang="fr-FR" sz="2000" dirty="0"/>
              <a:t>Connaître les caractéristiques générales des</a:t>
            </a:r>
          </a:p>
          <a:p>
            <a:r>
              <a:rPr lang="fr-FR" sz="2000" dirty="0"/>
              <a:t>affections chroniques (groupe de pathologies). </a:t>
            </a:r>
          </a:p>
        </p:txBody>
      </p:sp>
    </p:spTree>
    <p:extLst>
      <p:ext uri="{BB962C8B-B14F-4D97-AF65-F5344CB8AC3E}">
        <p14:creationId xmlns:p14="http://schemas.microsoft.com/office/powerpoint/2010/main" val="1585954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561" y="1"/>
            <a:ext cx="6106729" cy="764703"/>
          </a:xfrm>
        </p:spPr>
        <p:txBody>
          <a:bodyPr>
            <a:normAutofit fontScale="90000"/>
          </a:bodyPr>
          <a:lstStyle/>
          <a:p>
            <a:r>
              <a:rPr lang="fr-FR" sz="2000" dirty="0">
                <a:solidFill>
                  <a:srgbClr val="FFFF00"/>
                </a:solidFill>
                <a:effectLst>
                  <a:outerShdw blurRad="38100" dist="38100" dir="2700000" algn="tl">
                    <a:srgbClr val="000000">
                      <a:alpha val="43137"/>
                    </a:srgbClr>
                  </a:outerShdw>
                </a:effectLst>
              </a:rPr>
              <a:t>Colloque et Assises de la Plongée 2018 – Région SUD FFESSM</a:t>
            </a:r>
            <a:br>
              <a:rPr lang="fr-FR" sz="2000" dirty="0">
                <a:solidFill>
                  <a:srgbClr val="FFFF00"/>
                </a:solidFill>
                <a:effectLst>
                  <a:outerShdw blurRad="38100" dist="38100" dir="2700000" algn="tl">
                    <a:srgbClr val="000000">
                      <a:alpha val="43137"/>
                    </a:srgbClr>
                  </a:outerShdw>
                </a:effectLst>
              </a:rPr>
            </a:br>
            <a:r>
              <a:rPr lang="fr-FR" sz="2000" dirty="0">
                <a:solidFill>
                  <a:srgbClr val="FFFF00"/>
                </a:solidFill>
                <a:effectLst>
                  <a:outerShdw blurRad="38100" dist="38100" dir="2700000" algn="tl">
                    <a:srgbClr val="000000">
                      <a:alpha val="43137"/>
                    </a:srgbClr>
                  </a:outerShdw>
                </a:effectLst>
              </a:rPr>
              <a:t>SPORT et SANTE :     </a:t>
            </a:r>
            <a:r>
              <a:rPr lang="fr-FR" sz="2700" dirty="0">
                <a:solidFill>
                  <a:srgbClr val="FFFF00"/>
                </a:solidFill>
                <a:effectLst>
                  <a:outerShdw blurRad="38100" dist="38100" dir="2700000" algn="tl">
                    <a:srgbClr val="000000">
                      <a:alpha val="43137"/>
                    </a:srgbClr>
                  </a:outerShdw>
                </a:effectLst>
              </a:rPr>
              <a:t>enseigner le Sport Adapté</a:t>
            </a:r>
          </a:p>
        </p:txBody>
      </p:sp>
      <p:pic>
        <p:nvPicPr>
          <p:cNvPr id="1026" name="Picture 2" descr="C:\Users\Fred\Desktop\logo B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7083" y="5941652"/>
            <a:ext cx="1873343" cy="6439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Fred\Desktop\sport_santé_act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648" y="2169814"/>
            <a:ext cx="5252065" cy="351686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51520" y="837247"/>
            <a:ext cx="8479624" cy="1323439"/>
          </a:xfrm>
          <a:prstGeom prst="rect">
            <a:avLst/>
          </a:prstGeom>
          <a:noFill/>
        </p:spPr>
        <p:txBody>
          <a:bodyPr wrap="square" rtlCol="0">
            <a:spAutoFit/>
          </a:bodyPr>
          <a:lstStyle/>
          <a:p>
            <a:r>
              <a:rPr lang="fr-FR" sz="3200" dirty="0"/>
              <a:t>Activité Physique Adaptée, Sport Santé</a:t>
            </a:r>
          </a:p>
          <a:p>
            <a:r>
              <a:rPr lang="fr-FR" sz="2400" b="1" dirty="0">
                <a:solidFill>
                  <a:schemeClr val="accent6"/>
                </a:solidFill>
              </a:rPr>
              <a:t>Comportements favorables à la santé, lutte contre la sédentarité, hygiène de vie, recommandations de l’OMS</a:t>
            </a:r>
          </a:p>
        </p:txBody>
      </p:sp>
      <p:pic>
        <p:nvPicPr>
          <p:cNvPr id="3" name="Picture 2" descr="C:\Users\Fred\Desktop\PACA 2017-2018\images PACA\logo Sport santé.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7412" y="594367"/>
            <a:ext cx="754870" cy="686008"/>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5A6CA922-49E1-457F-BAB6-630B19E3A3CC}"/>
              </a:ext>
            </a:extLst>
          </p:cNvPr>
          <p:cNvSpPr txBox="1"/>
          <p:nvPr/>
        </p:nvSpPr>
        <p:spPr>
          <a:xfrm>
            <a:off x="7977412" y="120742"/>
            <a:ext cx="753732" cy="523220"/>
          </a:xfrm>
          <a:prstGeom prst="rect">
            <a:avLst/>
          </a:prstGeom>
          <a:noFill/>
        </p:spPr>
        <p:txBody>
          <a:bodyPr wrap="none" rtlCol="0">
            <a:spAutoFit/>
          </a:bodyPr>
          <a:lstStyle/>
          <a:p>
            <a:r>
              <a:rPr lang="fr-BE" sz="2800" dirty="0">
                <a:solidFill>
                  <a:schemeClr val="accent6"/>
                </a:solidFill>
              </a:rPr>
              <a:t>Carl</a:t>
            </a:r>
          </a:p>
        </p:txBody>
      </p:sp>
      <p:pic>
        <p:nvPicPr>
          <p:cNvPr id="7" name="Image 6">
            <a:extLst>
              <a:ext uri="{FF2B5EF4-FFF2-40B4-BE49-F238E27FC236}">
                <a16:creationId xmlns:a16="http://schemas.microsoft.com/office/drawing/2014/main" id="{73E0AA19-9FBD-47C2-8FF3-6F56E1AE23B0}"/>
              </a:ext>
            </a:extLst>
          </p:cNvPr>
          <p:cNvPicPr>
            <a:picLocks noChangeAspect="1"/>
          </p:cNvPicPr>
          <p:nvPr/>
        </p:nvPicPr>
        <p:blipFill>
          <a:blip r:embed="rId6"/>
          <a:stretch>
            <a:fillRect/>
          </a:stretch>
        </p:blipFill>
        <p:spPr>
          <a:xfrm>
            <a:off x="5974838" y="2160686"/>
            <a:ext cx="3005588" cy="3517697"/>
          </a:xfrm>
          <a:prstGeom prst="rect">
            <a:avLst/>
          </a:prstGeom>
        </p:spPr>
      </p:pic>
      <p:sp>
        <p:nvSpPr>
          <p:cNvPr id="8" name="Rectangle 7">
            <a:extLst>
              <a:ext uri="{FF2B5EF4-FFF2-40B4-BE49-F238E27FC236}">
                <a16:creationId xmlns:a16="http://schemas.microsoft.com/office/drawing/2014/main" id="{E8A8093D-68E3-49BF-B3B0-24DD0093BD3C}"/>
              </a:ext>
            </a:extLst>
          </p:cNvPr>
          <p:cNvSpPr/>
          <p:nvPr/>
        </p:nvSpPr>
        <p:spPr>
          <a:xfrm>
            <a:off x="7295814" y="2153635"/>
            <a:ext cx="1816138" cy="369332"/>
          </a:xfrm>
          <a:prstGeom prst="rect">
            <a:avLst/>
          </a:prstGeom>
        </p:spPr>
        <p:txBody>
          <a:bodyPr wrap="none">
            <a:spAutoFit/>
          </a:bodyPr>
          <a:lstStyle/>
          <a:p>
            <a:r>
              <a:rPr lang="fr-BE" dirty="0"/>
              <a:t>Dr Alain CALMAT </a:t>
            </a:r>
          </a:p>
        </p:txBody>
      </p:sp>
      <p:sp>
        <p:nvSpPr>
          <p:cNvPr id="9" name="Rectangle 8">
            <a:extLst>
              <a:ext uri="{FF2B5EF4-FFF2-40B4-BE49-F238E27FC236}">
                <a16:creationId xmlns:a16="http://schemas.microsoft.com/office/drawing/2014/main" id="{0E16194E-3BEF-4884-ADD2-6F6179A281F8}"/>
              </a:ext>
            </a:extLst>
          </p:cNvPr>
          <p:cNvSpPr/>
          <p:nvPr/>
        </p:nvSpPr>
        <p:spPr>
          <a:xfrm>
            <a:off x="252666" y="5695811"/>
            <a:ext cx="5988421" cy="1200329"/>
          </a:xfrm>
          <a:prstGeom prst="rect">
            <a:avLst/>
          </a:prstGeom>
        </p:spPr>
        <p:txBody>
          <a:bodyPr wrap="square">
            <a:spAutoFit/>
          </a:bodyPr>
          <a:lstStyle/>
          <a:p>
            <a:r>
              <a:rPr lang="fr-BE" dirty="0"/>
              <a:t>« Un homme, c'est fait pour être mobile... Un homme c'est fait pour bouger, ce n’est pas fait pour s'arrêter…Tout le malheur vient toujours de l'immobilité. Toujours. On use les choses en étant immobile ».</a:t>
            </a:r>
          </a:p>
        </p:txBody>
      </p:sp>
      <p:pic>
        <p:nvPicPr>
          <p:cNvPr id="10" name="Image 9">
            <a:extLst>
              <a:ext uri="{FF2B5EF4-FFF2-40B4-BE49-F238E27FC236}">
                <a16:creationId xmlns:a16="http://schemas.microsoft.com/office/drawing/2014/main" id="{1E4714CB-466A-4176-852F-864BDAC30560}"/>
              </a:ext>
            </a:extLst>
          </p:cNvPr>
          <p:cNvPicPr>
            <a:picLocks noChangeAspect="1"/>
          </p:cNvPicPr>
          <p:nvPr/>
        </p:nvPicPr>
        <p:blipFill>
          <a:blip r:embed="rId7"/>
          <a:stretch>
            <a:fillRect/>
          </a:stretch>
        </p:blipFill>
        <p:spPr>
          <a:xfrm>
            <a:off x="5974838" y="5716399"/>
            <a:ext cx="755970" cy="1054699"/>
          </a:xfrm>
          <a:prstGeom prst="rect">
            <a:avLst/>
          </a:prstGeom>
        </p:spPr>
      </p:pic>
    </p:spTree>
    <p:extLst>
      <p:ext uri="{BB962C8B-B14F-4D97-AF65-F5344CB8AC3E}">
        <p14:creationId xmlns:p14="http://schemas.microsoft.com/office/powerpoint/2010/main" val="352984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0730C8-A272-4508-B90C-7379746ADE42}"/>
              </a:ext>
            </a:extLst>
          </p:cNvPr>
          <p:cNvSpPr>
            <a:spLocks noChangeArrowheads="1"/>
          </p:cNvSpPr>
          <p:nvPr/>
        </p:nvSpPr>
        <p:spPr bwMode="auto">
          <a:xfrm>
            <a:off x="1115616" y="44624"/>
            <a:ext cx="69847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2"/>
                </a:solidFill>
                <a:latin typeface="Arial Black" panose="020B0A04020102020204" pitchFamily="34" charset="0"/>
                <a:cs typeface="Arial" panose="020B0604020202020204" pitchFamily="34" charset="0"/>
              </a:defRPr>
            </a:lvl1pPr>
            <a:lvl2pPr marL="742950" indent="-285750" eaLnBrk="0" hangingPunct="0">
              <a:defRPr sz="2400">
                <a:solidFill>
                  <a:schemeClr val="bg2"/>
                </a:solidFill>
                <a:latin typeface="Arial Black" panose="020B0A04020102020204" pitchFamily="34" charset="0"/>
                <a:cs typeface="Arial" panose="020B0604020202020204" pitchFamily="34" charset="0"/>
              </a:defRPr>
            </a:lvl2pPr>
            <a:lvl3pPr marL="1143000" indent="-228600" eaLnBrk="0" hangingPunct="0">
              <a:defRPr sz="2400">
                <a:solidFill>
                  <a:schemeClr val="bg2"/>
                </a:solidFill>
                <a:latin typeface="Arial Black" panose="020B0A04020102020204" pitchFamily="34" charset="0"/>
                <a:cs typeface="Arial" panose="020B0604020202020204" pitchFamily="34" charset="0"/>
              </a:defRPr>
            </a:lvl3pPr>
            <a:lvl4pPr marL="1600200" indent="-228600" eaLnBrk="0" hangingPunct="0">
              <a:defRPr sz="2400">
                <a:solidFill>
                  <a:schemeClr val="bg2"/>
                </a:solidFill>
                <a:latin typeface="Arial Black" panose="020B0A04020102020204" pitchFamily="34" charset="0"/>
                <a:cs typeface="Arial" panose="020B0604020202020204" pitchFamily="34" charset="0"/>
              </a:defRPr>
            </a:lvl4pPr>
            <a:lvl5pPr marL="2057400" indent="-228600" eaLnBrk="0" hangingPunct="0">
              <a:defRPr sz="2400">
                <a:solidFill>
                  <a:schemeClr val="bg2"/>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9pPr>
          </a:lstStyle>
          <a:p>
            <a:pPr eaLnBrk="1" hangingPunct="1"/>
            <a:r>
              <a:rPr lang="en-US" altLang="fr-FR" sz="2800" b="1" dirty="0" err="1">
                <a:solidFill>
                  <a:srgbClr val="FFFF00"/>
                </a:solidFill>
                <a:latin typeface="Arial" panose="020B0604020202020204" pitchFamily="34" charset="0"/>
                <a:cs typeface="Times New Roman" panose="02020603050405020304" pitchFamily="18" charset="0"/>
              </a:rPr>
              <a:t>L’inactivité</a:t>
            </a:r>
            <a:r>
              <a:rPr lang="en-US" altLang="fr-FR" sz="2800" b="1" dirty="0">
                <a:solidFill>
                  <a:srgbClr val="FFFF00"/>
                </a:solidFill>
                <a:latin typeface="Arial" panose="020B0604020202020204" pitchFamily="34" charset="0"/>
                <a:cs typeface="Times New Roman" panose="02020603050405020304" pitchFamily="18" charset="0"/>
              </a:rPr>
              <a:t> physique et la </a:t>
            </a:r>
            <a:r>
              <a:rPr lang="en-US" altLang="fr-FR" sz="2800" b="1" dirty="0" err="1">
                <a:solidFill>
                  <a:srgbClr val="FFFF00"/>
                </a:solidFill>
                <a:latin typeface="Arial" panose="020B0604020202020204" pitchFamily="34" charset="0"/>
                <a:cs typeface="Times New Roman" panose="02020603050405020304" pitchFamily="18" charset="0"/>
              </a:rPr>
              <a:t>sédentarité</a:t>
            </a:r>
            <a:endParaRPr lang="fr-BE" altLang="fr-FR" sz="2800" dirty="0">
              <a:solidFill>
                <a:srgbClr val="FFFF00"/>
              </a:solidFill>
              <a:latin typeface="Arial" panose="020B0604020202020204" pitchFamily="34" charset="0"/>
              <a:cs typeface="Times New Roman" panose="02020603050405020304" pitchFamily="18" charset="0"/>
            </a:endParaRPr>
          </a:p>
        </p:txBody>
      </p:sp>
      <p:pic>
        <p:nvPicPr>
          <p:cNvPr id="2" name="MOV_0405">
            <a:hlinkClick r:id="" action="ppaction://media"/>
            <a:extLst>
              <a:ext uri="{FF2B5EF4-FFF2-40B4-BE49-F238E27FC236}">
                <a16:creationId xmlns:a16="http://schemas.microsoft.com/office/drawing/2014/main" id="{8145DD8B-A9E2-4D5E-9FF2-71D6A82C89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795" y="620688"/>
            <a:ext cx="2376883" cy="4202668"/>
          </a:xfrm>
          <a:prstGeom prst="rect">
            <a:avLst/>
          </a:prstGeom>
        </p:spPr>
      </p:pic>
      <p:pic>
        <p:nvPicPr>
          <p:cNvPr id="3" name="Image 2">
            <a:extLst>
              <a:ext uri="{FF2B5EF4-FFF2-40B4-BE49-F238E27FC236}">
                <a16:creationId xmlns:a16="http://schemas.microsoft.com/office/drawing/2014/main" id="{056375E7-E1B6-4810-900C-9DFBDB4E9A3A}"/>
              </a:ext>
            </a:extLst>
          </p:cNvPr>
          <p:cNvPicPr>
            <a:picLocks noChangeAspect="1"/>
          </p:cNvPicPr>
          <p:nvPr/>
        </p:nvPicPr>
        <p:blipFill>
          <a:blip r:embed="rId5"/>
          <a:stretch>
            <a:fillRect/>
          </a:stretch>
        </p:blipFill>
        <p:spPr>
          <a:xfrm>
            <a:off x="2446421" y="4918869"/>
            <a:ext cx="2509040" cy="1865200"/>
          </a:xfrm>
          <a:prstGeom prst="rect">
            <a:avLst/>
          </a:prstGeom>
        </p:spPr>
      </p:pic>
      <p:pic>
        <p:nvPicPr>
          <p:cNvPr id="4" name="Image 3">
            <a:extLst>
              <a:ext uri="{FF2B5EF4-FFF2-40B4-BE49-F238E27FC236}">
                <a16:creationId xmlns:a16="http://schemas.microsoft.com/office/drawing/2014/main" id="{D45D1353-ACBC-46DC-B461-29792304BB18}"/>
              </a:ext>
            </a:extLst>
          </p:cNvPr>
          <p:cNvPicPr>
            <a:picLocks noChangeAspect="1"/>
          </p:cNvPicPr>
          <p:nvPr/>
        </p:nvPicPr>
        <p:blipFill>
          <a:blip r:embed="rId6"/>
          <a:stretch>
            <a:fillRect/>
          </a:stretch>
        </p:blipFill>
        <p:spPr>
          <a:xfrm>
            <a:off x="29796" y="4918869"/>
            <a:ext cx="2376882" cy="1865200"/>
          </a:xfrm>
          <a:prstGeom prst="rect">
            <a:avLst/>
          </a:prstGeom>
        </p:spPr>
      </p:pic>
      <p:pic>
        <p:nvPicPr>
          <p:cNvPr id="7" name="Image 6">
            <a:extLst>
              <a:ext uri="{FF2B5EF4-FFF2-40B4-BE49-F238E27FC236}">
                <a16:creationId xmlns:a16="http://schemas.microsoft.com/office/drawing/2014/main" id="{12B5D352-91FC-4B48-BBD9-840B381250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7253" y="620688"/>
            <a:ext cx="6672417" cy="4225570"/>
          </a:xfrm>
          <a:prstGeom prst="rect">
            <a:avLst/>
          </a:prstGeom>
        </p:spPr>
      </p:pic>
      <p:pic>
        <p:nvPicPr>
          <p:cNvPr id="8" name="Image 7">
            <a:extLst>
              <a:ext uri="{FF2B5EF4-FFF2-40B4-BE49-F238E27FC236}">
                <a16:creationId xmlns:a16="http://schemas.microsoft.com/office/drawing/2014/main" id="{EE5BF316-F61F-4183-B1DF-EA8B4012325E}"/>
              </a:ext>
            </a:extLst>
          </p:cNvPr>
          <p:cNvPicPr>
            <a:picLocks noChangeAspect="1"/>
          </p:cNvPicPr>
          <p:nvPr/>
        </p:nvPicPr>
        <p:blipFill>
          <a:blip r:embed="rId8"/>
          <a:stretch>
            <a:fillRect/>
          </a:stretch>
        </p:blipFill>
        <p:spPr>
          <a:xfrm>
            <a:off x="5026192" y="4918869"/>
            <a:ext cx="2613112" cy="1894507"/>
          </a:xfrm>
          <a:prstGeom prst="rect">
            <a:avLst/>
          </a:prstGeom>
        </p:spPr>
      </p:pic>
      <p:pic>
        <p:nvPicPr>
          <p:cNvPr id="9" name="Image 8">
            <a:extLst>
              <a:ext uri="{FF2B5EF4-FFF2-40B4-BE49-F238E27FC236}">
                <a16:creationId xmlns:a16="http://schemas.microsoft.com/office/drawing/2014/main" id="{8C1B3436-CD57-41A3-85E7-C35B4DD97AD7}"/>
              </a:ext>
            </a:extLst>
          </p:cNvPr>
          <p:cNvPicPr>
            <a:picLocks noChangeAspect="1"/>
          </p:cNvPicPr>
          <p:nvPr/>
        </p:nvPicPr>
        <p:blipFill>
          <a:blip r:embed="rId9"/>
          <a:stretch>
            <a:fillRect/>
          </a:stretch>
        </p:blipFill>
        <p:spPr>
          <a:xfrm>
            <a:off x="7740352" y="4918869"/>
            <a:ext cx="1349836" cy="1894507"/>
          </a:xfrm>
          <a:prstGeom prst="rect">
            <a:avLst/>
          </a:prstGeom>
        </p:spPr>
      </p:pic>
      <p:pic>
        <p:nvPicPr>
          <p:cNvPr id="10" name="Image 9">
            <a:extLst>
              <a:ext uri="{FF2B5EF4-FFF2-40B4-BE49-F238E27FC236}">
                <a16:creationId xmlns:a16="http://schemas.microsoft.com/office/drawing/2014/main" id="{3B8F978D-937B-460F-836A-D0227DDDE6CD}"/>
              </a:ext>
            </a:extLst>
          </p:cNvPr>
          <p:cNvPicPr>
            <a:picLocks noChangeAspect="1"/>
          </p:cNvPicPr>
          <p:nvPr/>
        </p:nvPicPr>
        <p:blipFill>
          <a:blip r:embed="rId10"/>
          <a:stretch>
            <a:fillRect/>
          </a:stretch>
        </p:blipFill>
        <p:spPr>
          <a:xfrm>
            <a:off x="7967752" y="640455"/>
            <a:ext cx="1107528" cy="988345"/>
          </a:xfrm>
          <a:prstGeom prst="rect">
            <a:avLst/>
          </a:prstGeom>
        </p:spPr>
      </p:pic>
    </p:spTree>
    <p:extLst>
      <p:ext uri="{BB962C8B-B14F-4D97-AF65-F5344CB8AC3E}">
        <p14:creationId xmlns:p14="http://schemas.microsoft.com/office/powerpoint/2010/main" val="84556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B68DE1-38D6-47EA-9D12-60C06364F098}"/>
              </a:ext>
            </a:extLst>
          </p:cNvPr>
          <p:cNvSpPr>
            <a:spLocks noChangeArrowheads="1"/>
          </p:cNvSpPr>
          <p:nvPr/>
        </p:nvSpPr>
        <p:spPr bwMode="auto">
          <a:xfrm>
            <a:off x="1475656" y="3340"/>
            <a:ext cx="57606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2"/>
                </a:solidFill>
                <a:latin typeface="Arial Black" panose="020B0A04020102020204" pitchFamily="34" charset="0"/>
                <a:cs typeface="Arial" panose="020B0604020202020204" pitchFamily="34" charset="0"/>
              </a:defRPr>
            </a:lvl1pPr>
            <a:lvl2pPr marL="742950" indent="-285750" eaLnBrk="0" hangingPunct="0">
              <a:defRPr sz="2400">
                <a:solidFill>
                  <a:schemeClr val="bg2"/>
                </a:solidFill>
                <a:latin typeface="Arial Black" panose="020B0A04020102020204" pitchFamily="34" charset="0"/>
                <a:cs typeface="Arial" panose="020B0604020202020204" pitchFamily="34" charset="0"/>
              </a:defRPr>
            </a:lvl2pPr>
            <a:lvl3pPr marL="1143000" indent="-228600" eaLnBrk="0" hangingPunct="0">
              <a:defRPr sz="2400">
                <a:solidFill>
                  <a:schemeClr val="bg2"/>
                </a:solidFill>
                <a:latin typeface="Arial Black" panose="020B0A04020102020204" pitchFamily="34" charset="0"/>
                <a:cs typeface="Arial" panose="020B0604020202020204" pitchFamily="34" charset="0"/>
              </a:defRPr>
            </a:lvl3pPr>
            <a:lvl4pPr marL="1600200" indent="-228600" eaLnBrk="0" hangingPunct="0">
              <a:defRPr sz="2400">
                <a:solidFill>
                  <a:schemeClr val="bg2"/>
                </a:solidFill>
                <a:latin typeface="Arial Black" panose="020B0A04020102020204" pitchFamily="34" charset="0"/>
                <a:cs typeface="Arial" panose="020B0604020202020204" pitchFamily="34" charset="0"/>
              </a:defRPr>
            </a:lvl4pPr>
            <a:lvl5pPr marL="2057400" indent="-228600" eaLnBrk="0" hangingPunct="0">
              <a:defRPr sz="2400">
                <a:solidFill>
                  <a:schemeClr val="bg2"/>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9pPr>
          </a:lstStyle>
          <a:p>
            <a:pPr eaLnBrk="1" hangingPunct="1"/>
            <a:r>
              <a:rPr lang="en-US" altLang="fr-FR" sz="2800" b="1" dirty="0">
                <a:solidFill>
                  <a:srgbClr val="FFFF00"/>
                </a:solidFill>
                <a:latin typeface="Arial" panose="020B0604020202020204" pitchFamily="34" charset="0"/>
              </a:rPr>
              <a:t>B</a:t>
            </a:r>
            <a:r>
              <a:rPr lang="fr-BE" altLang="fr-FR" sz="2800" b="1" dirty="0" err="1">
                <a:solidFill>
                  <a:srgbClr val="FFFF00"/>
                </a:solidFill>
                <a:latin typeface="Arial" panose="020B0604020202020204" pitchFamily="34" charset="0"/>
              </a:rPr>
              <a:t>énéfices</a:t>
            </a:r>
            <a:r>
              <a:rPr lang="fr-BE" altLang="fr-FR" sz="2800" b="1" dirty="0">
                <a:solidFill>
                  <a:srgbClr val="FFFF00"/>
                </a:solidFill>
                <a:latin typeface="Arial" panose="020B0604020202020204" pitchFamily="34" charset="0"/>
              </a:rPr>
              <a:t> de l’activité physique</a:t>
            </a:r>
          </a:p>
        </p:txBody>
      </p:sp>
      <p:sp>
        <p:nvSpPr>
          <p:cNvPr id="4" name="Rectangle 3">
            <a:extLst>
              <a:ext uri="{FF2B5EF4-FFF2-40B4-BE49-F238E27FC236}">
                <a16:creationId xmlns:a16="http://schemas.microsoft.com/office/drawing/2014/main" id="{462A029B-2BC6-4F53-A086-EE0DAF9809BB}"/>
              </a:ext>
            </a:extLst>
          </p:cNvPr>
          <p:cNvSpPr/>
          <p:nvPr/>
        </p:nvSpPr>
        <p:spPr>
          <a:xfrm>
            <a:off x="0" y="812313"/>
            <a:ext cx="9144000" cy="5632311"/>
          </a:xfrm>
          <a:prstGeom prst="rect">
            <a:avLst/>
          </a:prstGeom>
        </p:spPr>
        <p:txBody>
          <a:bodyPr wrap="square">
            <a:spAutoFit/>
          </a:bodyPr>
          <a:lstStyle/>
          <a:p>
            <a:pPr marL="342900" indent="-342900">
              <a:buBlip>
                <a:blip r:embed="rId2"/>
              </a:buBlip>
            </a:pPr>
            <a:r>
              <a:rPr lang="fr-BE" sz="2000" dirty="0">
                <a:solidFill>
                  <a:prstClr val="white"/>
                </a:solidFill>
                <a:latin typeface="Arial" panose="020B0604020202020204" pitchFamily="34" charset="0"/>
                <a:cs typeface="Arial" panose="020B0604020202020204" pitchFamily="34" charset="0"/>
              </a:rPr>
              <a:t>Permet de contrôler son poids et d’entretenir une bonne forme physique</a:t>
            </a:r>
          </a:p>
          <a:p>
            <a:pPr marL="342900" indent="-342900">
              <a:buBlip>
                <a:blip r:embed="rId2"/>
              </a:buBlip>
            </a:pPr>
            <a:r>
              <a:rPr lang="fr-BE" sz="2000" dirty="0">
                <a:latin typeface="Arial" panose="020B0604020202020204" pitchFamily="34" charset="0"/>
                <a:cs typeface="Arial" panose="020B0604020202020204" pitchFamily="34" charset="0"/>
              </a:rPr>
              <a:t>Agit sur l’obésité et le syndrome métabolique</a:t>
            </a:r>
          </a:p>
          <a:p>
            <a:pPr marL="342900" indent="-342900">
              <a:buBlip>
                <a:blip r:embed="rId2"/>
              </a:buBlip>
            </a:pPr>
            <a:r>
              <a:rPr lang="fr-BE" sz="2000" dirty="0">
                <a:latin typeface="Arial" panose="020B0604020202020204" pitchFamily="34" charset="0"/>
                <a:cs typeface="Arial" panose="020B0604020202020204" pitchFamily="34" charset="0"/>
              </a:rPr>
              <a:t>Maintient un bon équilibre du cholestérol</a:t>
            </a:r>
          </a:p>
          <a:p>
            <a:pPr marL="342900" indent="-342900">
              <a:buBlip>
                <a:blip r:embed="rId2"/>
              </a:buBlip>
            </a:pPr>
            <a:r>
              <a:rPr lang="fr-BE" sz="2000" dirty="0">
                <a:latin typeface="Arial" panose="020B0604020202020204" pitchFamily="34" charset="0"/>
                <a:cs typeface="Arial" panose="020B0604020202020204" pitchFamily="34" charset="0"/>
              </a:rPr>
              <a:t>↓ risque de développer un diabète de type 2, ↑l’efficacité de l’insuline</a:t>
            </a:r>
          </a:p>
          <a:p>
            <a:pPr marL="342900" indent="-342900">
              <a:buBlip>
                <a:blip r:embed="rId2"/>
              </a:buBlip>
            </a:pPr>
            <a:r>
              <a:rPr lang="fr-BE" sz="2000" dirty="0">
                <a:latin typeface="Arial" panose="020B0604020202020204" pitchFamily="34" charset="0"/>
                <a:cs typeface="Arial" panose="020B0604020202020204" pitchFamily="34" charset="0"/>
              </a:rPr>
              <a:t>Lutte contre la sarcopénie, entretien de l’équilibre</a:t>
            </a:r>
          </a:p>
          <a:p>
            <a:pPr marL="342900" indent="-342900">
              <a:buBlip>
                <a:blip r:embed="rId2"/>
              </a:buBlip>
            </a:pPr>
            <a:r>
              <a:rPr lang="fr-BE" sz="2000" dirty="0">
                <a:solidFill>
                  <a:prstClr val="white"/>
                </a:solidFill>
                <a:latin typeface="Arial" panose="020B0604020202020204" pitchFamily="34" charset="0"/>
                <a:cs typeface="Arial" panose="020B0604020202020204" pitchFamily="34" charset="0"/>
              </a:rPr>
              <a:t>Lutte contre l’ostéoporose, r</a:t>
            </a:r>
            <a:r>
              <a:rPr lang="fr-BE" sz="2000" dirty="0">
                <a:latin typeface="Arial" panose="020B0604020202020204" pitchFamily="34" charset="0"/>
                <a:cs typeface="Arial" panose="020B0604020202020204" pitchFamily="34" charset="0"/>
              </a:rPr>
              <a:t>enforcer le cartilage et prévenir l’arthrose</a:t>
            </a:r>
          </a:p>
          <a:p>
            <a:pPr marL="342900" indent="-342900">
              <a:buBlip>
                <a:blip r:embed="rId2"/>
              </a:buBlip>
            </a:pPr>
            <a:r>
              <a:rPr lang="fr-BE" sz="2000" dirty="0">
                <a:latin typeface="Arial" panose="020B0604020202020204" pitchFamily="34" charset="0"/>
                <a:cs typeface="Arial" panose="020B0604020202020204" pitchFamily="34" charset="0"/>
              </a:rPr>
              <a:t>Entretien de la souplesse articulaire</a:t>
            </a:r>
          </a:p>
          <a:p>
            <a:pPr marL="342900" indent="-342900">
              <a:buBlip>
                <a:blip r:embed="rId2"/>
              </a:buBlip>
            </a:pPr>
            <a:r>
              <a:rPr lang="fr-BE" sz="2000" dirty="0">
                <a:solidFill>
                  <a:prstClr val="white"/>
                </a:solidFill>
                <a:latin typeface="Arial" panose="020B0604020202020204" pitchFamily="34" charset="0"/>
                <a:cs typeface="Arial" panose="020B0604020202020204" pitchFamily="34" charset="0"/>
              </a:rPr>
              <a:t>Lutte contre le vieillissement cardiaque</a:t>
            </a:r>
          </a:p>
          <a:p>
            <a:pPr marL="342900" indent="-342900">
              <a:buBlip>
                <a:blip r:embed="rId2"/>
              </a:buBlip>
            </a:pPr>
            <a:r>
              <a:rPr lang="fr-BE" sz="2000" dirty="0">
                <a:solidFill>
                  <a:prstClr val="white"/>
                </a:solidFill>
                <a:latin typeface="Arial" panose="020B0604020202020204" pitchFamily="34" charset="0"/>
                <a:cs typeface="Arial" panose="020B0604020202020204" pitchFamily="34" charset="0"/>
              </a:rPr>
              <a:t>↑ du débit cardiaque, maintient une fréquence cardiaque basse de repos</a:t>
            </a:r>
          </a:p>
          <a:p>
            <a:pPr marL="342900" indent="-342900">
              <a:buBlip>
                <a:blip r:embed="rId2"/>
              </a:buBlip>
            </a:pPr>
            <a:r>
              <a:rPr lang="fr-BE" sz="2000" dirty="0">
                <a:solidFill>
                  <a:prstClr val="white"/>
                </a:solidFill>
                <a:latin typeface="Arial" panose="020B0604020202020204" pitchFamily="34" charset="0"/>
                <a:cs typeface="Arial" panose="020B0604020202020204" pitchFamily="34" charset="0"/>
              </a:rPr>
              <a:t>Stabilise la TA, ↓ </a:t>
            </a:r>
            <a:r>
              <a:rPr lang="fr-BE" sz="2000" dirty="0">
                <a:latin typeface="Arial" panose="020B0604020202020204" pitchFamily="34" charset="0"/>
                <a:cs typeface="Arial" panose="020B0604020202020204" pitchFamily="34" charset="0"/>
              </a:rPr>
              <a:t>maladies cardio-vasculaires, ↓ risque coronarien</a:t>
            </a:r>
          </a:p>
          <a:p>
            <a:pPr marL="342900" indent="-342900">
              <a:buBlip>
                <a:blip r:embed="rId2"/>
              </a:buBlip>
            </a:pPr>
            <a:r>
              <a:rPr lang="fr-BE" sz="2000" dirty="0">
                <a:latin typeface="Arial" panose="020B0604020202020204" pitchFamily="34" charset="0"/>
                <a:cs typeface="Arial" panose="020B0604020202020204" pitchFamily="34" charset="0"/>
              </a:rPr>
              <a:t>Renforce la fonction cardiaque, ↓ accidents cardiovasculaires (AVC)</a:t>
            </a:r>
          </a:p>
          <a:p>
            <a:pPr marL="342900" indent="-342900">
              <a:buBlip>
                <a:blip r:embed="rId2"/>
              </a:buBlip>
            </a:pPr>
            <a:r>
              <a:rPr lang="fr-BE" sz="2000" dirty="0">
                <a:solidFill>
                  <a:prstClr val="white"/>
                </a:solidFill>
                <a:latin typeface="Arial" panose="020B0604020202020204" pitchFamily="34" charset="0"/>
                <a:cs typeface="Arial" panose="020B0604020202020204" pitchFamily="34" charset="0"/>
              </a:rPr>
              <a:t>↓ le déclin des capacités respiratoires, contrôle de l’asthme</a:t>
            </a:r>
          </a:p>
          <a:p>
            <a:pPr marL="342900" indent="-342900">
              <a:buBlip>
                <a:blip r:embed="rId2"/>
              </a:buBlip>
            </a:pPr>
            <a:r>
              <a:rPr lang="fr-BE" sz="2000" dirty="0">
                <a:latin typeface="Arial" panose="020B0604020202020204" pitchFamily="34" charset="0"/>
                <a:cs typeface="Arial" panose="020B0604020202020204" pitchFamily="34" charset="0"/>
              </a:rPr>
              <a:t>Agit sur le confort respiratoire et la BPCO, ↓ le handicap dyspnéique</a:t>
            </a:r>
          </a:p>
          <a:p>
            <a:pPr marL="342900" indent="-342900">
              <a:buBlip>
                <a:blip r:embed="rId2"/>
              </a:buBlip>
            </a:pPr>
            <a:r>
              <a:rPr lang="fr-BE" sz="2000" dirty="0">
                <a:latin typeface="Arial" panose="020B0604020202020204" pitchFamily="34" charset="0"/>
                <a:cs typeface="Arial" panose="020B0604020202020204" pitchFamily="34" charset="0"/>
              </a:rPr>
              <a:t>Réduit les conséquences des maladies neurodégénératives</a:t>
            </a:r>
          </a:p>
          <a:p>
            <a:pPr marL="342900" indent="-342900">
              <a:buBlip>
                <a:blip r:embed="rId2"/>
              </a:buBlip>
            </a:pPr>
            <a:r>
              <a:rPr lang="fr-BE" sz="2000" dirty="0">
                <a:latin typeface="Arial" panose="020B0604020202020204" pitchFamily="34" charset="0"/>
                <a:cs typeface="Arial" panose="020B0604020202020204" pitchFamily="34" charset="0"/>
              </a:rPr>
              <a:t>Agit sur la santé mentale et le bien-être</a:t>
            </a:r>
          </a:p>
          <a:p>
            <a:pPr marL="342900" indent="-342900">
              <a:buBlip>
                <a:blip r:embed="rId2"/>
              </a:buBlip>
            </a:pPr>
            <a:r>
              <a:rPr lang="fr-BE" sz="2000" dirty="0">
                <a:solidFill>
                  <a:prstClr val="white"/>
                </a:solidFill>
                <a:latin typeface="Arial" panose="020B0604020202020204" pitchFamily="34" charset="0"/>
                <a:cs typeface="Arial" panose="020B0604020202020204" pitchFamily="34" charset="0"/>
              </a:rPr>
              <a:t>Diminue le stress, l’anxiété et les états dépressifs</a:t>
            </a:r>
          </a:p>
          <a:p>
            <a:pPr marL="342900" indent="-342900">
              <a:buBlip>
                <a:blip r:embed="rId2"/>
              </a:buBlip>
            </a:pPr>
            <a:r>
              <a:rPr lang="fr-BE" sz="2000" dirty="0">
                <a:solidFill>
                  <a:prstClr val="white"/>
                </a:solidFill>
                <a:latin typeface="Arial" panose="020B0604020202020204" pitchFamily="34" charset="0"/>
                <a:cs typeface="Arial" panose="020B0604020202020204" pitchFamily="34" charset="0"/>
              </a:rPr>
              <a:t>↓ conséquence du cancer, </a:t>
            </a:r>
            <a:r>
              <a:rPr lang="fr-BE" sz="2000" dirty="0">
                <a:latin typeface="Arial" panose="020B0604020202020204" pitchFamily="34" charset="0"/>
                <a:cs typeface="Arial" panose="020B0604020202020204" pitchFamily="34" charset="0"/>
              </a:rPr>
              <a:t>↓ prévalence (sein, côlon, prostate)</a:t>
            </a:r>
          </a:p>
          <a:p>
            <a:pPr marL="342900" indent="-342900">
              <a:buBlip>
                <a:blip r:embed="rId2"/>
              </a:buBlip>
            </a:pPr>
            <a:r>
              <a:rPr lang="fr-BE" sz="2000" dirty="0">
                <a:latin typeface="Arial" panose="020B0604020202020204" pitchFamily="34" charset="0"/>
                <a:cs typeface="Arial" panose="020B0604020202020204" pitchFamily="34" charset="0"/>
              </a:rPr>
              <a:t>Limiter le déclin immunitaire, renforcer les défenses naturelles</a:t>
            </a:r>
            <a:endParaRPr lang="fr-B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290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B68DE1-38D6-47EA-9D12-60C06364F098}"/>
              </a:ext>
            </a:extLst>
          </p:cNvPr>
          <p:cNvSpPr>
            <a:spLocks noChangeArrowheads="1"/>
          </p:cNvSpPr>
          <p:nvPr/>
        </p:nvSpPr>
        <p:spPr bwMode="auto">
          <a:xfrm>
            <a:off x="252536" y="3340"/>
            <a:ext cx="9144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2"/>
                </a:solidFill>
                <a:latin typeface="Arial Black" panose="020B0A04020102020204" pitchFamily="34" charset="0"/>
                <a:cs typeface="Arial" panose="020B0604020202020204" pitchFamily="34" charset="0"/>
              </a:defRPr>
            </a:lvl1pPr>
            <a:lvl2pPr marL="742950" indent="-285750" eaLnBrk="0" hangingPunct="0">
              <a:defRPr sz="2400">
                <a:solidFill>
                  <a:schemeClr val="bg2"/>
                </a:solidFill>
                <a:latin typeface="Arial Black" panose="020B0A04020102020204" pitchFamily="34" charset="0"/>
                <a:cs typeface="Arial" panose="020B0604020202020204" pitchFamily="34" charset="0"/>
              </a:defRPr>
            </a:lvl2pPr>
            <a:lvl3pPr marL="1143000" indent="-228600" eaLnBrk="0" hangingPunct="0">
              <a:defRPr sz="2400">
                <a:solidFill>
                  <a:schemeClr val="bg2"/>
                </a:solidFill>
                <a:latin typeface="Arial Black" panose="020B0A04020102020204" pitchFamily="34" charset="0"/>
                <a:cs typeface="Arial" panose="020B0604020202020204" pitchFamily="34" charset="0"/>
              </a:defRPr>
            </a:lvl3pPr>
            <a:lvl4pPr marL="1600200" indent="-228600" eaLnBrk="0" hangingPunct="0">
              <a:defRPr sz="2400">
                <a:solidFill>
                  <a:schemeClr val="bg2"/>
                </a:solidFill>
                <a:latin typeface="Arial Black" panose="020B0A04020102020204" pitchFamily="34" charset="0"/>
                <a:cs typeface="Arial" panose="020B0604020202020204" pitchFamily="34" charset="0"/>
              </a:defRPr>
            </a:lvl4pPr>
            <a:lvl5pPr marL="2057400" indent="-228600" eaLnBrk="0" hangingPunct="0">
              <a:defRPr sz="2400">
                <a:solidFill>
                  <a:schemeClr val="bg2"/>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9pPr>
          </a:lstStyle>
          <a:p>
            <a:pPr eaLnBrk="1" hangingPunct="1"/>
            <a:r>
              <a:rPr lang="fr-BE" altLang="fr-FR" sz="2600" b="1" dirty="0">
                <a:solidFill>
                  <a:srgbClr val="FFFF00"/>
                </a:solidFill>
                <a:latin typeface="Arial" panose="020B0604020202020204" pitchFamily="34" charset="0"/>
              </a:rPr>
              <a:t>Recommandations OMS en matière d’AP pour la santé</a:t>
            </a:r>
          </a:p>
        </p:txBody>
      </p:sp>
      <p:sp>
        <p:nvSpPr>
          <p:cNvPr id="4" name="Rectangle 3">
            <a:extLst>
              <a:ext uri="{FF2B5EF4-FFF2-40B4-BE49-F238E27FC236}">
                <a16:creationId xmlns:a16="http://schemas.microsoft.com/office/drawing/2014/main" id="{462A029B-2BC6-4F53-A086-EE0DAF9809BB}"/>
              </a:ext>
            </a:extLst>
          </p:cNvPr>
          <p:cNvSpPr/>
          <p:nvPr/>
        </p:nvSpPr>
        <p:spPr>
          <a:xfrm>
            <a:off x="0" y="495783"/>
            <a:ext cx="9144000" cy="6555641"/>
          </a:xfrm>
          <a:prstGeom prst="rect">
            <a:avLst/>
          </a:prstGeom>
        </p:spPr>
        <p:txBody>
          <a:bodyPr wrap="square">
            <a:spAutoFit/>
          </a:bodyPr>
          <a:lstStyle/>
          <a:p>
            <a:r>
              <a:rPr lang="fr-BE" sz="2000" dirty="0">
                <a:solidFill>
                  <a:srgbClr val="92D050"/>
                </a:solidFill>
                <a:latin typeface="Arial" panose="020B0604020202020204" pitchFamily="34" charset="0"/>
                <a:cs typeface="Arial" panose="020B0604020202020204" pitchFamily="34" charset="0"/>
              </a:rPr>
              <a:t>De 5 à 17 ans</a:t>
            </a:r>
          </a:p>
          <a:p>
            <a:pPr marL="342900" indent="-342900">
              <a:buBlip>
                <a:blip r:embed="rId2"/>
              </a:buBlip>
            </a:pPr>
            <a:r>
              <a:rPr lang="fr-BE" sz="2000" dirty="0">
                <a:solidFill>
                  <a:prstClr val="white"/>
                </a:solidFill>
                <a:latin typeface="Arial" panose="020B0604020202020204" pitchFamily="34" charset="0"/>
                <a:cs typeface="Arial" panose="020B0604020202020204" pitchFamily="34" charset="0"/>
              </a:rPr>
              <a:t>1 au moins </a:t>
            </a:r>
            <a:r>
              <a:rPr lang="fr-BE" sz="2000" dirty="0">
                <a:solidFill>
                  <a:srgbClr val="00B0F0"/>
                </a:solidFill>
                <a:latin typeface="Arial" panose="020B0604020202020204" pitchFamily="34" charset="0"/>
                <a:cs typeface="Arial" panose="020B0604020202020204" pitchFamily="34" charset="0"/>
              </a:rPr>
              <a:t>60 min/J </a:t>
            </a:r>
            <a:r>
              <a:rPr lang="fr-BE" sz="2000" dirty="0">
                <a:solidFill>
                  <a:prstClr val="white"/>
                </a:solidFill>
                <a:latin typeface="Arial" panose="020B0604020202020204" pitchFamily="34" charset="0"/>
                <a:cs typeface="Arial" panose="020B0604020202020204" pitchFamily="34" charset="0"/>
              </a:rPr>
              <a:t>d’activité physique d’intensité modérée à soutenue.</a:t>
            </a:r>
          </a:p>
          <a:p>
            <a:pPr marL="342900" indent="-342900">
              <a:buBlip>
                <a:blip r:embed="rId2"/>
              </a:buBlip>
            </a:pPr>
            <a:r>
              <a:rPr lang="fr-BE" sz="2000" dirty="0">
                <a:solidFill>
                  <a:prstClr val="white"/>
                </a:solidFill>
                <a:latin typeface="Arial" panose="020B0604020202020204" pitchFamily="34" charset="0"/>
                <a:cs typeface="Arial" panose="020B0604020202020204" pitchFamily="34" charset="0"/>
              </a:rPr>
              <a:t>2. </a:t>
            </a:r>
            <a:r>
              <a:rPr lang="fr-BE" sz="2000" dirty="0">
                <a:solidFill>
                  <a:srgbClr val="00B0F0"/>
                </a:solidFill>
                <a:latin typeface="Arial" panose="020B0604020202020204" pitchFamily="34" charset="0"/>
                <a:cs typeface="Arial" panose="020B0604020202020204" pitchFamily="34" charset="0"/>
              </a:rPr>
              <a:t>plus de 60 min </a:t>
            </a:r>
            <a:r>
              <a:rPr lang="fr-BE" sz="2000" dirty="0">
                <a:solidFill>
                  <a:prstClr val="white"/>
                </a:solidFill>
                <a:latin typeface="Arial" panose="020B0604020202020204" pitchFamily="34" charset="0"/>
                <a:cs typeface="Arial" panose="020B0604020202020204" pitchFamily="34" charset="0"/>
              </a:rPr>
              <a:t>apporte un bénéfice supplémentaire pour la santé.</a:t>
            </a:r>
          </a:p>
          <a:p>
            <a:pPr marL="342900" indent="-342900">
              <a:buBlip>
                <a:blip r:embed="rId2"/>
              </a:buBlip>
            </a:pPr>
            <a:r>
              <a:rPr lang="fr-BE" sz="2000" dirty="0">
                <a:solidFill>
                  <a:prstClr val="white"/>
                </a:solidFill>
                <a:latin typeface="Arial" panose="020B0604020202020204" pitchFamily="34" charset="0"/>
                <a:cs typeface="Arial" panose="020B0604020202020204" pitchFamily="34" charset="0"/>
              </a:rPr>
              <a:t>3. essentiellement une </a:t>
            </a:r>
            <a:r>
              <a:rPr lang="fr-BE" sz="2000" dirty="0">
                <a:solidFill>
                  <a:srgbClr val="FFC000"/>
                </a:solidFill>
                <a:latin typeface="Arial" panose="020B0604020202020204" pitchFamily="34" charset="0"/>
                <a:cs typeface="Arial" panose="020B0604020202020204" pitchFamily="34" charset="0"/>
              </a:rPr>
              <a:t>activité d’endurance</a:t>
            </a:r>
            <a:r>
              <a:rPr lang="fr-BE" sz="2000" dirty="0">
                <a:solidFill>
                  <a:prstClr val="white"/>
                </a:solidFill>
                <a:latin typeface="Arial" panose="020B0604020202020204" pitchFamily="34" charset="0"/>
                <a:cs typeface="Arial" panose="020B0604020202020204" pitchFamily="34" charset="0"/>
              </a:rPr>
              <a:t>. Activités d’intensité soutenue, notamment celles qui renforcent le système musculaire et l’état osseux incorporées au moins trois fois par semaine. </a:t>
            </a:r>
          </a:p>
          <a:p>
            <a:r>
              <a:rPr lang="fr-BE" sz="2000" dirty="0">
                <a:solidFill>
                  <a:srgbClr val="92D050"/>
                </a:solidFill>
                <a:latin typeface="Arial" panose="020B0604020202020204" pitchFamily="34" charset="0"/>
                <a:cs typeface="Arial" panose="020B0604020202020204" pitchFamily="34" charset="0"/>
              </a:rPr>
              <a:t>De 18 à 64 ans</a:t>
            </a:r>
          </a:p>
          <a:p>
            <a:pPr marL="342900" indent="-342900">
              <a:buBlip>
                <a:blip r:embed="rId2"/>
              </a:buBlip>
            </a:pPr>
            <a:r>
              <a:rPr lang="fr-BE" sz="2000" dirty="0">
                <a:solidFill>
                  <a:prstClr val="white"/>
                </a:solidFill>
                <a:latin typeface="Arial" panose="020B0604020202020204" pitchFamily="34" charset="0"/>
                <a:cs typeface="Arial" panose="020B0604020202020204" pitchFamily="34" charset="0"/>
              </a:rPr>
              <a:t>1. au moins, au cours de la semaine, </a:t>
            </a:r>
            <a:r>
              <a:rPr lang="fr-BE" sz="2000" dirty="0">
                <a:solidFill>
                  <a:srgbClr val="00B0F0"/>
                </a:solidFill>
                <a:latin typeface="Arial" panose="020B0604020202020204" pitchFamily="34" charset="0"/>
                <a:cs typeface="Arial" panose="020B0604020202020204" pitchFamily="34" charset="0"/>
              </a:rPr>
              <a:t>150 min </a:t>
            </a:r>
            <a:r>
              <a:rPr lang="fr-BE" sz="2000" dirty="0">
                <a:solidFill>
                  <a:srgbClr val="FFC000"/>
                </a:solidFill>
                <a:latin typeface="Arial" panose="020B0604020202020204" pitchFamily="34" charset="0"/>
                <a:cs typeface="Arial" panose="020B0604020202020204" pitchFamily="34" charset="0"/>
              </a:rPr>
              <a:t>d’activité d’endurance d’intensité modérée </a:t>
            </a:r>
            <a:r>
              <a:rPr lang="fr-BE" sz="2000" dirty="0">
                <a:solidFill>
                  <a:prstClr val="white"/>
                </a:solidFill>
                <a:latin typeface="Arial" panose="020B0604020202020204" pitchFamily="34" charset="0"/>
                <a:cs typeface="Arial" panose="020B0604020202020204" pitchFamily="34" charset="0"/>
              </a:rPr>
              <a:t>ou au moins </a:t>
            </a:r>
            <a:r>
              <a:rPr lang="fr-BE" sz="2000" dirty="0">
                <a:solidFill>
                  <a:srgbClr val="00B0F0"/>
                </a:solidFill>
                <a:latin typeface="Arial" panose="020B0604020202020204" pitchFamily="34" charset="0"/>
                <a:cs typeface="Arial" panose="020B0604020202020204" pitchFamily="34" charset="0"/>
              </a:rPr>
              <a:t>75 min </a:t>
            </a:r>
            <a:r>
              <a:rPr lang="fr-BE" sz="2000" dirty="0">
                <a:solidFill>
                  <a:prstClr val="white"/>
                </a:solidFill>
                <a:latin typeface="Arial" panose="020B0604020202020204" pitchFamily="34" charset="0"/>
                <a:cs typeface="Arial" panose="020B0604020202020204" pitchFamily="34" charset="0"/>
              </a:rPr>
              <a:t>d’activité d’endurance </a:t>
            </a:r>
            <a:r>
              <a:rPr lang="fr-BE" sz="2000" dirty="0">
                <a:solidFill>
                  <a:srgbClr val="FFC000"/>
                </a:solidFill>
                <a:latin typeface="Arial" panose="020B0604020202020204" pitchFamily="34" charset="0"/>
                <a:cs typeface="Arial" panose="020B0604020202020204" pitchFamily="34" charset="0"/>
              </a:rPr>
              <a:t>d’intensité soutenue</a:t>
            </a:r>
            <a:r>
              <a:rPr lang="fr-BE" sz="2000" dirty="0">
                <a:solidFill>
                  <a:prstClr val="white"/>
                </a:solidFill>
                <a:latin typeface="Arial" panose="020B0604020202020204" pitchFamily="34" charset="0"/>
                <a:cs typeface="Arial" panose="020B0604020202020204" pitchFamily="34" charset="0"/>
              </a:rPr>
              <a:t>, ou une combinaison</a:t>
            </a:r>
          </a:p>
          <a:p>
            <a:pPr marL="342900" indent="-342900">
              <a:buBlip>
                <a:blip r:embed="rId2"/>
              </a:buBlip>
            </a:pPr>
            <a:r>
              <a:rPr lang="fr-BE" sz="2000" dirty="0">
                <a:solidFill>
                  <a:prstClr val="white"/>
                </a:solidFill>
                <a:latin typeface="Arial" panose="020B0604020202020204" pitchFamily="34" charset="0"/>
                <a:cs typeface="Arial" panose="020B0604020202020204" pitchFamily="34" charset="0"/>
              </a:rPr>
              <a:t>2. activité d’endurance par périodes d’au moins 10 minutes.</a:t>
            </a:r>
          </a:p>
          <a:p>
            <a:pPr marL="342900" indent="-342900">
              <a:buBlip>
                <a:blip r:embed="rId2"/>
              </a:buBlip>
            </a:pPr>
            <a:r>
              <a:rPr lang="fr-BE" sz="2000" dirty="0">
                <a:solidFill>
                  <a:prstClr val="white"/>
                </a:solidFill>
                <a:latin typeface="Arial" panose="020B0604020202020204" pitchFamily="34" charset="0"/>
                <a:cs typeface="Arial" panose="020B0604020202020204" pitchFamily="34" charset="0"/>
              </a:rPr>
              <a:t>3. augmenter la durée de leur </a:t>
            </a:r>
            <a:r>
              <a:rPr lang="fr-BE" sz="2000" dirty="0">
                <a:solidFill>
                  <a:srgbClr val="FFC000"/>
                </a:solidFill>
                <a:latin typeface="Arial" panose="020B0604020202020204" pitchFamily="34" charset="0"/>
                <a:cs typeface="Arial" panose="020B0604020202020204" pitchFamily="34" charset="0"/>
              </a:rPr>
              <a:t>activité d’endurance d’intensité modérée </a:t>
            </a:r>
            <a:r>
              <a:rPr lang="fr-BE" sz="2000" dirty="0">
                <a:solidFill>
                  <a:prstClr val="white"/>
                </a:solidFill>
                <a:latin typeface="Arial" panose="020B0604020202020204" pitchFamily="34" charset="0"/>
                <a:cs typeface="Arial" panose="020B0604020202020204" pitchFamily="34" charset="0"/>
              </a:rPr>
              <a:t>de façon à atteindre </a:t>
            </a:r>
            <a:r>
              <a:rPr lang="fr-BE" sz="2000" dirty="0">
                <a:solidFill>
                  <a:srgbClr val="00B0F0"/>
                </a:solidFill>
                <a:latin typeface="Arial" panose="020B0604020202020204" pitchFamily="34" charset="0"/>
                <a:cs typeface="Arial" panose="020B0604020202020204" pitchFamily="34" charset="0"/>
              </a:rPr>
              <a:t>300 min/semaine </a:t>
            </a:r>
            <a:r>
              <a:rPr lang="fr-BE" sz="2000" dirty="0">
                <a:solidFill>
                  <a:prstClr val="white"/>
                </a:solidFill>
                <a:latin typeface="Arial" panose="020B0604020202020204" pitchFamily="34" charset="0"/>
                <a:cs typeface="Arial" panose="020B0604020202020204" pitchFamily="34" charset="0"/>
              </a:rPr>
              <a:t>ou pratiquer </a:t>
            </a:r>
            <a:r>
              <a:rPr lang="fr-BE" sz="2000" dirty="0">
                <a:solidFill>
                  <a:srgbClr val="00B0F0"/>
                </a:solidFill>
                <a:latin typeface="Arial" panose="020B0604020202020204" pitchFamily="34" charset="0"/>
                <a:cs typeface="Arial" panose="020B0604020202020204" pitchFamily="34" charset="0"/>
              </a:rPr>
              <a:t>150 minutes </a:t>
            </a:r>
            <a:r>
              <a:rPr lang="fr-BE" sz="2000" dirty="0">
                <a:solidFill>
                  <a:prstClr val="white"/>
                </a:solidFill>
                <a:latin typeface="Arial" panose="020B0604020202020204" pitchFamily="34" charset="0"/>
                <a:cs typeface="Arial" panose="020B0604020202020204" pitchFamily="34" charset="0"/>
              </a:rPr>
              <a:t>par semaine d’activité d’</a:t>
            </a:r>
            <a:r>
              <a:rPr lang="fr-BE" sz="2000" dirty="0">
                <a:solidFill>
                  <a:srgbClr val="FFC000"/>
                </a:solidFill>
                <a:latin typeface="Arial" panose="020B0604020202020204" pitchFamily="34" charset="0"/>
                <a:cs typeface="Arial" panose="020B0604020202020204" pitchFamily="34" charset="0"/>
              </a:rPr>
              <a:t>endurance d’intensité soutenue</a:t>
            </a:r>
            <a:r>
              <a:rPr lang="fr-BE" sz="2000" dirty="0">
                <a:solidFill>
                  <a:prstClr val="white"/>
                </a:solidFill>
                <a:latin typeface="Arial" panose="020B0604020202020204" pitchFamily="34" charset="0"/>
                <a:cs typeface="Arial" panose="020B0604020202020204" pitchFamily="34" charset="0"/>
              </a:rPr>
              <a:t>, ou une combinaison</a:t>
            </a:r>
          </a:p>
          <a:p>
            <a:pPr marL="342900" indent="-342900">
              <a:buBlip>
                <a:blip r:embed="rId2"/>
              </a:buBlip>
            </a:pPr>
            <a:r>
              <a:rPr lang="fr-BE" sz="2000" dirty="0">
                <a:solidFill>
                  <a:prstClr val="white"/>
                </a:solidFill>
                <a:latin typeface="Arial" panose="020B0604020202020204" pitchFamily="34" charset="0"/>
                <a:cs typeface="Arial" panose="020B0604020202020204" pitchFamily="34" charset="0"/>
              </a:rPr>
              <a:t>4.Des </a:t>
            </a:r>
            <a:r>
              <a:rPr lang="fr-BE" sz="2000" dirty="0">
                <a:solidFill>
                  <a:srgbClr val="FFC000"/>
                </a:solidFill>
                <a:latin typeface="Arial" panose="020B0604020202020204" pitchFamily="34" charset="0"/>
                <a:cs typeface="Arial" panose="020B0604020202020204" pitchFamily="34" charset="0"/>
              </a:rPr>
              <a:t>exercices de renforcement musculaire </a:t>
            </a:r>
            <a:r>
              <a:rPr lang="fr-BE" sz="2000" dirty="0">
                <a:solidFill>
                  <a:srgbClr val="00B0F0"/>
                </a:solidFill>
                <a:latin typeface="Arial" panose="020B0604020202020204" pitchFamily="34" charset="0"/>
                <a:cs typeface="Arial" panose="020B0604020202020204" pitchFamily="34" charset="0"/>
              </a:rPr>
              <a:t>2 jours/sem</a:t>
            </a:r>
            <a:r>
              <a:rPr lang="fr-BE" sz="2000" dirty="0">
                <a:solidFill>
                  <a:prstClr val="white"/>
                </a:solidFill>
                <a:latin typeface="Arial" panose="020B0604020202020204" pitchFamily="34" charset="0"/>
                <a:cs typeface="Arial" panose="020B0604020202020204" pitchFamily="34" charset="0"/>
              </a:rPr>
              <a:t>.</a:t>
            </a:r>
          </a:p>
          <a:p>
            <a:r>
              <a:rPr lang="fr-BE" sz="2000" dirty="0">
                <a:solidFill>
                  <a:srgbClr val="92D050"/>
                </a:solidFill>
                <a:latin typeface="Arial" panose="020B0604020202020204" pitchFamily="34" charset="0"/>
                <a:cs typeface="Arial" panose="020B0604020202020204" pitchFamily="34" charset="0"/>
              </a:rPr>
              <a:t>À partir de 65 ans et plus</a:t>
            </a:r>
          </a:p>
          <a:p>
            <a:pPr marL="342900" indent="-342900">
              <a:buBlip>
                <a:blip r:embed="rId2"/>
              </a:buBlip>
            </a:pPr>
            <a:r>
              <a:rPr lang="fr-BE" sz="2000" dirty="0">
                <a:solidFill>
                  <a:prstClr val="white"/>
                </a:solidFill>
                <a:latin typeface="Arial" panose="020B0604020202020204" pitchFamily="34" charset="0"/>
                <a:cs typeface="Arial" panose="020B0604020202020204" pitchFamily="34" charset="0"/>
              </a:rPr>
              <a:t>1. 2. 3. 4. idem </a:t>
            </a:r>
          </a:p>
          <a:p>
            <a:pPr marL="342900" indent="-342900">
              <a:buBlip>
                <a:blip r:embed="rId2"/>
              </a:buBlip>
            </a:pPr>
            <a:r>
              <a:rPr lang="fr-BE" sz="2000" dirty="0">
                <a:solidFill>
                  <a:prstClr val="white"/>
                </a:solidFill>
                <a:latin typeface="Arial" panose="020B0604020202020204" pitchFamily="34" charset="0"/>
                <a:cs typeface="Arial" panose="020B0604020202020204" pitchFamily="34" charset="0"/>
              </a:rPr>
              <a:t>5. AP visant à </a:t>
            </a:r>
            <a:r>
              <a:rPr lang="fr-BE" sz="2000" dirty="0">
                <a:solidFill>
                  <a:srgbClr val="FFC000"/>
                </a:solidFill>
                <a:latin typeface="Arial" panose="020B0604020202020204" pitchFamily="34" charset="0"/>
                <a:cs typeface="Arial" panose="020B0604020202020204" pitchFamily="34" charset="0"/>
              </a:rPr>
              <a:t>améliorer l’équilibre et à prévenir les chutes </a:t>
            </a:r>
            <a:r>
              <a:rPr lang="fr-BE" sz="2000" dirty="0">
                <a:solidFill>
                  <a:prstClr val="white"/>
                </a:solidFill>
                <a:latin typeface="Arial" panose="020B0604020202020204" pitchFamily="34" charset="0"/>
                <a:cs typeface="Arial" panose="020B0604020202020204" pitchFamily="34" charset="0"/>
              </a:rPr>
              <a:t>min </a:t>
            </a:r>
            <a:r>
              <a:rPr lang="fr-BE" sz="2000" dirty="0">
                <a:solidFill>
                  <a:srgbClr val="00B0F0"/>
                </a:solidFill>
                <a:latin typeface="Arial" panose="020B0604020202020204" pitchFamily="34" charset="0"/>
                <a:cs typeface="Arial" panose="020B0604020202020204" pitchFamily="34" charset="0"/>
              </a:rPr>
              <a:t>3 jours/sem</a:t>
            </a:r>
            <a:r>
              <a:rPr lang="fr-BE" sz="2000" dirty="0">
                <a:solidFill>
                  <a:prstClr val="white"/>
                </a:solidFill>
                <a:latin typeface="Arial" panose="020B0604020202020204" pitchFamily="34" charset="0"/>
                <a:cs typeface="Arial" panose="020B0604020202020204" pitchFamily="34" charset="0"/>
              </a:rPr>
              <a:t>.</a:t>
            </a:r>
          </a:p>
          <a:p>
            <a:pPr marL="342900" indent="-342900">
              <a:buBlip>
                <a:blip r:embed="rId2"/>
              </a:buBlip>
            </a:pPr>
            <a:r>
              <a:rPr lang="fr-BE" sz="2000" dirty="0">
                <a:solidFill>
                  <a:prstClr val="white"/>
                </a:solidFill>
                <a:latin typeface="Arial" panose="020B0604020202020204" pitchFamily="34" charset="0"/>
                <a:cs typeface="Arial" panose="020B0604020202020204" pitchFamily="34" charset="0"/>
              </a:rPr>
              <a:t>6. Lorsque des personnes âgées ne peuvent pratiquer la quantité recommandée d’AP, être aussi actives physiquement que possible…</a:t>
            </a:r>
          </a:p>
          <a:p>
            <a:pPr marL="342900" indent="-342900">
              <a:buBlip>
                <a:blip r:embed="rId2"/>
              </a:buBlip>
            </a:pPr>
            <a:endParaRPr lang="fr-BE" sz="2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789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0730C8-A272-4508-B90C-7379746ADE42}"/>
              </a:ext>
            </a:extLst>
          </p:cNvPr>
          <p:cNvSpPr>
            <a:spLocks noChangeArrowheads="1"/>
          </p:cNvSpPr>
          <p:nvPr/>
        </p:nvSpPr>
        <p:spPr bwMode="auto">
          <a:xfrm>
            <a:off x="107504" y="20618"/>
            <a:ext cx="89289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2"/>
                </a:solidFill>
                <a:latin typeface="Arial Black" panose="020B0A04020102020204" pitchFamily="34" charset="0"/>
                <a:cs typeface="Arial" panose="020B0604020202020204" pitchFamily="34" charset="0"/>
              </a:defRPr>
            </a:lvl1pPr>
            <a:lvl2pPr marL="742950" indent="-285750" eaLnBrk="0" hangingPunct="0">
              <a:defRPr sz="2400">
                <a:solidFill>
                  <a:schemeClr val="bg2"/>
                </a:solidFill>
                <a:latin typeface="Arial Black" panose="020B0A04020102020204" pitchFamily="34" charset="0"/>
                <a:cs typeface="Arial" panose="020B0604020202020204" pitchFamily="34" charset="0"/>
              </a:defRPr>
            </a:lvl2pPr>
            <a:lvl3pPr marL="1143000" indent="-228600" eaLnBrk="0" hangingPunct="0">
              <a:defRPr sz="2400">
                <a:solidFill>
                  <a:schemeClr val="bg2"/>
                </a:solidFill>
                <a:latin typeface="Arial Black" panose="020B0A04020102020204" pitchFamily="34" charset="0"/>
                <a:cs typeface="Arial" panose="020B0604020202020204" pitchFamily="34" charset="0"/>
              </a:defRPr>
            </a:lvl3pPr>
            <a:lvl4pPr marL="1600200" indent="-228600" eaLnBrk="0" hangingPunct="0">
              <a:defRPr sz="2400">
                <a:solidFill>
                  <a:schemeClr val="bg2"/>
                </a:solidFill>
                <a:latin typeface="Arial Black" panose="020B0A04020102020204" pitchFamily="34" charset="0"/>
                <a:cs typeface="Arial" panose="020B0604020202020204" pitchFamily="34" charset="0"/>
              </a:defRPr>
            </a:lvl4pPr>
            <a:lvl5pPr marL="2057400" indent="-228600" eaLnBrk="0" hangingPunct="0">
              <a:defRPr sz="2400">
                <a:solidFill>
                  <a:schemeClr val="bg2"/>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bg2"/>
                </a:solidFill>
                <a:latin typeface="Arial Black" panose="020B0A04020102020204" pitchFamily="34" charset="0"/>
                <a:cs typeface="Arial" panose="020B0604020202020204" pitchFamily="34" charset="0"/>
              </a:defRPr>
            </a:lvl9pPr>
          </a:lstStyle>
          <a:p>
            <a:pPr eaLnBrk="1" hangingPunct="1"/>
            <a:r>
              <a:rPr lang="en-US" altLang="fr-FR" sz="2800" b="1" dirty="0" err="1">
                <a:solidFill>
                  <a:srgbClr val="FFFFFF"/>
                </a:solidFill>
                <a:latin typeface="Arial" panose="020B0604020202020204" pitchFamily="34" charset="0"/>
                <a:cs typeface="Times New Roman" panose="02020603050405020304" pitchFamily="18" charset="0"/>
              </a:rPr>
              <a:t>Pourquoi</a:t>
            </a:r>
            <a:r>
              <a:rPr lang="en-US" altLang="fr-FR" sz="2800" b="1" dirty="0">
                <a:solidFill>
                  <a:srgbClr val="FFFFFF"/>
                </a:solidFill>
                <a:latin typeface="Arial" panose="020B0604020202020204" pitchFamily="34" charset="0"/>
                <a:cs typeface="Times New Roman" panose="02020603050405020304" pitchFamily="18" charset="0"/>
              </a:rPr>
              <a:t> </a:t>
            </a:r>
            <a:r>
              <a:rPr lang="en-US" altLang="fr-FR" sz="2800" b="1" dirty="0" err="1">
                <a:solidFill>
                  <a:srgbClr val="FFFFFF"/>
                </a:solidFill>
                <a:latin typeface="Arial" panose="020B0604020202020204" pitchFamily="34" charset="0"/>
                <a:cs typeface="Times New Roman" panose="02020603050405020304" pitchFamily="18" charset="0"/>
              </a:rPr>
              <a:t>prescrire</a:t>
            </a:r>
            <a:r>
              <a:rPr lang="en-US" altLang="fr-FR" sz="2800" b="1" dirty="0">
                <a:solidFill>
                  <a:srgbClr val="FFFFFF"/>
                </a:solidFill>
                <a:latin typeface="Arial" panose="020B0604020202020204" pitchFamily="34" charset="0"/>
                <a:cs typeface="Times New Roman" panose="02020603050405020304" pitchFamily="18" charset="0"/>
              </a:rPr>
              <a:t> </a:t>
            </a:r>
            <a:r>
              <a:rPr lang="en-US" altLang="fr-FR" sz="2800" b="1" dirty="0" err="1">
                <a:solidFill>
                  <a:srgbClr val="FFFFFF"/>
                </a:solidFill>
                <a:latin typeface="Arial" panose="020B0604020202020204" pitchFamily="34" charset="0"/>
                <a:cs typeface="Times New Roman" panose="02020603050405020304" pitchFamily="18" charset="0"/>
              </a:rPr>
              <a:t>une</a:t>
            </a:r>
            <a:r>
              <a:rPr lang="en-US" altLang="fr-FR" sz="2800" b="1" dirty="0">
                <a:solidFill>
                  <a:srgbClr val="FFFFFF"/>
                </a:solidFill>
                <a:latin typeface="Arial" panose="020B0604020202020204" pitchFamily="34" charset="0"/>
                <a:cs typeface="Times New Roman" panose="02020603050405020304" pitchFamily="18" charset="0"/>
              </a:rPr>
              <a:t> activité physique ? </a:t>
            </a:r>
            <a:r>
              <a:rPr lang="en-US" altLang="fr-FR" sz="800" dirty="0" err="1">
                <a:solidFill>
                  <a:srgbClr val="FFFFFF"/>
                </a:solidFill>
                <a:latin typeface="Arial" panose="020B0604020202020204" pitchFamily="34" charset="0"/>
                <a:cs typeface="Times New Roman" panose="02020603050405020304" pitchFamily="18" charset="0"/>
              </a:rPr>
              <a:t>Médicosport</a:t>
            </a:r>
            <a:r>
              <a:rPr lang="en-US" altLang="fr-FR" sz="800" dirty="0">
                <a:solidFill>
                  <a:srgbClr val="FFFFFF"/>
                </a:solidFill>
                <a:latin typeface="Arial" panose="020B0604020202020204" pitchFamily="34" charset="0"/>
                <a:cs typeface="Times New Roman" panose="02020603050405020304" pitchFamily="18" charset="0"/>
              </a:rPr>
              <a:t>-santé du CNOSF</a:t>
            </a:r>
            <a:endParaRPr lang="fr-BE" altLang="fr-FR" sz="800" dirty="0">
              <a:solidFill>
                <a:srgbClr val="FFFFFF"/>
              </a:solidFill>
              <a:latin typeface="Arial" panose="020B060402020202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3E0CD7DF-A6A8-476E-90BF-4F85DB599453}"/>
              </a:ext>
            </a:extLst>
          </p:cNvPr>
          <p:cNvSpPr/>
          <p:nvPr/>
        </p:nvSpPr>
        <p:spPr>
          <a:xfrm>
            <a:off x="107504" y="550724"/>
            <a:ext cx="9036496" cy="6709529"/>
          </a:xfrm>
          <a:prstGeom prst="rect">
            <a:avLst/>
          </a:prstGeom>
        </p:spPr>
        <p:txBody>
          <a:bodyPr wrap="square">
            <a:spAutoFit/>
          </a:bodyPr>
          <a:lstStyle/>
          <a:p>
            <a:r>
              <a:rPr lang="fr-BE" sz="2000" dirty="0">
                <a:latin typeface="Arial" panose="020B0604020202020204" pitchFamily="34" charset="0"/>
                <a:cs typeface="Arial" panose="020B0604020202020204" pitchFamily="34" charset="0"/>
              </a:rPr>
              <a:t>L’</a:t>
            </a:r>
            <a:r>
              <a:rPr lang="fr-BE" sz="2000" dirty="0">
                <a:solidFill>
                  <a:srgbClr val="FFC000"/>
                </a:solidFill>
                <a:latin typeface="Arial" panose="020B0604020202020204" pitchFamily="34" charset="0"/>
                <a:cs typeface="Arial" panose="020B0604020202020204" pitchFamily="34" charset="0"/>
              </a:rPr>
              <a:t>inactivité physique </a:t>
            </a:r>
            <a:r>
              <a:rPr lang="fr-BE" sz="2000" dirty="0">
                <a:latin typeface="Arial" panose="020B0604020202020204" pitchFamily="34" charset="0"/>
                <a:cs typeface="Arial" panose="020B0604020202020204" pitchFamily="34" charset="0"/>
              </a:rPr>
              <a:t>est la </a:t>
            </a:r>
            <a:r>
              <a:rPr lang="fr-BE" sz="2000" dirty="0">
                <a:solidFill>
                  <a:srgbClr val="FFFF00"/>
                </a:solidFill>
                <a:latin typeface="Arial" panose="020B0604020202020204" pitchFamily="34" charset="0"/>
                <a:cs typeface="Arial" panose="020B0604020202020204" pitchFamily="34" charset="0"/>
              </a:rPr>
              <a:t>première cause de mortalité évitable</a:t>
            </a:r>
            <a:r>
              <a:rPr lang="fr-BE" sz="2000" dirty="0">
                <a:latin typeface="Arial" panose="020B0604020202020204" pitchFamily="34" charset="0"/>
                <a:cs typeface="Arial" panose="020B0604020202020204" pitchFamily="34" charset="0"/>
              </a:rPr>
              <a:t>.</a:t>
            </a:r>
          </a:p>
          <a:p>
            <a:endParaRPr lang="en-US" sz="1000" dirty="0">
              <a:latin typeface="Arial" panose="020B0604020202020204" pitchFamily="34" charset="0"/>
              <a:cs typeface="Arial" panose="020B0604020202020204" pitchFamily="34" charset="0"/>
            </a:endParaRPr>
          </a:p>
          <a:p>
            <a:r>
              <a:rPr lang="fr-BE" sz="2000" dirty="0">
                <a:latin typeface="Arial" panose="020B0604020202020204" pitchFamily="34" charset="0"/>
                <a:cs typeface="Arial" panose="020B0604020202020204" pitchFamily="34" charset="0"/>
              </a:rPr>
              <a:t>5 millions de décès par an dans le monde et de </a:t>
            </a:r>
            <a:r>
              <a:rPr lang="fr-BE" sz="2000" dirty="0">
                <a:solidFill>
                  <a:srgbClr val="FFFF00"/>
                </a:solidFill>
                <a:latin typeface="Arial" panose="020B0604020202020204" pitchFamily="34" charset="0"/>
                <a:cs typeface="Arial" panose="020B0604020202020204" pitchFamily="34" charset="0"/>
              </a:rPr>
              <a:t>10% des décès en Europe</a:t>
            </a:r>
          </a:p>
          <a:p>
            <a:endParaRPr lang="en-US" sz="1000" dirty="0">
              <a:latin typeface="Arial" panose="020B0604020202020204" pitchFamily="34" charset="0"/>
              <a:cs typeface="Arial" panose="020B0604020202020204" pitchFamily="34" charset="0"/>
            </a:endParaRPr>
          </a:p>
          <a:p>
            <a:r>
              <a:rPr lang="fr-BE" sz="2000" dirty="0">
                <a:latin typeface="Arial" panose="020B0604020202020204" pitchFamily="34" charset="0"/>
                <a:cs typeface="Arial" panose="020B0604020202020204" pitchFamily="34" charset="0"/>
              </a:rPr>
              <a:t>L’</a:t>
            </a:r>
            <a:r>
              <a:rPr lang="fr-BE" sz="2000" dirty="0">
                <a:solidFill>
                  <a:srgbClr val="FFC000"/>
                </a:solidFill>
                <a:latin typeface="Arial" panose="020B0604020202020204" pitchFamily="34" charset="0"/>
                <a:cs typeface="Arial" panose="020B0604020202020204" pitchFamily="34" charset="0"/>
              </a:rPr>
              <a:t>activité physique </a:t>
            </a:r>
            <a:r>
              <a:rPr lang="fr-BE" sz="2000" dirty="0">
                <a:latin typeface="Arial" panose="020B0604020202020204" pitchFamily="34" charset="0"/>
                <a:cs typeface="Arial" panose="020B0604020202020204" pitchFamily="34" charset="0"/>
              </a:rPr>
              <a:t>(AP) et sportive régulière est un facteur de santé à la fois en terme de </a:t>
            </a:r>
            <a:r>
              <a:rPr lang="fr-BE" sz="2000" dirty="0">
                <a:solidFill>
                  <a:srgbClr val="FF0000"/>
                </a:solidFill>
                <a:latin typeface="Arial" panose="020B0604020202020204" pitchFamily="34" charset="0"/>
                <a:cs typeface="Arial" panose="020B0604020202020204" pitchFamily="34" charset="0"/>
              </a:rPr>
              <a:t>prévention</a:t>
            </a:r>
            <a:r>
              <a:rPr lang="fr-BE" sz="2000" dirty="0">
                <a:latin typeface="Arial" panose="020B0604020202020204" pitchFamily="34" charset="0"/>
                <a:cs typeface="Arial" panose="020B0604020202020204" pitchFamily="34" charset="0"/>
              </a:rPr>
              <a:t> des principales maladies chroniques (expertise collective ANSES 2016), de </a:t>
            </a:r>
            <a:r>
              <a:rPr lang="fr-BE" sz="2000" dirty="0">
                <a:solidFill>
                  <a:srgbClr val="FF0000"/>
                </a:solidFill>
                <a:latin typeface="Arial" panose="020B0604020202020204" pitchFamily="34" charset="0"/>
                <a:cs typeface="Arial" panose="020B0604020202020204" pitchFamily="34" charset="0"/>
              </a:rPr>
              <a:t>maintien</a:t>
            </a:r>
            <a:r>
              <a:rPr lang="fr-BE" sz="2000" dirty="0">
                <a:latin typeface="Arial" panose="020B0604020202020204" pitchFamily="34" charset="0"/>
                <a:cs typeface="Arial" panose="020B0604020202020204" pitchFamily="34" charset="0"/>
              </a:rPr>
              <a:t> voire de l’</a:t>
            </a:r>
            <a:r>
              <a:rPr lang="fr-BE" sz="2000" dirty="0">
                <a:solidFill>
                  <a:srgbClr val="FF0000"/>
                </a:solidFill>
                <a:latin typeface="Arial" panose="020B0604020202020204" pitchFamily="34" charset="0"/>
                <a:cs typeface="Arial" panose="020B0604020202020204" pitchFamily="34" charset="0"/>
              </a:rPr>
              <a:t>amélioration</a:t>
            </a:r>
            <a:r>
              <a:rPr lang="fr-BE" sz="2000" dirty="0">
                <a:latin typeface="Arial" panose="020B0604020202020204" pitchFamily="34" charset="0"/>
                <a:cs typeface="Arial" panose="020B0604020202020204" pitchFamily="34" charset="0"/>
              </a:rPr>
              <a:t> du capital santé et de la prise en charge de la plupart des maladies chroniques</a:t>
            </a:r>
          </a:p>
          <a:p>
            <a:endParaRPr lang="en-US" sz="1000" dirty="0">
              <a:latin typeface="Arial" panose="020B0604020202020204" pitchFamily="34" charset="0"/>
              <a:cs typeface="Arial" panose="020B0604020202020204" pitchFamily="34" charset="0"/>
            </a:endParaRPr>
          </a:p>
          <a:p>
            <a:r>
              <a:rPr lang="fr-BE" sz="2000" dirty="0">
                <a:latin typeface="Arial" panose="020B0604020202020204" pitchFamily="34" charset="0"/>
                <a:cs typeface="Arial" panose="020B0604020202020204" pitchFamily="34" charset="0"/>
              </a:rPr>
              <a:t>L’activité physique régulière </a:t>
            </a:r>
            <a:r>
              <a:rPr lang="fr-BE" sz="2000" dirty="0">
                <a:solidFill>
                  <a:srgbClr val="FFFF00"/>
                </a:solidFill>
                <a:latin typeface="Arial" panose="020B0604020202020204" pitchFamily="34" charset="0"/>
                <a:cs typeface="Arial" panose="020B0604020202020204" pitchFamily="34" charset="0"/>
              </a:rPr>
              <a:t>diminue le risque de mortalité précoce de 30% </a:t>
            </a:r>
          </a:p>
          <a:p>
            <a:r>
              <a:rPr lang="fr-BE" sz="2000" dirty="0">
                <a:solidFill>
                  <a:srgbClr val="92D050"/>
                </a:solidFill>
                <a:latin typeface="Arial" panose="020B0604020202020204" pitchFamily="34" charset="0"/>
                <a:cs typeface="Arial" panose="020B0604020202020204" pitchFamily="34" charset="0"/>
              </a:rPr>
              <a:t>15 minutes de marche tous les jours </a:t>
            </a:r>
            <a:r>
              <a:rPr lang="fr-BE" sz="2000" dirty="0">
                <a:solidFill>
                  <a:srgbClr val="FFFF00"/>
                </a:solidFill>
                <a:latin typeface="Arial" panose="020B0604020202020204" pitchFamily="34" charset="0"/>
                <a:cs typeface="Arial" panose="020B0604020202020204" pitchFamily="34" charset="0"/>
              </a:rPr>
              <a:t>diminue la mortalité précoce de 14% </a:t>
            </a:r>
            <a:r>
              <a:rPr lang="fr-BE" sz="2000" dirty="0">
                <a:latin typeface="Arial" panose="020B0604020202020204" pitchFamily="34" charset="0"/>
                <a:cs typeface="Arial" panose="020B0604020202020204" pitchFamily="34" charset="0"/>
              </a:rPr>
              <a:t>chez les sujets en bonne santé comme chez ceux présentant déjà une pathologie chronique.</a:t>
            </a:r>
          </a:p>
          <a:p>
            <a:endParaRPr lang="fr-BE" sz="1000" dirty="0">
              <a:latin typeface="Arial" panose="020B0604020202020204" pitchFamily="34" charset="0"/>
              <a:cs typeface="Arial" panose="020B0604020202020204" pitchFamily="34" charset="0"/>
            </a:endParaRPr>
          </a:p>
          <a:p>
            <a:r>
              <a:rPr lang="fr-BE" sz="2000" dirty="0">
                <a:solidFill>
                  <a:srgbClr val="92D050"/>
                </a:solidFill>
                <a:latin typeface="Arial" panose="020B0604020202020204" pitchFamily="34" charset="0"/>
                <a:cs typeface="Arial" panose="020B0604020202020204" pitchFamily="34" charset="0"/>
              </a:rPr>
              <a:t>20 minutes d’AP d’intensité modérée quotidiennes </a:t>
            </a:r>
            <a:r>
              <a:rPr lang="fr-BE" sz="2000" dirty="0">
                <a:latin typeface="Arial" panose="020B0604020202020204" pitchFamily="34" charset="0"/>
                <a:cs typeface="Arial" panose="020B0604020202020204" pitchFamily="34" charset="0"/>
              </a:rPr>
              <a:t>permettent de </a:t>
            </a:r>
            <a:r>
              <a:rPr lang="fr-BE" sz="2000" dirty="0">
                <a:solidFill>
                  <a:srgbClr val="FFFF00"/>
                </a:solidFill>
                <a:latin typeface="Arial" panose="020B0604020202020204" pitchFamily="34" charset="0"/>
                <a:cs typeface="Arial" panose="020B0604020202020204" pitchFamily="34" charset="0"/>
              </a:rPr>
              <a:t>diminuer la mortalité de 16 à 30 %</a:t>
            </a:r>
            <a:r>
              <a:rPr lang="fr-BE" sz="2000" dirty="0">
                <a:latin typeface="Arial" panose="020B0604020202020204" pitchFamily="34" charset="0"/>
                <a:cs typeface="Arial" panose="020B0604020202020204" pitchFamily="34" charset="0"/>
              </a:rPr>
              <a:t> : -30% chez les sujets d’IMC normal et -16% chez les sujets obèses.</a:t>
            </a:r>
          </a:p>
          <a:p>
            <a:endParaRPr lang="en-US" sz="1000" dirty="0">
              <a:latin typeface="Arial" panose="020B0604020202020204" pitchFamily="34" charset="0"/>
              <a:cs typeface="Arial" panose="020B0604020202020204" pitchFamily="34" charset="0"/>
            </a:endParaRPr>
          </a:p>
          <a:p>
            <a:r>
              <a:rPr lang="fr-BE" sz="2000" dirty="0">
                <a:latin typeface="Arial" panose="020B0604020202020204" pitchFamily="34" charset="0"/>
                <a:cs typeface="Arial" panose="020B0604020202020204" pitchFamily="34" charset="0"/>
              </a:rPr>
              <a:t>La pratique d’une </a:t>
            </a:r>
            <a:r>
              <a:rPr lang="fr-BE" sz="2000" dirty="0">
                <a:solidFill>
                  <a:srgbClr val="92D050"/>
                </a:solidFill>
                <a:latin typeface="Arial" panose="020B0604020202020204" pitchFamily="34" charset="0"/>
                <a:cs typeface="Arial" panose="020B0604020202020204" pitchFamily="34" charset="0"/>
              </a:rPr>
              <a:t>AP régulière </a:t>
            </a:r>
            <a:r>
              <a:rPr lang="fr-BE" sz="2000" dirty="0">
                <a:latin typeface="Arial" panose="020B0604020202020204" pitchFamily="34" charset="0"/>
                <a:cs typeface="Arial" panose="020B0604020202020204" pitchFamily="34" charset="0"/>
              </a:rPr>
              <a:t>permet d’</a:t>
            </a:r>
            <a:r>
              <a:rPr lang="fr-BE" sz="2000" dirty="0">
                <a:solidFill>
                  <a:srgbClr val="FFFF00"/>
                </a:solidFill>
                <a:latin typeface="Arial" panose="020B0604020202020204" pitchFamily="34" charset="0"/>
                <a:cs typeface="Arial" panose="020B0604020202020204" pitchFamily="34" charset="0"/>
              </a:rPr>
              <a:t>éviter 30% des maladies cardiovasculaires </a:t>
            </a:r>
            <a:r>
              <a:rPr lang="fr-BE" sz="2000" dirty="0">
                <a:latin typeface="Arial" panose="020B0604020202020204" pitchFamily="34" charset="0"/>
                <a:cs typeface="Arial" panose="020B0604020202020204" pitchFamily="34" charset="0"/>
              </a:rPr>
              <a:t>(infarctus du myocarde et AVC) et ↓ les risques d’HTA.</a:t>
            </a:r>
          </a:p>
          <a:p>
            <a:endParaRPr lang="fr-BE" sz="1000" dirty="0">
              <a:latin typeface="Arial" panose="020B0604020202020204" pitchFamily="34" charset="0"/>
              <a:cs typeface="Arial" panose="020B0604020202020204" pitchFamily="34" charset="0"/>
            </a:endParaRPr>
          </a:p>
          <a:p>
            <a:r>
              <a:rPr lang="fr-BE" sz="2000" dirty="0">
                <a:latin typeface="Arial" panose="020B0604020202020204" pitchFamily="34" charset="0"/>
                <a:cs typeface="Arial" panose="020B0604020202020204" pitchFamily="34" charset="0"/>
              </a:rPr>
              <a:t>L’AP régulière peut prévenir la survenue de la moitié des diabètes de type 2 chez des sujets </a:t>
            </a:r>
            <a:r>
              <a:rPr lang="fr-BE" sz="2000" dirty="0" err="1">
                <a:latin typeface="Arial" panose="020B0604020202020204" pitchFamily="34" charset="0"/>
                <a:cs typeface="Arial" panose="020B0604020202020204" pitchFamily="34" charset="0"/>
              </a:rPr>
              <a:t>pré-diabétiques</a:t>
            </a:r>
            <a:r>
              <a:rPr lang="fr-BE" sz="2000" dirty="0">
                <a:latin typeface="Arial" panose="020B0604020202020204" pitchFamily="34" charset="0"/>
                <a:cs typeface="Arial" panose="020B0604020202020204" pitchFamily="34" charset="0"/>
              </a:rPr>
              <a:t>.</a:t>
            </a:r>
          </a:p>
          <a:p>
            <a:endParaRPr lang="fr-B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35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1352</TotalTime>
  <Words>2490</Words>
  <Application>Microsoft Office PowerPoint</Application>
  <PresentationFormat>Affichage à l'écran (4:3)</PresentationFormat>
  <Paragraphs>349</Paragraphs>
  <Slides>32</Slides>
  <Notes>16</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32</vt:i4>
      </vt:variant>
    </vt:vector>
  </HeadingPairs>
  <TitlesOfParts>
    <vt:vector size="36" baseType="lpstr">
      <vt:lpstr>Arial</vt:lpstr>
      <vt:lpstr>Arial Black</vt:lpstr>
      <vt:lpstr>Calibri</vt:lpstr>
      <vt:lpstr>Thème Office</vt:lpstr>
      <vt:lpstr>Colloque et Assises de la Plongée 2018 – Région SUD FFESSM SPORT et SANTE :     enseigner le Sport Adapté</vt:lpstr>
      <vt:lpstr>Colloque et Assises de la Plongée 2018 – Région SUD FFESSM SPORT et SANTE :     enseigner le Sport Adapté</vt:lpstr>
      <vt:lpstr>Colloque et Assises de la Plongée 2018 – Région SUD FFESSM SPORT et SANTE :     enseigner le Sport Adapté</vt:lpstr>
      <vt:lpstr>Colloque et Assises de la Plongée 2018 – Région SUD FFESSM SPORT et SANTE :     enseigner le Sport Adapté</vt:lpstr>
      <vt:lpstr>Colloque et Assises de la Plongée 2018 – Région SUD FFESSM SPORT et SANTE :     enseigner le Sport Adapté</vt:lpstr>
      <vt:lpstr>Présentation PowerPoint</vt:lpstr>
      <vt:lpstr>Présentation PowerPoint</vt:lpstr>
      <vt:lpstr>Présentation PowerPoint</vt:lpstr>
      <vt:lpstr>Présentation PowerPoint</vt:lpstr>
      <vt:lpstr>Présentation PowerPoint</vt:lpstr>
      <vt:lpstr>Présentation PowerPoint</vt:lpstr>
      <vt:lpstr>Colloque et Assises de la Plongée 2018 – Région SUD FFESSM SPORT et SANTE :     enseigner le Sport Adapté</vt:lpstr>
      <vt:lpstr>Colloque et Assises de la Plongée 2018 – Région SUD FFESSM SPORT et SANTE :     enseigner le Sport Adapté</vt:lpstr>
      <vt:lpstr>Colloque et Assises de la Plongée 2018 – Région SUD FFESSM SPORT et SANTE :     enseigner le Sport Adapté</vt:lpstr>
      <vt:lpstr>Colloque et Assises de la Plongée 2018 – Région SUD FFESSM SPORT et SANTE :     enseigner le Sport Adapté</vt:lpstr>
      <vt:lpstr>Colloque et Assises de la Plongée 2018 – Région SUD FFESSM SPORT et SANTE :     enseigner le Sport Adapté</vt:lpstr>
      <vt:lpstr>Colloque et Assises de la Plongée 2018 – Région SUD FFESSM SPORT et SANTE :     enseigner le Sport Adapté</vt:lpstr>
      <vt:lpstr>Présentation PowerPoint</vt:lpstr>
      <vt:lpstr>Présentation PowerPoint</vt:lpstr>
      <vt:lpstr>Présentation PowerPoint</vt:lpstr>
      <vt:lpstr>Présentation PowerPoint</vt:lpstr>
      <vt:lpstr>Colloque et Assises de la Plongée 2018 – Région SUD FFESSM SPORT et SANTE :     enseigner le Sport Adapté</vt:lpstr>
      <vt:lpstr>Colloque et Assises de la Plongée 2018 – Région SUD FFESSM SPORT et SANTE :     enseigner le Sport Adapté</vt:lpstr>
      <vt:lpstr>Colloque et Assises de la Plongée 2018 – Région SUD FFESSM SPORT et SANTE :     enseigner le Sport Adapté</vt:lpstr>
      <vt:lpstr>Colloque et Assises de la Plongée 2018 – Région SUD FFESSM SPORT et SANTE :     enseigner le Sport Adapté</vt:lpstr>
      <vt:lpstr>Colloque et Assises de la Plongée 2018 – Région SUD FFESSM SPORT et SANTE :     enseigner le Sport Adapté</vt:lpstr>
      <vt:lpstr>Présentation PowerPoint</vt:lpstr>
      <vt:lpstr>Présentation PowerPoint</vt:lpstr>
      <vt:lpstr>Présentation PowerPoint</vt:lpstr>
      <vt:lpstr>Présentation PowerPoint</vt:lpstr>
      <vt:lpstr>Présentation PowerPoint</vt:lpstr>
      <vt:lpstr>Présentation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Colloque et Assises de la Plongée 2018 – Région SUD FFESSM SPORT et SANTE</dc:title>
  <dc:creator>Fred</dc:creator>
  <cp:lastModifiedBy>Carl WILLEM</cp:lastModifiedBy>
  <cp:revision>116</cp:revision>
  <dcterms:created xsi:type="dcterms:W3CDTF">2018-11-21T11:27:09Z</dcterms:created>
  <dcterms:modified xsi:type="dcterms:W3CDTF">2018-12-08T09:18:45Z</dcterms:modified>
</cp:coreProperties>
</file>