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1" r:id="rId9"/>
    <p:sldId id="272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99CCFF"/>
    <a:srgbClr val="E0FBFF"/>
    <a:srgbClr val="3366CC"/>
    <a:srgbClr val="FF3300"/>
    <a:srgbClr val="0066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1"/>
    <p:restoredTop sz="86474"/>
  </p:normalViewPr>
  <p:slideViewPr>
    <p:cSldViewPr>
      <p:cViewPr>
        <p:scale>
          <a:sx n="89" d="100"/>
          <a:sy n="89" d="100"/>
        </p:scale>
        <p:origin x="2808" y="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REPARTITION CONVENTIONS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 </a:t>
            </a:r>
            <a:r>
              <a:rPr lang="en-US" dirty="0"/>
              <a:t>DEPARTEMENT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REPARTITION CONVENTIONS PAR DEPARTEMENT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578025344122749"/>
                  <c:y val="0.02958476311856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816639026477648"/>
                  <c:y val="-0.1428228496153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330261231925979"/>
                  <c:y val="0.02943437123766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3"/>
                <c:pt idx="0">
                  <c:v>CODEP 06</c:v>
                </c:pt>
                <c:pt idx="1">
                  <c:v>CODEP 83</c:v>
                </c:pt>
                <c:pt idx="2">
                  <c:v>CODEP 13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22.0</c:v>
                </c:pt>
                <c:pt idx="1">
                  <c:v>29.0</c:v>
                </c:pt>
                <c:pt idx="2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REPARTITION </a:t>
            </a:r>
            <a:r>
              <a:rPr lang="en-US" dirty="0"/>
              <a:t>SCA PAR DEPARTEMENT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REPARTITION SCA PAR DEPARTEMENT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229661271884965"/>
                  <c:y val="0.0648046564784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66121234533"/>
                      <c:h val="0.1567232814196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33359304494314"/>
                  <c:y val="-0.06045688853501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697563367045"/>
                      <c:h val="0.15587841197807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00409822914786527"/>
                  <c:y val="0.07418825891773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4008106163"/>
                      <c:h val="0.12504067735910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0675665646596624"/>
                  <c:y val="0.01328839928840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CODEP 06</c:v>
                </c:pt>
                <c:pt idx="1">
                  <c:v>CODEP 83</c:v>
                </c:pt>
                <c:pt idx="2">
                  <c:v>CODEP 13</c:v>
                </c:pt>
                <c:pt idx="3">
                  <c:v>CODEP 04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23.0</c:v>
                </c:pt>
                <c:pt idx="1">
                  <c:v>52.0</c:v>
                </c:pt>
                <c:pt idx="2">
                  <c:v>25.0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 smtClean="0"/>
              <a:t>Comparaison</a:t>
            </a:r>
            <a:r>
              <a:rPr lang="fr-FR" sz="2000" baseline="0" dirty="0" smtClean="0"/>
              <a:t> NB </a:t>
            </a:r>
            <a:r>
              <a:rPr lang="fr-FR" sz="2000" baseline="0" dirty="0" err="1" smtClean="0"/>
              <a:t>conveNtions</a:t>
            </a:r>
            <a:r>
              <a:rPr lang="fr-FR" sz="2000" baseline="0" dirty="0" smtClean="0"/>
              <a:t> / NB SCA </a:t>
            </a:r>
            <a:endParaRPr lang="fr-FR" sz="2000" dirty="0"/>
          </a:p>
        </c:rich>
      </c:tx>
      <c:layout>
        <c:manualLayout>
          <c:xMode val="edge"/>
          <c:yMode val="edge"/>
          <c:x val="0.226063529173087"/>
          <c:y val="0.034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224380865894"/>
          <c:y val="0.17628125"/>
          <c:w val="0.765002801621076"/>
          <c:h val="0.61753223425196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CODEP 06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Nb SCA</c:v>
                </c:pt>
                <c:pt idx="1">
                  <c:v>Nb CONVENTIONS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23.0</c:v>
                </c:pt>
                <c:pt idx="1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CODEP 83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Nb SCA</c:v>
                </c:pt>
                <c:pt idx="1">
                  <c:v>Nb CONVENTIONS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52.0</c:v>
                </c:pt>
                <c:pt idx="1">
                  <c:v>29.0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CODEP 13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Nb SCA</c:v>
                </c:pt>
                <c:pt idx="1">
                  <c:v>Nb CONVENTIONS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25.0</c:v>
                </c:pt>
                <c:pt idx="1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CODEP 04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38028141800669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36097921486984"/>
                      <c:h val="0.02885949803149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153365205798391"/>
                  <c:y val="-0.00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96817744888249"/>
                      <c:h val="0.06010949803149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Nb SCA</c:v>
                </c:pt>
                <c:pt idx="1">
                  <c:v>Nb CONVENTIONS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1.0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100"/>
        <c:shape val="box"/>
        <c:axId val="-2088200112"/>
        <c:axId val="-2083506944"/>
        <c:axId val="0"/>
      </c:bar3DChart>
      <c:catAx>
        <c:axId val="-208820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83506944"/>
        <c:crosses val="autoZero"/>
        <c:auto val="1"/>
        <c:lblAlgn val="ctr"/>
        <c:lblOffset val="100"/>
        <c:noMultiLvlLbl val="0"/>
      </c:catAx>
      <c:valAx>
        <c:axId val="-2083506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8820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771484327828"/>
          <c:y val="0.85"/>
          <c:w val="0.852619636465513"/>
          <c:h val="0.066363681102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C9026A-F284-B540-92BD-B875D8CB2FA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90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926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6942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53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484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87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679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691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477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379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26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52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0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3851275" y="112713"/>
            <a:ext cx="5100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700" dirty="0" smtClean="0">
                <a:solidFill>
                  <a:schemeClr val="accent2"/>
                </a:solidFill>
                <a:latin typeface="Impact" charset="0"/>
              </a:rPr>
              <a:t> </a:t>
            </a:r>
            <a:r>
              <a:rPr lang="fr-FR" altLang="fr-FR" sz="17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Assise Professionnalisation et Plongée PACA</a:t>
            </a:r>
          </a:p>
          <a:p>
            <a:pPr algn="r" eaLnBrk="1" hangingPunct="1">
              <a:defRPr/>
            </a:pPr>
            <a:r>
              <a:rPr lang="fr-FR" altLang="fr-FR" sz="18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Hyères –</a:t>
            </a:r>
            <a:r>
              <a:rPr lang="fr-FR" altLang="fr-FR" sz="1800" b="1" dirty="0" smtClean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 08.12.2018</a:t>
            </a:r>
            <a:endParaRPr lang="fr-FR" altLang="fr-FR" sz="1800" b="1" dirty="0" smtClean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9" name="Line 47"/>
          <p:cNvSpPr>
            <a:spLocks noChangeShapeType="1"/>
          </p:cNvSpPr>
          <p:nvPr userDrawn="1"/>
        </p:nvSpPr>
        <p:spPr bwMode="auto">
          <a:xfrm>
            <a:off x="5148263" y="765175"/>
            <a:ext cx="37449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4355976" y="755412"/>
            <a:ext cx="4608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Commission Technique Régionale - Région SUD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"/>
            <a:ext cx="1944911" cy="12966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0565"/>
            <a:ext cx="1191733" cy="1189980"/>
          </a:xfrm>
          <a:prstGeom prst="rect">
            <a:avLst/>
          </a:prstGeom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250826" y="6525344"/>
            <a:ext cx="59953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Créée en 1948, la FFESSM est membre fondateur de la confédération mondiale des activités subaquatiques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1381079" y="2708920"/>
            <a:ext cx="599234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fr-FR" sz="2400" dirty="0" smtClean="0"/>
              <a:t>Convention du stagiaire </a:t>
            </a:r>
            <a:r>
              <a:rPr lang="fr-FR" sz="2400" dirty="0"/>
              <a:t>p</a:t>
            </a:r>
            <a:r>
              <a:rPr lang="fr-FR" sz="2400" dirty="0" smtClean="0"/>
              <a:t>édagogique MF1</a:t>
            </a:r>
          </a:p>
          <a:p>
            <a:pPr marL="0" indent="0" algn="ctr">
              <a:buNone/>
            </a:pPr>
            <a:r>
              <a:rPr lang="fr-FR" sz="2400" dirty="0"/>
              <a:t>e</a:t>
            </a:r>
            <a:r>
              <a:rPr lang="fr-FR" sz="2400" dirty="0" smtClean="0"/>
              <a:t>n structure commerciale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06" y="3613784"/>
            <a:ext cx="2121242" cy="2996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3613783"/>
            <a:ext cx="2110776" cy="299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564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Quels documents doit-on tenir à disposition des services de l’état sur un contrôle ?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La convention signée en date de validité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sz="2000" dirty="0" smtClean="0"/>
              <a:t>Un calendrier des présences du stagiaire dans l’entreprise si la convention à une validité de plusieurs mois.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sz="2000" dirty="0" smtClean="0"/>
              <a:t>Le livret pédagogique du stagiaire à jour :</a:t>
            </a:r>
          </a:p>
          <a:p>
            <a:pPr lvl="1"/>
            <a:r>
              <a:rPr lang="fr-FR" sz="1800" dirty="0" smtClean="0"/>
              <a:t>Le nom des tuteurs sur le livret pédagogique</a:t>
            </a:r>
          </a:p>
          <a:p>
            <a:pPr lvl="1"/>
            <a:r>
              <a:rPr lang="fr-FR" sz="1800" dirty="0" smtClean="0"/>
              <a:t>Les séances pédagogiques enregistrées sur le livret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599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Quelques conseils utiles pour respecter cette convention.</a:t>
            </a:r>
            <a:endParaRPr lang="fr-FR" sz="24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1800" dirty="0" smtClean="0"/>
              <a:t>Le comité et sa CTR son très exigeants quant au respect des conventions. </a:t>
            </a:r>
          </a:p>
          <a:p>
            <a:pPr marL="0" indent="0">
              <a:buNone/>
            </a:pPr>
            <a:r>
              <a:rPr lang="fr-FR" sz="1800" dirty="0" smtClean="0"/>
              <a:t>Le stagiaire </a:t>
            </a:r>
            <a:r>
              <a:rPr lang="fr-FR" sz="1800" dirty="0" err="1" smtClean="0"/>
              <a:t>Péda</a:t>
            </a:r>
            <a:r>
              <a:rPr lang="fr-FR" sz="1800" dirty="0" smtClean="0"/>
              <a:t> est placé sous l’autorité disciplinaire du comité régional.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>
              <a:buFont typeface="Symbol" charset="2"/>
              <a:buChar char="Þ"/>
            </a:pPr>
            <a:r>
              <a:rPr lang="fr-FR" sz="1800" dirty="0" smtClean="0"/>
              <a:t>Présence tuteur de stage pour assurer le suivi pédagogique.</a:t>
            </a:r>
          </a:p>
          <a:p>
            <a:pPr>
              <a:buFont typeface="Symbol" charset="2"/>
              <a:buChar char="Þ"/>
            </a:pPr>
            <a:r>
              <a:rPr lang="fr-FR" sz="1800" dirty="0" smtClean="0"/>
              <a:t>Le tuteur respecte la progression pédagogique du stagiaire :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stagiaire observe, travaille sous supervision, puis en autonomie.</a:t>
            </a:r>
          </a:p>
          <a:p>
            <a:pPr>
              <a:buFont typeface="Symbol" charset="2"/>
              <a:buChar char="Þ"/>
            </a:pPr>
            <a:r>
              <a:rPr lang="fr-FR" sz="1800" dirty="0" smtClean="0"/>
              <a:t>Le stagiaire n’est pas là pour faire de l’exploration (absent du L. P.).</a:t>
            </a:r>
          </a:p>
          <a:p>
            <a:pPr>
              <a:buFont typeface="Symbol" charset="2"/>
              <a:buChar char="Þ"/>
            </a:pPr>
            <a:r>
              <a:rPr lang="fr-FR" sz="1800" dirty="0" smtClean="0"/>
              <a:t>Le stagiaire travaille sur un public FFESSM !!!</a:t>
            </a:r>
          </a:p>
          <a:p>
            <a:pPr>
              <a:buFont typeface="Symbol" charset="2"/>
              <a:buChar char="Þ"/>
            </a:pPr>
            <a:r>
              <a:rPr lang="fr-FR" sz="1800" dirty="0"/>
              <a:t>Le stagiaire n’est pas là pour ne faire que du baptême ou de la </a:t>
            </a:r>
            <a:r>
              <a:rPr lang="fr-FR" sz="1800" dirty="0" err="1"/>
              <a:t>Rando</a:t>
            </a:r>
            <a:r>
              <a:rPr lang="fr-FR" sz="1800" dirty="0"/>
              <a:t> </a:t>
            </a:r>
            <a:r>
              <a:rPr lang="fr-FR" sz="1800" dirty="0" smtClean="0"/>
              <a:t>!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44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475656" y="2708920"/>
            <a:ext cx="4063933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fr-FR" sz="2400" b="1" kern="0" dirty="0" smtClean="0"/>
              <a:t>Merci pour votre attention.</a:t>
            </a:r>
          </a:p>
          <a:p>
            <a:pPr marL="0" indent="0">
              <a:buFontTx/>
              <a:buNone/>
            </a:pPr>
            <a:endParaRPr lang="fr-FR" sz="2400" kern="0" dirty="0" smtClean="0"/>
          </a:p>
          <a:p>
            <a:pPr marL="0" indent="0">
              <a:buFontTx/>
              <a:buNone/>
            </a:pPr>
            <a:r>
              <a:rPr lang="fr-FR" sz="2400" kern="0" dirty="0" smtClean="0"/>
              <a:t>Des questions ?</a:t>
            </a:r>
            <a:endParaRPr lang="fr-FR" sz="2400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28498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Rappel Cursus Formation MF1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4"/>
            <a:ext cx="4113793" cy="46572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2420888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grandes étapes :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Stage initial (6 jours) =&gt; livret pédagogique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Stage pédagogique en Association ou SCA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Stage final (5 jours)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Examen (1 ou 2 jours)</a:t>
            </a:r>
          </a:p>
          <a:p>
            <a:pPr marL="285750" indent="-285750">
              <a:buFont typeface="Arial" charset="0"/>
              <a:buChar char="•"/>
            </a:pPr>
            <a:endParaRPr lang="fr-FR" sz="1600" dirty="0"/>
          </a:p>
          <a:p>
            <a:r>
              <a:rPr lang="fr-FR" sz="2000" dirty="0" smtClean="0"/>
              <a:t>Le stage pédagogique :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65 séances minimum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1 séance est constituée de plusieurs UF</a:t>
            </a:r>
          </a:p>
          <a:p>
            <a:endParaRPr lang="fr-FR" sz="1600" dirty="0" smtClean="0"/>
          </a:p>
          <a:p>
            <a:r>
              <a:rPr lang="fr-FR" sz="2000" dirty="0" smtClean="0"/>
              <a:t>Validité livret pédagogique :</a:t>
            </a:r>
            <a:br>
              <a:rPr lang="fr-FR" sz="2000" dirty="0" smtClean="0"/>
            </a:br>
            <a:r>
              <a:rPr lang="fr-FR" sz="2000" dirty="0" smtClean="0"/>
              <a:t>=&gt; 3 ans maximum.</a:t>
            </a:r>
          </a:p>
          <a:p>
            <a:pPr marL="285750" indent="-285750">
              <a:buFont typeface="Arial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507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Le </a:t>
            </a:r>
            <a:r>
              <a:rPr lang="fr-FR" sz="2400" dirty="0"/>
              <a:t>S</a:t>
            </a:r>
            <a:r>
              <a:rPr lang="fr-FR" sz="2400" dirty="0" smtClean="0"/>
              <a:t>tage </a:t>
            </a:r>
            <a:r>
              <a:rPr lang="fr-FR" sz="2400" dirty="0"/>
              <a:t>P</a:t>
            </a:r>
            <a:r>
              <a:rPr lang="fr-FR" sz="2400" dirty="0" smtClean="0"/>
              <a:t>édagogique MF1: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Peut être réalisé en structure associative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	=&gt; pas de convention de stage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Peut être réalisé en structure commerciale</a:t>
            </a:r>
          </a:p>
          <a:p>
            <a:pPr marL="0" indent="0">
              <a:buNone/>
            </a:pPr>
            <a:r>
              <a:rPr lang="fr-FR" sz="2000" dirty="0" smtClean="0"/>
              <a:t>	</a:t>
            </a:r>
            <a:r>
              <a:rPr lang="fr-FR" sz="2000" b="1" dirty="0" smtClean="0">
                <a:solidFill>
                  <a:srgbClr val="FF0000"/>
                </a:solidFill>
              </a:rPr>
              <a:t>=&gt; convention de Stage obligatoire !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1800" dirty="0" smtClean="0"/>
              <a:t>Didier </a:t>
            </a:r>
            <a:r>
              <a:rPr lang="fr-FR" sz="1800" dirty="0" err="1" smtClean="0"/>
              <a:t>Vetteze</a:t>
            </a:r>
            <a:r>
              <a:rPr lang="fr-FR" sz="1800" dirty="0" smtClean="0"/>
              <a:t>, DIRRECTE PACA, UD 06, a reprécisé mardi soir lors d’une soirée « sécurité Plongée » organisé par le CODEP 06 que seuls les salariés et stagiaires sous convention étaient habilités à encadrer en SCA.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250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La Convention de Stage :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Convention tripartite entre COMITE SUD, SCA et STAGIAIRE.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2000" dirty="0" smtClean="0"/>
              <a:t>Elle est donc signée par :</a:t>
            </a:r>
          </a:p>
          <a:p>
            <a:r>
              <a:rPr lang="fr-FR" sz="1800" dirty="0" smtClean="0"/>
              <a:t>le président de région ou par délégation son président de CTR,</a:t>
            </a:r>
          </a:p>
          <a:p>
            <a:r>
              <a:rPr lang="fr-FR" sz="1800" dirty="0"/>
              <a:t>l</a:t>
            </a:r>
            <a:r>
              <a:rPr lang="fr-FR" sz="1800" dirty="0" smtClean="0"/>
              <a:t>e gérant de la SCA,</a:t>
            </a:r>
          </a:p>
          <a:p>
            <a:r>
              <a:rPr lang="fr-FR" sz="1800" dirty="0"/>
              <a:t>l</a:t>
            </a:r>
            <a:r>
              <a:rPr lang="fr-FR" sz="1800" dirty="0" smtClean="0"/>
              <a:t>e stagiaire pédagogique MF1.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b="1" dirty="0" smtClean="0"/>
              <a:t>Les conventions sont donc à renvoyer par mail pour signature </a:t>
            </a:r>
            <a:br>
              <a:rPr lang="fr-FR" sz="1800" b="1" dirty="0" smtClean="0"/>
            </a:br>
            <a:r>
              <a:rPr lang="fr-FR" sz="1800" b="1" dirty="0" smtClean="0"/>
              <a:t>au Comité </a:t>
            </a:r>
            <a:r>
              <a:rPr lang="fr-FR" sz="1800" b="1" dirty="0"/>
              <a:t>R</a:t>
            </a:r>
            <a:r>
              <a:rPr lang="fr-FR" sz="1800" b="1" dirty="0" smtClean="0"/>
              <a:t>égional ou à la CTR.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514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Le contenu de Convention de Stage :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Il est </a:t>
            </a:r>
            <a:r>
              <a:rPr lang="fr-FR" sz="2000" dirty="0"/>
              <a:t>précisé dans cette </a:t>
            </a:r>
            <a:r>
              <a:rPr lang="fr-FR" sz="2000" dirty="0" smtClean="0"/>
              <a:t>convention </a:t>
            </a:r>
          </a:p>
          <a:p>
            <a:r>
              <a:rPr lang="fr-FR" sz="1600" dirty="0"/>
              <a:t>L</a:t>
            </a:r>
            <a:r>
              <a:rPr lang="fr-FR" sz="1600" dirty="0" smtClean="0"/>
              <a:t>es obligations du stagiaire et de la structure d’accueil</a:t>
            </a:r>
          </a:p>
          <a:p>
            <a:r>
              <a:rPr lang="fr-FR" sz="1600" dirty="0" smtClean="0"/>
              <a:t>Les conditions de résiliation à l’initiative du stagiaire ou de la structure</a:t>
            </a:r>
          </a:p>
          <a:p>
            <a:r>
              <a:rPr lang="fr-FR" sz="1600" dirty="0" smtClean="0"/>
              <a:t>La durée du stage qui ne peut excéder 60 jours en SCA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charset="2"/>
              <a:buChar char="Ø"/>
            </a:pPr>
            <a:r>
              <a:rPr lang="fr-FR" sz="1600" dirty="0" smtClean="0"/>
              <a:t>La SCA s’engage à la présence effective d’un tuteur au sein de la structure.</a:t>
            </a:r>
          </a:p>
          <a:p>
            <a:pPr>
              <a:buFont typeface="Wingdings" charset="2"/>
              <a:buChar char="Ø"/>
            </a:pPr>
            <a:r>
              <a:rPr lang="fr-FR" sz="1600" dirty="0" smtClean="0"/>
              <a:t>La SCA ne doit en aucun cas substituer un stagiaire pédagogique à un salarié. </a:t>
            </a:r>
          </a:p>
          <a:p>
            <a:pPr>
              <a:buFont typeface="Wingdings" charset="2"/>
              <a:buChar char="Ø"/>
            </a:pPr>
            <a:r>
              <a:rPr lang="fr-FR" sz="1600" dirty="0" smtClean="0"/>
              <a:t>Le stagiaire ne doit pas être présenté à la clientèle comme moniteur titulaire. </a:t>
            </a:r>
            <a:endParaRPr lang="fr-FR" sz="1600" dirty="0"/>
          </a:p>
          <a:p>
            <a:pPr>
              <a:buFont typeface="Wingdings" charset="2"/>
              <a:buChar char="Ø"/>
            </a:pPr>
            <a:r>
              <a:rPr lang="fr-FR" sz="1600" dirty="0" smtClean="0"/>
              <a:t>Le stagiaire ne peut percevoir aucune forme de rémunération.</a:t>
            </a:r>
          </a:p>
          <a:p>
            <a:pPr>
              <a:buFont typeface="Wingdings" charset="2"/>
              <a:buChar char="Ø"/>
            </a:pPr>
            <a:r>
              <a:rPr lang="fr-FR" sz="1600" dirty="0" smtClean="0"/>
              <a:t>Il n’existe aucun lien de subordination entre la SCA et le stagiaire.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72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Quelques chiffres concernant </a:t>
            </a:r>
            <a:r>
              <a:rPr lang="fr-FR" sz="2400" dirty="0"/>
              <a:t>c</a:t>
            </a:r>
            <a:r>
              <a:rPr lang="fr-FR" sz="2400" dirty="0" smtClean="0"/>
              <a:t>es dites conventions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La région Provence Alpes Côte d’Azur c’est :</a:t>
            </a:r>
          </a:p>
          <a:p>
            <a:pPr marL="0" indent="0">
              <a:buNone/>
            </a:pPr>
            <a:r>
              <a:rPr lang="fr-FR" sz="2000" dirty="0" smtClean="0"/>
              <a:t>239 clubs associatifs affiliés et 101 centres professionnels agrées.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En 2018 :</a:t>
            </a:r>
          </a:p>
          <a:p>
            <a:r>
              <a:rPr lang="fr-FR" sz="2000" dirty="0"/>
              <a:t>53 livrets pédagogiques MF1 ont été </a:t>
            </a:r>
            <a:r>
              <a:rPr lang="fr-FR" sz="2000" dirty="0" smtClean="0"/>
              <a:t>délivrés,</a:t>
            </a:r>
          </a:p>
          <a:p>
            <a:r>
              <a:rPr lang="fr-FR" sz="2000" dirty="0" smtClean="0"/>
              <a:t>62 conventions signées concernant 50 stagiaires pédagogiques,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250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Quelques chiffres concernant </a:t>
            </a:r>
            <a:r>
              <a:rPr lang="fr-FR" sz="2400" dirty="0"/>
              <a:t>c</a:t>
            </a:r>
            <a:r>
              <a:rPr lang="fr-FR" sz="2400" dirty="0" smtClean="0"/>
              <a:t>es dites conventions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23786893"/>
              </p:ext>
            </p:extLst>
          </p:nvPr>
        </p:nvGraphicFramePr>
        <p:xfrm>
          <a:off x="2339752" y="2420888"/>
          <a:ext cx="47342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074024" y="5445224"/>
            <a:ext cx="174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Pour rappel 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62 conventions</a:t>
            </a:r>
          </a:p>
          <a:p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n 2018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Quelques chiffres concernant </a:t>
            </a:r>
            <a:r>
              <a:rPr lang="fr-FR" sz="2400" dirty="0"/>
              <a:t>c</a:t>
            </a:r>
            <a:r>
              <a:rPr lang="fr-FR" sz="2400" dirty="0" smtClean="0"/>
              <a:t>es dites conventions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553301162"/>
              </p:ext>
            </p:extLst>
          </p:nvPr>
        </p:nvGraphicFramePr>
        <p:xfrm>
          <a:off x="2195736" y="2420888"/>
          <a:ext cx="49863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074024" y="5445224"/>
            <a:ext cx="174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Pour rappel 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101 SCA</a:t>
            </a:r>
          </a:p>
          <a:p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n 2018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539552" y="177281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Quelques chiffres concernant </a:t>
            </a:r>
            <a:r>
              <a:rPr lang="fr-FR" sz="2400" dirty="0"/>
              <a:t>c</a:t>
            </a:r>
            <a:r>
              <a:rPr lang="fr-FR" sz="2400" dirty="0" smtClean="0"/>
              <a:t>es dites conventions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77898917"/>
              </p:ext>
            </p:extLst>
          </p:nvPr>
        </p:nvGraphicFramePr>
        <p:xfrm>
          <a:off x="395536" y="2276872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1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532</Words>
  <Application>Microsoft Macintosh PowerPoint</Application>
  <PresentationFormat>Présentation à l'écran (4:3)</PresentationFormat>
  <Paragraphs>119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Calibri</vt:lpstr>
      <vt:lpstr>Impact</vt:lpstr>
      <vt:lpstr>ＭＳ Ｐゴシック</vt:lpstr>
      <vt:lpstr>Symbol</vt:lpstr>
      <vt:lpstr>Wingdings</vt:lpstr>
      <vt:lpstr>Arial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75</cp:revision>
  <dcterms:created xsi:type="dcterms:W3CDTF">2018-02-17T16:44:21Z</dcterms:created>
  <dcterms:modified xsi:type="dcterms:W3CDTF">2018-12-06T19:09:56Z</dcterms:modified>
</cp:coreProperties>
</file>