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4" r:id="rId10"/>
    <p:sldId id="275" r:id="rId11"/>
    <p:sldId id="270" r:id="rId12"/>
    <p:sldId id="269" r:id="rId13"/>
    <p:sldId id="271" r:id="rId14"/>
    <p:sldId id="273" r:id="rId15"/>
    <p:sldId id="272" r:id="rId1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FBFF"/>
    <a:srgbClr val="CCFFFF"/>
    <a:srgbClr val="99CCFF"/>
    <a:srgbClr val="3366CC"/>
    <a:srgbClr val="FF3300"/>
    <a:srgbClr val="0066FF"/>
    <a:srgbClr val="CC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9"/>
    <p:restoredTop sz="86525"/>
  </p:normalViewPr>
  <p:slideViewPr>
    <p:cSldViewPr>
      <p:cViewPr>
        <p:scale>
          <a:sx n="100" d="100"/>
          <a:sy n="100" d="100"/>
        </p:scale>
        <p:origin x="232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Evolution </a:t>
            </a:r>
            <a:r>
              <a:rPr lang="en-US" sz="1800" dirty="0" smtClean="0"/>
              <a:t>du</a:t>
            </a:r>
            <a:r>
              <a:rPr lang="en-US" sz="1800" baseline="0" dirty="0" smtClean="0"/>
              <a:t> </a:t>
            </a:r>
            <a:r>
              <a:rPr lang="en-US" sz="1800" dirty="0" err="1" smtClean="0"/>
              <a:t>nombre</a:t>
            </a:r>
            <a:r>
              <a:rPr lang="en-US" sz="1800" baseline="0" dirty="0" smtClean="0"/>
              <a:t> </a:t>
            </a:r>
            <a:r>
              <a:rPr lang="en-US" sz="1800" dirty="0" smtClean="0"/>
              <a:t>de N4 de</a:t>
            </a:r>
            <a:r>
              <a:rPr lang="en-US" sz="1800" baseline="0" dirty="0" smtClean="0"/>
              <a:t> </a:t>
            </a:r>
            <a:r>
              <a:rPr lang="en-US" sz="1800" dirty="0" smtClean="0"/>
              <a:t>2013 </a:t>
            </a:r>
            <a:r>
              <a:rPr lang="en-US" sz="1800" dirty="0" err="1" smtClean="0"/>
              <a:t>à</a:t>
            </a:r>
            <a:r>
              <a:rPr lang="en-US" sz="1800" dirty="0" smtClean="0"/>
              <a:t> </a:t>
            </a:r>
            <a:r>
              <a:rPr lang="en-US" sz="1800" dirty="0" smtClean="0"/>
              <a:t>2018</a:t>
            </a:r>
            <a:endParaRPr lang="en-US" sz="1800" dirty="0"/>
          </a:p>
        </c:rich>
      </c:tx>
      <c:layout>
        <c:manualLayout>
          <c:xMode val="edge"/>
          <c:yMode val="edge"/>
          <c:x val="0.130760334645669"/>
          <c:y val="0.01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candidats reçus au Niveau 4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0.00625"/>
                  <c:y val="-0.034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0208333333333337"/>
                  <c:y val="-0.01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0209973753281E-8"/>
                  <c:y val="-0.02499987696850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540936679790026"/>
                      <c:h val="0.06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0416658464566937"/>
                  <c:y val="-0.031249876968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540936679790026"/>
                      <c:h val="0.052375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0"/>
                  <c:y val="-0.021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208333333333318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31750" cap="rnd">
                <a:solidFill>
                  <a:schemeClr val="accent1">
                    <a:lumMod val="1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Feuil1!$A$2:$A$7</c:f>
              <c:numCache>
                <c:formatCode>General</c:formatCode>
                <c:ptCount val="6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194.0</c:v>
                </c:pt>
                <c:pt idx="1">
                  <c:v>236.0</c:v>
                </c:pt>
                <c:pt idx="2">
                  <c:v>186.0</c:v>
                </c:pt>
                <c:pt idx="3">
                  <c:v>195.0</c:v>
                </c:pt>
                <c:pt idx="4">
                  <c:v>207.0</c:v>
                </c:pt>
                <c:pt idx="5">
                  <c:v>160.0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38685776"/>
        <c:axId val="-2136297264"/>
      </c:barChart>
      <c:catAx>
        <c:axId val="-213868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36297264"/>
        <c:crosses val="autoZero"/>
        <c:auto val="1"/>
        <c:lblAlgn val="ctr"/>
        <c:lblOffset val="100"/>
        <c:noMultiLvlLbl val="0"/>
      </c:catAx>
      <c:valAx>
        <c:axId val="-213629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-2138685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55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C9026A-F284-B540-92BD-B875D8CB2FA2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9020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Espace réservé de l’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>
              <a:ea typeface="ＭＳ Ｐゴシック" charset="-128"/>
            </a:endParaRPr>
          </a:p>
        </p:txBody>
      </p:sp>
      <p:sp>
        <p:nvSpPr>
          <p:cNvPr id="409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758C4FB-5BBA-0545-87B0-28AE105A10EF}" type="slidenum">
              <a:rPr lang="fr-FR" altLang="fr-FR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926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20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3851275" y="112713"/>
            <a:ext cx="51006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700" dirty="0" smtClean="0">
                <a:solidFill>
                  <a:schemeClr val="accent2"/>
                </a:solidFill>
                <a:latin typeface="Impact" charset="0"/>
              </a:rPr>
              <a:t> </a:t>
            </a:r>
            <a:r>
              <a:rPr lang="fr-FR" altLang="fr-FR" sz="17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Colloque Régional des </a:t>
            </a:r>
            <a:r>
              <a:rPr lang="fr-FR" altLang="fr-FR" sz="18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Encadrants</a:t>
            </a:r>
            <a:r>
              <a:rPr lang="fr-FR" altLang="fr-FR" sz="17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 PACA</a:t>
            </a:r>
          </a:p>
          <a:p>
            <a:pPr algn="r" eaLnBrk="1" hangingPunct="1">
              <a:defRPr/>
            </a:pPr>
            <a:r>
              <a:rPr lang="fr-FR" altLang="fr-FR" sz="18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Hyères –</a:t>
            </a:r>
            <a:r>
              <a:rPr lang="fr-FR" altLang="fr-FR" sz="1800" b="1" dirty="0" smtClean="0">
                <a:solidFill>
                  <a:srgbClr val="FF3300"/>
                </a:solidFill>
                <a:latin typeface="Calibri" charset="0"/>
                <a:ea typeface="Calibri" charset="0"/>
                <a:cs typeface="Calibri" charset="0"/>
              </a:rPr>
              <a:t> 08.12.2018</a:t>
            </a:r>
            <a:endParaRPr lang="fr-FR" altLang="fr-FR" sz="1800" b="1" dirty="0" smtClean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29" name="Line 47"/>
          <p:cNvSpPr>
            <a:spLocks noChangeShapeType="1"/>
          </p:cNvSpPr>
          <p:nvPr userDrawn="1"/>
        </p:nvSpPr>
        <p:spPr bwMode="auto">
          <a:xfrm>
            <a:off x="5148263" y="765175"/>
            <a:ext cx="3744912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74" name="Text Box 50"/>
          <p:cNvSpPr txBox="1">
            <a:spLocks noChangeArrowheads="1"/>
          </p:cNvSpPr>
          <p:nvPr userDrawn="1"/>
        </p:nvSpPr>
        <p:spPr bwMode="auto">
          <a:xfrm>
            <a:off x="4355976" y="755412"/>
            <a:ext cx="4608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800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Commission Technique Régionale - Région SUD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"/>
            <a:ext cx="1944911" cy="12966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0565"/>
            <a:ext cx="1191733" cy="1189980"/>
          </a:xfrm>
          <a:prstGeom prst="rect">
            <a:avLst/>
          </a:prstGeom>
        </p:spPr>
      </p:pic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250826" y="6525344"/>
            <a:ext cx="59953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 b="1" dirty="0" smtClean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rPr>
              <a:t>Créée en 1948, la FFESSM est membre fondateur de la confédération mondiale des activités subaquatiques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essm-provence.net/Newsletter,117r.html" TargetMode="External"/><Relationship Id="rId4" Type="http://schemas.openxmlformats.org/officeDocument/2006/relationships/hyperlink" Target="https://www.ffessm-paca.fr/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ffessm.fr/pagectn.asp?pages_numero=219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 noGrp="1"/>
          </p:cNvSpPr>
          <p:nvPr>
            <p:ph idx="4294967295"/>
          </p:nvPr>
        </p:nvSpPr>
        <p:spPr>
          <a:xfrm>
            <a:off x="1451661" y="2636912"/>
            <a:ext cx="5968301" cy="1680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fr-FR" sz="2400" b="1" dirty="0" smtClean="0"/>
              <a:t>Le Niveau IV, Guide de Palanquée</a:t>
            </a:r>
          </a:p>
          <a:p>
            <a:pPr marL="0" indent="0" algn="ctr">
              <a:buNone/>
            </a:pPr>
            <a:r>
              <a:rPr lang="fr-FR" sz="2400" b="1" baseline="0" dirty="0" smtClean="0"/>
              <a:t>Retour sur la DTMR</a:t>
            </a:r>
          </a:p>
          <a:p>
            <a:pPr marL="0" indent="0" algn="ctr">
              <a:buNone/>
            </a:pPr>
            <a:r>
              <a:rPr lang="fr-FR" sz="1800" b="1" baseline="0" dirty="0" smtClean="0"/>
              <a:t>(Démonstration Technique de</a:t>
            </a:r>
            <a:r>
              <a:rPr lang="fr-FR" sz="1800" b="1" dirty="0" smtClean="0"/>
              <a:t> Maitrise de Remontée)</a:t>
            </a:r>
            <a:endParaRPr lang="fr-FR" sz="1800" b="1" baseline="0" dirty="0" smtClean="0"/>
          </a:p>
          <a:p>
            <a:pPr marL="0" indent="0" algn="ctr">
              <a:buNone/>
            </a:pPr>
            <a:endParaRPr lang="fr-FR" sz="2400" baseline="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941168"/>
            <a:ext cx="4546906" cy="1367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556792"/>
            <a:ext cx="8280920" cy="50475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/>
              <a:t>Les critères d’évaluation de la phase de </a:t>
            </a:r>
            <a:r>
              <a:rPr lang="fr-FR" b="1" dirty="0" smtClean="0"/>
              <a:t>lâcher de parachute</a:t>
            </a:r>
            <a:endParaRPr lang="fr-FR" dirty="0"/>
          </a:p>
          <a:p>
            <a:endParaRPr lang="fr-FR" b="1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fr-FR" sz="1700" dirty="0" smtClean="0"/>
              <a:t>Maitrise </a:t>
            </a:r>
            <a:r>
              <a:rPr lang="fr-FR" sz="1700" dirty="0"/>
              <a:t>de la profondeur à 6 </a:t>
            </a:r>
            <a:r>
              <a:rPr lang="fr-FR" sz="1700" dirty="0" smtClean="0"/>
              <a:t>mètres </a:t>
            </a:r>
            <a:r>
              <a:rPr lang="fr-FR" sz="1700" dirty="0"/>
              <a:t>maximum durant le </a:t>
            </a:r>
            <a:r>
              <a:rPr lang="fr-FR" sz="1700" dirty="0" smtClean="0"/>
              <a:t>l</a:t>
            </a:r>
            <a:r>
              <a:rPr lang="fr-FR" sz="1700" dirty="0" smtClean="0"/>
              <a:t>â</a:t>
            </a:r>
            <a:r>
              <a:rPr lang="fr-FR" sz="1700" dirty="0" smtClean="0"/>
              <a:t>cher </a:t>
            </a:r>
            <a:r>
              <a:rPr lang="fr-FR" sz="1700" dirty="0"/>
              <a:t>du parachute, puis à la profondeur de 3 à 5 </a:t>
            </a:r>
            <a:r>
              <a:rPr lang="fr-FR" sz="1700" dirty="0" smtClean="0"/>
              <a:t>mètres </a:t>
            </a:r>
            <a:r>
              <a:rPr lang="fr-FR" sz="1700" dirty="0"/>
              <a:t>une fois le parachute sorti. </a:t>
            </a:r>
            <a:endParaRPr lang="fr-FR" sz="1700" dirty="0"/>
          </a:p>
          <a:p>
            <a:pPr marL="742950" lvl="1" indent="-285750">
              <a:buFont typeface="Wingdings" charset="2"/>
              <a:buChar char="Ø"/>
            </a:pPr>
            <a:r>
              <a:rPr lang="fr-FR" sz="1700" dirty="0" smtClean="0"/>
              <a:t>Durée nécessaire </a:t>
            </a:r>
            <a:r>
              <a:rPr lang="fr-FR" sz="1700" dirty="0"/>
              <a:t>pour la mise en place du </a:t>
            </a:r>
            <a:r>
              <a:rPr lang="fr-FR" sz="1700" dirty="0" smtClean="0"/>
              <a:t>parachute.</a:t>
            </a:r>
            <a:endParaRPr lang="fr-FR" sz="1700" dirty="0"/>
          </a:p>
          <a:p>
            <a:pPr marL="742950" lvl="1" indent="-285750">
              <a:buFont typeface="Wingdings" charset="2"/>
              <a:buChar char="Ø"/>
            </a:pPr>
            <a:r>
              <a:rPr lang="fr-FR" sz="1700" dirty="0" smtClean="0"/>
              <a:t>Utilisation </a:t>
            </a:r>
            <a:r>
              <a:rPr lang="fr-FR" sz="1700" dirty="0"/>
              <a:t>du </a:t>
            </a:r>
            <a:r>
              <a:rPr lang="fr-FR" sz="1700" dirty="0" smtClean="0"/>
              <a:t>détendeur </a:t>
            </a:r>
            <a:r>
              <a:rPr lang="fr-FR" sz="1700" dirty="0"/>
              <a:t>de secours pour le gonflage du </a:t>
            </a:r>
            <a:r>
              <a:rPr lang="fr-FR" sz="1700" dirty="0" smtClean="0"/>
              <a:t>parachute.</a:t>
            </a:r>
            <a:endParaRPr lang="fr-FR" sz="1700" dirty="0"/>
          </a:p>
          <a:p>
            <a:pPr marL="742950" lvl="1" indent="-285750">
              <a:buFont typeface="Wingdings" charset="2"/>
              <a:buChar char="Ø"/>
            </a:pPr>
            <a:r>
              <a:rPr lang="fr-FR" sz="1700" dirty="0" smtClean="0"/>
              <a:t>Quantité </a:t>
            </a:r>
            <a:r>
              <a:rPr lang="fr-FR" sz="1700" dirty="0"/>
              <a:t>d’air </a:t>
            </a:r>
            <a:r>
              <a:rPr lang="fr-FR" sz="1700" dirty="0" smtClean="0"/>
              <a:t>insufflée </a:t>
            </a:r>
            <a:r>
              <a:rPr lang="fr-FR" sz="1700" dirty="0"/>
              <a:t>dans le parachute apte à une signalisation efficace en </a:t>
            </a:r>
            <a:r>
              <a:rPr lang="fr-FR" sz="1700" dirty="0" smtClean="0"/>
              <a:t>surface.</a:t>
            </a:r>
            <a:endParaRPr lang="fr-FR" sz="1700" dirty="0"/>
          </a:p>
          <a:p>
            <a:pPr marL="742950" lvl="1" indent="-285750">
              <a:buFont typeface="Wingdings" charset="2"/>
              <a:buChar char="Ø"/>
            </a:pPr>
            <a:r>
              <a:rPr lang="fr-FR" sz="1700" dirty="0" smtClean="0"/>
              <a:t>Capacité </a:t>
            </a:r>
            <a:r>
              <a:rPr lang="fr-FR" sz="1700" dirty="0"/>
              <a:t>à assurer une gestion de la </a:t>
            </a:r>
            <a:r>
              <a:rPr lang="fr-FR" sz="1700" dirty="0" smtClean="0"/>
              <a:t>décompression </a:t>
            </a:r>
            <a:r>
              <a:rPr lang="fr-FR" sz="1700" dirty="0"/>
              <a:t>de la </a:t>
            </a:r>
            <a:r>
              <a:rPr lang="fr-FR" sz="1700" dirty="0" smtClean="0"/>
              <a:t>palanquée adéquate, </a:t>
            </a:r>
            <a:r>
              <a:rPr lang="fr-FR" sz="1700" dirty="0"/>
              <a:t>et un retour surface en </a:t>
            </a:r>
            <a:r>
              <a:rPr lang="fr-FR" sz="1700" dirty="0" smtClean="0"/>
              <a:t>sécurité (un </a:t>
            </a:r>
            <a:r>
              <a:rPr lang="fr-FR" sz="1700" dirty="0"/>
              <a:t>minimum d’une minute à 3 </a:t>
            </a:r>
            <a:r>
              <a:rPr lang="fr-FR" sz="1700" dirty="0" smtClean="0"/>
              <a:t>mètres </a:t>
            </a:r>
            <a:r>
              <a:rPr lang="fr-FR" sz="1700" dirty="0"/>
              <a:t>doit </a:t>
            </a:r>
            <a:r>
              <a:rPr lang="fr-FR" sz="1700" dirty="0" smtClean="0"/>
              <a:t>être réalisé </a:t>
            </a:r>
            <a:r>
              <a:rPr lang="fr-FR" sz="1700" dirty="0"/>
              <a:t>pour </a:t>
            </a:r>
            <a:r>
              <a:rPr lang="fr-FR" sz="1700" dirty="0" smtClean="0"/>
              <a:t>évaluer </a:t>
            </a:r>
            <a:r>
              <a:rPr lang="fr-FR" sz="1700" dirty="0"/>
              <a:t>la stabilisation du </a:t>
            </a:r>
            <a:r>
              <a:rPr lang="fr-FR" sz="1700" dirty="0" smtClean="0"/>
              <a:t>candidat). </a:t>
            </a:r>
            <a:endParaRPr lang="fr-FR" sz="1700" dirty="0"/>
          </a:p>
          <a:p>
            <a:endParaRPr lang="fr-FR" b="1" dirty="0" smtClean="0"/>
          </a:p>
          <a:p>
            <a:r>
              <a:rPr lang="fr-FR" b="1" dirty="0" smtClean="0"/>
              <a:t>Les critères d’élimination de la phase de lâcher de parachute</a:t>
            </a:r>
          </a:p>
          <a:p>
            <a:endParaRPr lang="fr-FR" b="1" i="0" u="none" strike="noStrike" kern="1200" dirty="0" smtClean="0">
              <a:solidFill>
                <a:schemeClr val="dk1"/>
              </a:solidFill>
              <a:effectLst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sz="1700" dirty="0" smtClean="0"/>
              <a:t>A tout moment, redescente ou remontée de plus de 2 mètres.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700" dirty="0" smtClean="0"/>
              <a:t>Remonter à moins d’un mètre de la surface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700" dirty="0" smtClean="0"/>
              <a:t>Tout comportement impactant la sécurité</a:t>
            </a:r>
          </a:p>
          <a:p>
            <a:pPr lvl="1"/>
            <a:endParaRPr lang="fr-FR" sz="16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0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556792"/>
            <a:ext cx="8280920" cy="41242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i="0" u="none" strike="noStrike" kern="120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Annalyse</a:t>
            </a:r>
            <a:r>
              <a:rPr lang="fr-FR" sz="18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des résultats de la DTMR 25m</a:t>
            </a:r>
            <a:r>
              <a:rPr lang="fr-FR" sz="18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 : </a:t>
            </a:r>
          </a:p>
          <a:p>
            <a:endParaRPr lang="fr-FR" sz="18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</a:rPr>
              <a:t>Sur 43 sessions analysées / 161 candidats</a:t>
            </a:r>
          </a:p>
          <a:p>
            <a:pPr lvl="1"/>
            <a:endParaRPr lang="fr-FR" sz="1200" b="0" i="0" u="none" strike="noStrike" kern="1200" dirty="0">
              <a:solidFill>
                <a:schemeClr val="dk1"/>
              </a:solidFill>
              <a:effectLst/>
            </a:endParaRPr>
          </a:p>
          <a:p>
            <a:pPr lvl="1"/>
            <a:r>
              <a:rPr lang="fr-FR" sz="1600" dirty="0" smtClean="0"/>
              <a:t>Nombre de candidats par session : 3,75</a:t>
            </a:r>
          </a:p>
          <a:p>
            <a:pPr lvl="1"/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</a:rPr>
              <a:t>Moyenne à l’épreuve DTMR : </a:t>
            </a:r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</a:rPr>
              <a:t>12,46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</a:rPr>
              <a:t> / 20</a:t>
            </a:r>
          </a:p>
          <a:p>
            <a:pPr lvl="1"/>
            <a:endParaRPr lang="fr-FR" sz="1200" dirty="0"/>
          </a:p>
          <a:p>
            <a:pPr lvl="1"/>
            <a:r>
              <a:rPr lang="fr-FR" sz="1600" dirty="0" smtClean="0"/>
              <a:t>Nombre de notes à moins de 10 / 20 : 35</a:t>
            </a:r>
          </a:p>
          <a:p>
            <a:pPr lvl="1"/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</a:rPr>
              <a:t>Pourcentage de notes à -10 / 20 : </a:t>
            </a:r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</a:rPr>
              <a:t>21%</a:t>
            </a:r>
          </a:p>
          <a:p>
            <a:pPr lvl="1"/>
            <a:endParaRPr lang="fr-FR" sz="1200" dirty="0"/>
          </a:p>
          <a:p>
            <a:pPr lvl="1"/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</a:rPr>
              <a:t>Nombre de notes à moins de 05 / 20 : 7</a:t>
            </a:r>
          </a:p>
          <a:p>
            <a:pPr lvl="1"/>
            <a:r>
              <a:rPr lang="fr-FR" sz="1600" dirty="0"/>
              <a:t>Pourcentage de notes à </a:t>
            </a:r>
            <a:r>
              <a:rPr lang="fr-FR" sz="1600" dirty="0" smtClean="0"/>
              <a:t>-05 </a:t>
            </a:r>
            <a:r>
              <a:rPr lang="fr-FR" sz="1600" dirty="0"/>
              <a:t>/ 20 : </a:t>
            </a:r>
            <a:r>
              <a:rPr lang="fr-FR" sz="1600" b="1" dirty="0" smtClean="0"/>
              <a:t>4,3%</a:t>
            </a:r>
          </a:p>
          <a:p>
            <a:pPr lvl="1"/>
            <a:endParaRPr lang="fr-FR" sz="1200" b="1" dirty="0"/>
          </a:p>
          <a:p>
            <a:r>
              <a:rPr lang="fr-FR" b="1" dirty="0" smtClean="0"/>
              <a:t>Conclusion : </a:t>
            </a:r>
          </a:p>
          <a:p>
            <a:pPr marL="285750" indent="-285750">
              <a:buFont typeface="Wingdings" charset="2"/>
              <a:buChar char="Ø"/>
            </a:pPr>
            <a:r>
              <a:rPr lang="fr-FR" sz="1600" dirty="0" smtClean="0"/>
              <a:t>4 sur 5 obtiennent la moyenne à cette épreuve de démonstration </a:t>
            </a:r>
            <a:r>
              <a:rPr lang="fr-FR" sz="1600" dirty="0" smtClean="0"/>
              <a:t>technique.</a:t>
            </a:r>
            <a:endParaRPr lang="fr-FR" sz="1600" dirty="0"/>
          </a:p>
          <a:p>
            <a:pPr marL="285750" indent="-285750">
              <a:buFont typeface="Wingdings" charset="2"/>
              <a:buChar char="Ø"/>
            </a:pPr>
            <a:r>
              <a:rPr lang="fr-FR" sz="1600" i="0" u="none" strike="noStrike" kern="1200" dirty="0" smtClean="0">
                <a:solidFill>
                  <a:schemeClr val="dk1"/>
                </a:solidFill>
                <a:effectLst/>
              </a:rPr>
              <a:t>DTMR </a:t>
            </a:r>
            <a:r>
              <a:rPr lang="fr-FR" sz="1600" i="0" u="none" strike="noStrike" kern="1200" dirty="0" smtClean="0">
                <a:solidFill>
                  <a:schemeClr val="dk1"/>
                </a:solidFill>
                <a:effectLst/>
              </a:rPr>
              <a:t>(</a:t>
            </a:r>
            <a:r>
              <a:rPr lang="fr-FR" sz="1600" i="0" u="none" strike="noStrike" kern="1200" dirty="0" err="1" smtClean="0">
                <a:solidFill>
                  <a:schemeClr val="dk1"/>
                </a:solidFill>
                <a:effectLst/>
              </a:rPr>
              <a:t>coef</a:t>
            </a:r>
            <a:r>
              <a:rPr lang="fr-FR" sz="1600" i="0" u="none" strike="noStrike" kern="1200" dirty="0" smtClean="0">
                <a:solidFill>
                  <a:schemeClr val="dk1"/>
                </a:solidFill>
                <a:effectLst/>
              </a:rPr>
              <a:t> 2) et Sauvetage 40m (</a:t>
            </a:r>
            <a:r>
              <a:rPr lang="fr-FR" sz="1600" i="0" u="none" strike="noStrike" kern="1200" dirty="0" err="1" smtClean="0">
                <a:solidFill>
                  <a:schemeClr val="dk1"/>
                </a:solidFill>
                <a:effectLst/>
              </a:rPr>
              <a:t>coef</a:t>
            </a:r>
            <a:r>
              <a:rPr lang="fr-FR" sz="1600" i="0" u="none" strike="noStrike" kern="1200" dirty="0" smtClean="0">
                <a:solidFill>
                  <a:schemeClr val="dk1"/>
                </a:solidFill>
                <a:effectLst/>
              </a:rPr>
              <a:t> 3) compensent conduite palanquée </a:t>
            </a:r>
            <a:br>
              <a:rPr lang="fr-FR" sz="1600" i="0" u="none" strike="noStrike" kern="1200" dirty="0" smtClean="0">
                <a:solidFill>
                  <a:schemeClr val="dk1"/>
                </a:solidFill>
                <a:effectLst/>
              </a:rPr>
            </a:br>
            <a:r>
              <a:rPr lang="fr-FR" sz="1600" i="0" u="none" strike="noStrike" kern="1200" dirty="0" smtClean="0">
                <a:solidFill>
                  <a:schemeClr val="dk1"/>
                </a:solidFill>
                <a:effectLst/>
              </a:rPr>
              <a:t>(</a:t>
            </a:r>
            <a:r>
              <a:rPr lang="fr-FR" sz="1600" i="0" u="none" strike="noStrike" kern="1200" dirty="0" err="1" smtClean="0">
                <a:solidFill>
                  <a:schemeClr val="dk1"/>
                </a:solidFill>
                <a:effectLst/>
              </a:rPr>
              <a:t>Coef</a:t>
            </a:r>
            <a:r>
              <a:rPr lang="fr-FR" sz="1600" i="0" u="none" strike="noStrike" kern="1200" dirty="0" smtClean="0">
                <a:solidFill>
                  <a:schemeClr val="dk1"/>
                </a:solidFill>
                <a:effectLst/>
              </a:rPr>
              <a:t> 5) </a:t>
            </a:r>
            <a:r>
              <a:rPr lang="fr-FR" sz="1600" dirty="0" smtClean="0"/>
              <a:t>=&gt; Examen équilibré</a:t>
            </a:r>
            <a:endParaRPr lang="fr-FR" sz="1600" i="0" u="none" strike="noStrike" kern="1200" dirty="0" smtClean="0">
              <a:solidFill>
                <a:schemeClr val="dk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89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556792"/>
            <a:ext cx="8280920" cy="39395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Quel devenir pour la nouvelle DTMR ?</a:t>
            </a:r>
            <a:endParaRPr lang="fr-FR" sz="18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8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b="0" i="0" u="none" strike="noStrike" kern="1200" dirty="0" smtClean="0">
                <a:solidFill>
                  <a:schemeClr val="dk1"/>
                </a:solidFill>
                <a:effectLst/>
              </a:rPr>
              <a:t>Cette nouvelle épreuve a déjà connu quelques petits ajustements mais sa forme est aujourd’hui jugée satisfaisante. </a:t>
            </a:r>
            <a:r>
              <a:rPr lang="fr-FR" dirty="0" smtClean="0"/>
              <a:t>Nous revenons à de la technique.</a:t>
            </a:r>
            <a:endParaRPr lang="fr-FR" b="0" i="0" u="none" strike="noStrike" kern="1200" dirty="0" smtClean="0">
              <a:solidFill>
                <a:schemeClr val="dk1"/>
              </a:solidFill>
              <a:effectLst/>
            </a:endParaRPr>
          </a:p>
          <a:p>
            <a:endParaRPr lang="fr-FR" baseline="0" dirty="0"/>
          </a:p>
          <a:p>
            <a:r>
              <a:rPr lang="fr-FR" dirty="0" smtClean="0"/>
              <a:t>Suite à </a:t>
            </a:r>
            <a:r>
              <a:rPr lang="fr-FR" dirty="0" smtClean="0"/>
              <a:t>suite de la mise </a:t>
            </a:r>
            <a:r>
              <a:rPr lang="fr-FR" dirty="0"/>
              <a:t>en </a:t>
            </a:r>
            <a:r>
              <a:rPr lang="fr-FR" dirty="0" smtClean="0"/>
              <a:t>place au niveau </a:t>
            </a:r>
            <a:r>
              <a:rPr lang="fr-FR" dirty="0" smtClean="0"/>
              <a:t>IV de la DTMR, </a:t>
            </a:r>
            <a:r>
              <a:rPr lang="fr-FR" dirty="0" smtClean="0"/>
              <a:t>la CTN a reçu une demande </a:t>
            </a:r>
            <a:r>
              <a:rPr lang="fr-FR" dirty="0"/>
              <a:t>du </a:t>
            </a:r>
            <a:r>
              <a:rPr lang="fr-FR" dirty="0" smtClean="0"/>
              <a:t>Président </a:t>
            </a:r>
            <a:r>
              <a:rPr lang="fr-FR" dirty="0"/>
              <a:t>de la FFESSM </a:t>
            </a:r>
            <a:r>
              <a:rPr lang="fr-FR" dirty="0" smtClean="0"/>
              <a:t>d’introduire </a:t>
            </a:r>
            <a:r>
              <a:rPr lang="fr-FR" dirty="0"/>
              <a:t>cette é</a:t>
            </a:r>
            <a:r>
              <a:rPr lang="fr-FR" dirty="0" smtClean="0"/>
              <a:t>preuve </a:t>
            </a:r>
            <a:r>
              <a:rPr lang="fr-FR" dirty="0"/>
              <a:t>au MF2, avec suppression </a:t>
            </a:r>
            <a:r>
              <a:rPr lang="fr-FR" dirty="0" smtClean="0"/>
              <a:t>définitive </a:t>
            </a:r>
            <a:r>
              <a:rPr lang="fr-FR" dirty="0"/>
              <a:t>de la RSE. La </a:t>
            </a:r>
            <a:r>
              <a:rPr lang="fr-FR" dirty="0" smtClean="0"/>
              <a:t>rédaction de la nouvelle épreuve pour </a:t>
            </a:r>
            <a:r>
              <a:rPr lang="fr-FR" dirty="0"/>
              <a:t>les </a:t>
            </a:r>
            <a:r>
              <a:rPr lang="fr-FR" dirty="0" smtClean="0"/>
              <a:t>examens MF2 </a:t>
            </a:r>
            <a:r>
              <a:rPr lang="fr-FR" dirty="0"/>
              <a:t>de </a:t>
            </a:r>
            <a:r>
              <a:rPr lang="fr-FR" dirty="0" smtClean="0"/>
              <a:t>l’année </a:t>
            </a:r>
            <a:r>
              <a:rPr lang="fr-FR" dirty="0"/>
              <a:t>prochaine est </a:t>
            </a:r>
            <a:r>
              <a:rPr lang="fr-FR" dirty="0" smtClean="0"/>
              <a:t>lancée</a:t>
            </a:r>
            <a:r>
              <a:rPr lang="fr-FR" dirty="0"/>
              <a:t>. </a:t>
            </a:r>
            <a:endParaRPr lang="fr-FR" sz="1600" b="0" i="0" u="none" strike="noStrike" kern="1200" baseline="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600" b="0" i="0" u="none" strike="noStrike" kern="1200" baseline="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 smtClean="0"/>
              <a:t>Le contenu pédagogique a beaucoup évolué en quelques mois.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 </a:t>
            </a:r>
            <a:r>
              <a:rPr lang="fr-FR" dirty="0" smtClean="0"/>
              <a:t>MFT a beaucoup changé et va changer encore ces prochains mois.</a:t>
            </a:r>
          </a:p>
          <a:p>
            <a:r>
              <a:rPr lang="fr-FR" dirty="0" smtClean="0"/>
              <a:t>Ces changements sont nécessaires car ils correspondent à des évolutions structurelles</a:t>
            </a:r>
            <a:r>
              <a:rPr lang="fr-FR" dirty="0" smtClean="0"/>
              <a:t>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458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556792"/>
            <a:ext cx="8280920" cy="41242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Un constat sur l’évolution de l’examen Niveau 4</a:t>
            </a:r>
            <a:endParaRPr lang="fr-FR" sz="18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8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Nous pouvons faire le constat selon</a:t>
            </a:r>
            <a:r>
              <a:rPr lang="fr-FR" b="0" i="0" u="none" strike="noStrike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lequel :</a:t>
            </a:r>
            <a:endParaRPr lang="fr-FR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charset="0"/>
              <a:buChar char="•"/>
            </a:pP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d’une part les stagiaires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intéressés par le Niveau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4, sont peut être « inquiets » de voir un contenu pédagogique évoluer sans cesse, </a:t>
            </a:r>
          </a:p>
          <a:p>
            <a:pPr marL="285750" indent="-285750">
              <a:buFont typeface="Arial" charset="0"/>
              <a:buChar char="•"/>
            </a:pP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d’autre part, qu’</a:t>
            </a:r>
            <a:r>
              <a:rPr lang="fr-FR" sz="1600" b="0" i="0" u="none" strike="noStrike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il est difficile pour les moniteurs de suivre les évolutions du cursus de formation.</a:t>
            </a:r>
          </a:p>
          <a:p>
            <a:endParaRPr lang="fr-FR" b="0" i="0" u="none" strike="noStrike" kern="1200" baseline="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 smtClean="0"/>
              <a:t>La CTN s’est engagée dans une refonte du MFT dans un objectif de simplification. Ce travail nous a été demandé par le CDN.</a:t>
            </a:r>
          </a:p>
          <a:p>
            <a:endParaRPr lang="fr-FR" b="0" i="0" u="none" strike="noStrike" kern="1200" baseline="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 smtClean="0"/>
              <a:t>Notre pratique évoluant, nos cursus doivent s’adapter. Nos supports pédagogiques aussi.</a:t>
            </a:r>
          </a:p>
          <a:p>
            <a:r>
              <a:rPr lang="fr-FR" b="0" i="0" u="none" strike="noStrike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C’est le rôle de notre CTR</a:t>
            </a:r>
            <a:r>
              <a:rPr lang="fr-FR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que d’accompagner les </a:t>
            </a:r>
            <a:r>
              <a:rPr lang="fr-FR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encadrants </a:t>
            </a:r>
            <a:r>
              <a:rPr lang="fr-FR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du comité Sud dans ces changements. Nous sommes à votre disposition </a:t>
            </a:r>
            <a:r>
              <a:rPr lang="fr-FR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fr-FR" b="0" i="0" u="none" strike="noStrike" kern="1200" baseline="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26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556792"/>
            <a:ext cx="8280920" cy="36317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Comment accompagner le changement ?</a:t>
            </a:r>
            <a:endParaRPr lang="fr-FR" sz="18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8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Toutes les modifications, validées par la CTN, entérinées par le CDN vous seront envoyés par la Newsletter de la CTR SUD dès janvier 2019.</a:t>
            </a:r>
          </a:p>
          <a:p>
            <a:endParaRPr lang="fr-FR" dirty="0"/>
          </a:p>
          <a:p>
            <a:r>
              <a:rPr lang="fr-FR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Nous vous encourageons </a:t>
            </a:r>
            <a:r>
              <a:rPr lang="fr-FR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donc à </a:t>
            </a:r>
            <a:r>
              <a:rPr lang="fr-FR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Vous enregistrer sur la liste de diffusion de la CTR</a:t>
            </a:r>
          </a:p>
          <a:p>
            <a:pPr marL="285750" indent="-285750">
              <a:buFontTx/>
              <a:buChar char="-"/>
            </a:pPr>
            <a:r>
              <a:rPr lang="fr-FR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Lire les infos CTN sur la revue fédérale </a:t>
            </a:r>
            <a:r>
              <a:rPr lang="fr-FR" b="0" i="0" u="none" strike="noStrike" kern="120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Subaqua</a:t>
            </a:r>
            <a:r>
              <a:rPr lang="fr-FR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ou sur le site FFESSM</a:t>
            </a:r>
          </a:p>
          <a:p>
            <a:pPr lvl="1"/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ffessm.fr/pagectn.asp?pages_numero=219</a:t>
            </a:r>
            <a:endParaRPr lang="fr-FR" dirty="0" smtClean="0"/>
          </a:p>
          <a:p>
            <a:endParaRPr lang="fr-FR" dirty="0" smtClean="0"/>
          </a:p>
          <a:p>
            <a:r>
              <a:rPr lang="fr-FR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Comment s’inscrire sur la newsletter  ?</a:t>
            </a:r>
          </a:p>
          <a:p>
            <a:r>
              <a:rPr lang="fr-FR" sz="1600" dirty="0" smtClean="0"/>
              <a:t>En suivant le lien :</a:t>
            </a:r>
            <a:r>
              <a:rPr lang="fr-FR" sz="1600" dirty="0"/>
              <a:t> </a:t>
            </a:r>
            <a:r>
              <a:rPr lang="fr-FR" sz="1600" dirty="0" smtClean="0">
                <a:hlinkClick r:id="rId3"/>
              </a:rPr>
              <a:t>http</a:t>
            </a:r>
            <a:r>
              <a:rPr lang="fr-FR" sz="1600" dirty="0">
                <a:hlinkClick r:id="rId3"/>
              </a:rPr>
              <a:t>://</a:t>
            </a:r>
            <a:r>
              <a:rPr lang="fr-FR" sz="1600" dirty="0" smtClean="0">
                <a:hlinkClick r:id="rId3"/>
              </a:rPr>
              <a:t>www.ffessm-provence.net/Newsletter,117r.html</a:t>
            </a:r>
            <a:r>
              <a:rPr lang="fr-FR" sz="1600" dirty="0" smtClean="0"/>
              <a:t> </a:t>
            </a:r>
            <a:br>
              <a:rPr lang="fr-FR" sz="1600" dirty="0" smtClean="0"/>
            </a:br>
            <a:r>
              <a:rPr lang="fr-FR" sz="1600" dirty="0" smtClean="0"/>
              <a:t>Bientôt un lien d’inscription sur </a:t>
            </a:r>
            <a:r>
              <a:rPr lang="fr-FR" sz="1600" dirty="0"/>
              <a:t>le nouveau site PACA : </a:t>
            </a:r>
            <a:r>
              <a:rPr lang="fr-FR" sz="1600" dirty="0" smtClean="0">
                <a:hlinkClick r:id="rId4"/>
              </a:rPr>
              <a:t>https</a:t>
            </a:r>
            <a:r>
              <a:rPr lang="fr-FR" sz="1600" dirty="0">
                <a:hlinkClick r:id="rId4"/>
              </a:rPr>
              <a:t>://www.ffessm-paca.fr</a:t>
            </a:r>
            <a:r>
              <a:rPr lang="fr-FR" sz="1600" dirty="0" smtClean="0">
                <a:hlinkClick r:id="rId4"/>
              </a:rPr>
              <a:t>/</a:t>
            </a: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251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1475656" y="2708920"/>
            <a:ext cx="4063933" cy="1348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fr-FR" sz="2400" b="1" kern="0" dirty="0" smtClean="0"/>
              <a:t>Merci pour votre attention.</a:t>
            </a:r>
          </a:p>
          <a:p>
            <a:pPr marL="0" indent="0">
              <a:buFontTx/>
              <a:buNone/>
            </a:pPr>
            <a:endParaRPr lang="fr-FR" sz="2400" kern="0" dirty="0" smtClean="0"/>
          </a:p>
          <a:p>
            <a:pPr marL="0" indent="0">
              <a:buFontTx/>
              <a:buNone/>
            </a:pPr>
            <a:r>
              <a:rPr lang="fr-FR" sz="2400" kern="0" dirty="0" smtClean="0"/>
              <a:t>Des questions ?</a:t>
            </a:r>
            <a:endParaRPr lang="fr-FR" sz="2400" kern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284984"/>
            <a:ext cx="259228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556792"/>
            <a:ext cx="8280920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 smtClean="0"/>
              <a:t>La CTR SUD, quelques chiffres des formations de cadres</a:t>
            </a:r>
            <a:r>
              <a:rPr lang="mr-IN" sz="1800" b="1" dirty="0" smtClean="0"/>
              <a:t>…</a:t>
            </a:r>
            <a:r>
              <a:rPr lang="fr-FR" sz="1800" b="1" dirty="0" smtClean="0"/>
              <a:t/>
            </a:r>
            <a:br>
              <a:rPr lang="fr-FR" sz="1800" b="1" dirty="0" smtClean="0"/>
            </a:br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1800" b="1" dirty="0" smtClean="0"/>
              <a:t>Situation </a:t>
            </a:r>
            <a:r>
              <a:rPr lang="fr-FR" sz="1800" b="1" dirty="0" smtClean="0"/>
              <a:t>en 2017</a:t>
            </a:r>
            <a:r>
              <a:rPr lang="fr-FR" sz="1800" b="0" baseline="0" dirty="0"/>
              <a:t> </a:t>
            </a:r>
            <a:r>
              <a:rPr lang="fr-FR" sz="1800" b="1" baseline="0" dirty="0" smtClean="0"/>
              <a:t>=&gt; 2 régions / les chiffres clés</a:t>
            </a:r>
          </a:p>
          <a:p>
            <a:endParaRPr lang="fr-FR" sz="1000" b="1" baseline="0" dirty="0" smtClean="0"/>
          </a:p>
          <a:p>
            <a:r>
              <a:rPr lang="fr-FR" sz="1800" b="1" dirty="0" smtClean="0"/>
              <a:t>Provence Alpes :</a:t>
            </a:r>
          </a:p>
          <a:p>
            <a:r>
              <a:rPr lang="fr-FR" sz="1800" b="0" dirty="0" smtClean="0"/>
              <a:t>N4 =&gt;</a:t>
            </a:r>
            <a:r>
              <a:rPr lang="fr-FR" sz="1800" b="0" baseline="0" dirty="0" smtClean="0"/>
              <a:t> 		14 sessions, </a:t>
            </a:r>
            <a:r>
              <a:rPr lang="fr-FR" sz="1800" b="0" baseline="0" dirty="0" smtClean="0"/>
              <a:t>  61 </a:t>
            </a:r>
            <a:r>
              <a:rPr lang="fr-FR" sz="1800" b="0" baseline="0" dirty="0" smtClean="0"/>
              <a:t>candidats reçus</a:t>
            </a:r>
          </a:p>
          <a:p>
            <a:r>
              <a:rPr lang="fr-FR" sz="1800" b="0" baseline="0" dirty="0" smtClean="0"/>
              <a:t>Initiateurs =&gt; 	14 sessions, </a:t>
            </a:r>
            <a:r>
              <a:rPr lang="fr-FR" sz="1800" b="0" baseline="0" dirty="0" smtClean="0"/>
              <a:t>  66 </a:t>
            </a:r>
            <a:r>
              <a:rPr lang="fr-FR" sz="1800" b="0" baseline="0" dirty="0" smtClean="0"/>
              <a:t>candidats reçus</a:t>
            </a:r>
          </a:p>
          <a:p>
            <a:r>
              <a:rPr lang="fr-FR" sz="1800" b="0" baseline="0" dirty="0" smtClean="0"/>
              <a:t>MF1 =&gt; 		03 sessions, </a:t>
            </a:r>
            <a:r>
              <a:rPr lang="fr-FR" sz="1800" b="0" baseline="0" dirty="0" smtClean="0"/>
              <a:t>  16 </a:t>
            </a:r>
            <a:r>
              <a:rPr lang="fr-FR" sz="1800" b="0" baseline="0" dirty="0" smtClean="0"/>
              <a:t>candidats reçus</a:t>
            </a:r>
          </a:p>
          <a:p>
            <a:r>
              <a:rPr lang="fr-FR" sz="1800" b="0" baseline="0" dirty="0" smtClean="0"/>
              <a:t>TSI =&gt;		02 sessions, </a:t>
            </a:r>
            <a:r>
              <a:rPr lang="fr-FR" sz="1800" b="0" baseline="0" dirty="0" smtClean="0"/>
              <a:t>  03 </a:t>
            </a:r>
            <a:r>
              <a:rPr lang="fr-FR" sz="1800" b="0" baseline="0" dirty="0" smtClean="0"/>
              <a:t>candidats reçus</a:t>
            </a:r>
          </a:p>
          <a:p>
            <a:endParaRPr lang="fr-FR" sz="1000" b="0" baseline="0" dirty="0" smtClean="0"/>
          </a:p>
          <a:p>
            <a:r>
              <a:rPr lang="fr-FR" sz="1800" b="1" baseline="0" dirty="0" smtClean="0"/>
              <a:t>Côte d’Azur :</a:t>
            </a:r>
          </a:p>
          <a:p>
            <a:r>
              <a:rPr lang="fr-FR" sz="1800" b="0" dirty="0" smtClean="0"/>
              <a:t>N4 =&gt;</a:t>
            </a:r>
            <a:r>
              <a:rPr lang="fr-FR" sz="1800" b="0" baseline="0" dirty="0" smtClean="0"/>
              <a:t> 		40 sessions, 146 candidats reçus</a:t>
            </a:r>
          </a:p>
          <a:p>
            <a:r>
              <a:rPr lang="fr-FR" sz="1800" b="0" baseline="0" dirty="0" smtClean="0"/>
              <a:t>Initiateurs =&gt; 	08 sessions,   26 candidats reçus</a:t>
            </a:r>
          </a:p>
          <a:p>
            <a:r>
              <a:rPr lang="fr-FR" sz="1800" b="0" baseline="0" dirty="0" smtClean="0"/>
              <a:t>MF1 =&gt; 		07 sessions,   38 candidats reçus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baseline="0" dirty="0" smtClean="0"/>
              <a:t>TSI =&gt;		05 sessions,   07 candidats </a:t>
            </a:r>
            <a:r>
              <a:rPr lang="fr-FR" sz="1800" b="0" baseline="0" dirty="0" smtClean="0"/>
              <a:t>reçus</a:t>
            </a:r>
            <a:endParaRPr lang="fr-FR" sz="1800" b="0" baseline="0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489" y="4725144"/>
            <a:ext cx="2547975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556792"/>
            <a:ext cx="8280920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 smtClean="0"/>
              <a:t>Situation PACA en 2017   (PA + CA)</a:t>
            </a:r>
            <a:endParaRPr lang="fr-FR" sz="1800" b="1" baseline="0" dirty="0" smtClean="0"/>
          </a:p>
          <a:p>
            <a:endParaRPr lang="fr-FR" sz="1200" b="1" baseline="0" dirty="0" smtClean="0"/>
          </a:p>
          <a:p>
            <a:r>
              <a:rPr lang="fr-FR" sz="1800" b="0" dirty="0" smtClean="0"/>
              <a:t>N4 =&gt;</a:t>
            </a:r>
            <a:r>
              <a:rPr lang="fr-FR" sz="1800" b="0" baseline="0" dirty="0" smtClean="0"/>
              <a:t> 		54 sessions, 207 candidats reçus</a:t>
            </a:r>
          </a:p>
          <a:p>
            <a:r>
              <a:rPr lang="fr-FR" sz="1800" b="0" baseline="0" dirty="0" smtClean="0"/>
              <a:t>Initiateurs =&gt; 	22 sessions,   92 candidats reçus</a:t>
            </a:r>
          </a:p>
          <a:p>
            <a:r>
              <a:rPr lang="fr-FR" sz="1800" b="0" baseline="0" dirty="0" smtClean="0"/>
              <a:t>MF1 =&gt; 		10 sessions,   54 candidats reçus</a:t>
            </a:r>
          </a:p>
          <a:p>
            <a:r>
              <a:rPr lang="fr-FR" sz="1800" b="0" baseline="0" dirty="0" smtClean="0"/>
              <a:t>TSI =&gt;		07 sessions,   10 candidats reçus</a:t>
            </a:r>
          </a:p>
          <a:p>
            <a:endParaRPr lang="fr-FR" sz="1800" b="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 smtClean="0"/>
              <a:t>Situation PACA en 2018   </a:t>
            </a:r>
            <a:r>
              <a:rPr lang="fr-FR" sz="1800" b="1" dirty="0" smtClean="0">
                <a:solidFill>
                  <a:srgbClr val="FF0000"/>
                </a:solidFill>
              </a:rPr>
              <a:t>(aperçu au 21 novembre </a:t>
            </a:r>
            <a:r>
              <a:rPr lang="fr-FR" sz="1800" b="1" dirty="0" smtClean="0">
                <a:solidFill>
                  <a:srgbClr val="FF0000"/>
                </a:solidFill>
              </a:rPr>
              <a:t>2018)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b="0" baseline="0" dirty="0" smtClean="0"/>
          </a:p>
          <a:p>
            <a:r>
              <a:rPr lang="fr-FR" sz="1800" b="0" dirty="0" smtClean="0"/>
              <a:t>N4 =&gt;</a:t>
            </a:r>
            <a:r>
              <a:rPr lang="fr-FR" sz="1800" b="0" baseline="0" dirty="0" smtClean="0"/>
              <a:t> 		45 sessions, </a:t>
            </a:r>
            <a:r>
              <a:rPr lang="fr-FR" sz="1800" b="0" baseline="0" dirty="0" smtClean="0"/>
              <a:t>160 </a:t>
            </a:r>
            <a:r>
              <a:rPr lang="fr-FR" sz="1800" b="0" baseline="0" dirty="0" smtClean="0"/>
              <a:t>candidats reçus   (91% de réussite)   </a:t>
            </a:r>
            <a:r>
              <a:rPr lang="fr-FR" sz="1800" b="0" baseline="0" dirty="0" smtClean="0">
                <a:solidFill>
                  <a:srgbClr val="FF0000"/>
                </a:solidFill>
              </a:rPr>
              <a:t>- 23%</a:t>
            </a:r>
          </a:p>
          <a:p>
            <a:r>
              <a:rPr lang="fr-FR" sz="1800" b="0" baseline="0" dirty="0" smtClean="0"/>
              <a:t>Initiateurs =&gt; 	27 sessions,   85 candidats reçus   (95% de réussite)   </a:t>
            </a:r>
            <a:r>
              <a:rPr lang="fr-FR" sz="1800" b="0" baseline="0" dirty="0" smtClean="0">
                <a:solidFill>
                  <a:srgbClr val="FF0000"/>
                </a:solidFill>
              </a:rPr>
              <a:t>- 07%</a:t>
            </a:r>
          </a:p>
          <a:p>
            <a:r>
              <a:rPr lang="fr-FR" sz="1800" b="0" baseline="0" dirty="0" smtClean="0"/>
              <a:t>MF1 =&gt; 		10 sessions,   55 candidats reçus   (73% de réussite)  </a:t>
            </a:r>
            <a:r>
              <a:rPr lang="fr-FR" sz="1800" b="0" baseline="0" dirty="0" smtClean="0">
                <a:solidFill>
                  <a:srgbClr val="FF0000"/>
                </a:solidFill>
              </a:rPr>
              <a:t>+ 02%</a:t>
            </a:r>
          </a:p>
          <a:p>
            <a:r>
              <a:rPr lang="fr-FR" sz="1800" b="0" baseline="0" dirty="0" smtClean="0"/>
              <a:t>TSI =&gt;		07 sessions,     8 candidats reçus</a:t>
            </a:r>
          </a:p>
          <a:p>
            <a:endParaRPr lang="fr-FR" sz="1800" b="0" baseline="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267744" y="5229200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comparaison, pour l’année 2017 :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Le siège national a enregistré 518 niveaux 4</a:t>
            </a:r>
          </a:p>
          <a:p>
            <a:pPr marL="285750" indent="-285750">
              <a:buFont typeface="Arial" charset="0"/>
              <a:buChar char="•"/>
            </a:pPr>
            <a:r>
              <a:rPr lang="fr-FR" dirty="0" smtClean="0"/>
              <a:t>la région Ile de France a validé 90 niveaux 4</a:t>
            </a:r>
          </a:p>
        </p:txBody>
      </p:sp>
    </p:spTree>
    <p:extLst>
      <p:ext uri="{BB962C8B-B14F-4D97-AF65-F5344CB8AC3E}">
        <p14:creationId xmlns:p14="http://schemas.microsoft.com/office/powerpoint/2010/main" val="4893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/>
          <p:nvPr>
            <p:extLst>
              <p:ext uri="{D42A27DB-BD31-4B8C-83A1-F6EECF244321}">
                <p14:modId xmlns:p14="http://schemas.microsoft.com/office/powerpoint/2010/main" val="1006286167"/>
              </p:ext>
            </p:extLst>
          </p:nvPr>
        </p:nvGraphicFramePr>
        <p:xfrm>
          <a:off x="1691680" y="16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556792"/>
            <a:ext cx="8280920" cy="40010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Evolutions des épreuves de niveau IV depuis 2013 </a:t>
            </a:r>
            <a:r>
              <a:rPr lang="mr-IN" b="1" dirty="0" smtClean="0"/>
              <a:t>–</a:t>
            </a:r>
            <a:r>
              <a:rPr lang="fr-FR" b="1" dirty="0" smtClean="0"/>
              <a:t> historique DTMR</a:t>
            </a:r>
            <a:endParaRPr lang="fr-FR" b="1" baseline="0" dirty="0" smtClean="0"/>
          </a:p>
          <a:p>
            <a:endParaRPr lang="fr-FR" sz="1200" b="1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Mise en place le 10 Juin 2013</a:t>
            </a:r>
            <a:r>
              <a:rPr lang="fr-FR" sz="1600" b="0" i="0" u="none" strike="noStrike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d’une </a:t>
            </a:r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vraie épreuve de conduite de palanquée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b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Instauration</a:t>
            </a:r>
            <a:r>
              <a:rPr lang="fr-FR" sz="1600" b="0" i="0" u="none" strike="noStrike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d’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un tirage au sort entre l’épreuve du 800 m PMT et du 500 m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Capelé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individuel chronométré.</a:t>
            </a:r>
          </a:p>
          <a:p>
            <a:pPr marL="342900" indent="-342900">
              <a:buFont typeface="+mj-lt"/>
              <a:buAutoNum type="arabicPeriod"/>
            </a:pPr>
            <a:endParaRPr lang="fr-FR" sz="16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600" b="0" i="0" u="none" strike="noStrike" kern="1200" baseline="300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 Juillet 2015, après 2 ans d’existence du nouveau diplôme, et à la suite d’un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accident, </a:t>
            </a:r>
            <a:r>
              <a:rPr lang="fr-FR" sz="1600" b="1" dirty="0"/>
              <a:t>l</a:t>
            </a:r>
            <a:r>
              <a:rPr lang="fr-FR" sz="1600" b="1" dirty="0" smtClean="0"/>
              <a:t>’é</a:t>
            </a:r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preuve </a:t>
            </a:r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 RSE est suspendue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chaque stagiaire se voit attribuer une </a:t>
            </a:r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note de 10/20 à l’épreuve afin de la neutraliser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 L’examen se retrouve de fait déséquilibré car l’obtention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la partie « scaphandre » est dépendant de seulement deux épreuves</a:t>
            </a:r>
            <a:r>
              <a:rPr lang="fr-FR" sz="1600" b="0" i="0" u="none" strike="noStrike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(épreuves 40m, conduite palanquée).</a:t>
            </a:r>
          </a:p>
          <a:p>
            <a:pPr marL="342900" indent="-342900">
              <a:buFont typeface="+mj-lt"/>
              <a:buAutoNum type="arabicPeriod"/>
            </a:pPr>
            <a:endParaRPr lang="fr-FR" sz="16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 21 Mai 2016, un peu plus de 10 mois après la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suspension de la RSE,</a:t>
            </a:r>
            <a:r>
              <a:rPr lang="fr-FR" sz="1600" b="0" i="0" u="none" strike="noStrike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600" b="0" i="0" u="none" strike="noStrike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mise en place de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nouvelle épreuve de RSE de 25 à 10 </a:t>
            </a:r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mètres</a:t>
            </a:r>
            <a:r>
              <a:rPr lang="fr-FR" sz="1600" dirty="0" smtClean="0"/>
              <a:t>.</a:t>
            </a:r>
            <a:br>
              <a:rPr lang="fr-FR" sz="1600" dirty="0" smtClean="0"/>
            </a:b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suppression du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tirage en sort entre le 800 m et le Capelé pour instaurer une nouvelle épreuve, le Capelé en palanquée, non chronométré.</a:t>
            </a:r>
            <a:endParaRPr lang="fr-FR" sz="1600" b="0" i="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556792"/>
            <a:ext cx="8280920" cy="227754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 smtClean="0"/>
              <a:t>Evolutions des épreuves de niveau IV depuis 2013 </a:t>
            </a:r>
            <a:r>
              <a:rPr lang="mr-IN" sz="1800" b="1" dirty="0" smtClean="0"/>
              <a:t>–</a:t>
            </a:r>
            <a:r>
              <a:rPr lang="fr-FR" sz="1800" b="1" dirty="0" smtClean="0"/>
              <a:t> historique DTMR</a:t>
            </a:r>
            <a:endParaRPr lang="fr-FR" sz="1800" b="1" baseline="0" dirty="0" smtClean="0"/>
          </a:p>
          <a:p>
            <a:endParaRPr lang="fr-FR" sz="1200" b="1" baseline="0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 la suite d’un nouvel accident, le 17/09/2017. </a:t>
            </a:r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La RSE est de nouveau suspendue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, et l’examen s’en est trouvé de nouveau déséquilibré. Chaque stagiaire se voit attribuer </a:t>
            </a:r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une note de 10/20 sur cette épreuve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342900" indent="-342900">
              <a:buFont typeface="+mj-lt"/>
              <a:buAutoNum type="arabicPeriod" startAt="4"/>
            </a:pPr>
            <a:endParaRPr lang="fr-FR" sz="16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fr-FR" sz="1600" dirty="0" smtClean="0"/>
              <a:t>La </a:t>
            </a:r>
            <a:r>
              <a:rPr lang="fr-FR" sz="1600" dirty="0"/>
              <a:t>suspension de la </a:t>
            </a:r>
            <a:r>
              <a:rPr lang="fr-FR" sz="1600" dirty="0" smtClean="0"/>
              <a:t>RSE est publiée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le 20 Février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2018. </a:t>
            </a:r>
            <a:b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Pour rééquilibrer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l’examen, apparition d’une </a:t>
            </a:r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nouvelle épreuve de DTMR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smtClean="0"/>
              <a:t>R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éinstauration 500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mètres capelé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individuel </a:t>
            </a:r>
            <a:r>
              <a:rPr lang="fr-FR" sz="1600" b="0" i="0" u="none" strike="noStrike" kern="1200" dirty="0" err="1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chronometré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(temps max </a:t>
            </a: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de 16 minutes).</a:t>
            </a:r>
            <a:endParaRPr lang="fr-FR" sz="1600" b="0" i="0" u="none" strike="noStrike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324" y="4005064"/>
            <a:ext cx="7026276" cy="201273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67944" y="5998055"/>
            <a:ext cx="5976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Source schéma sur site web : https://</a:t>
            </a:r>
            <a:r>
              <a:rPr lang="fr-FR" sz="1400" dirty="0" err="1" smtClean="0"/>
              <a:t>www.philjourdren.fr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791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556792"/>
            <a:ext cx="8280920" cy="30162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b="1" dirty="0" smtClean="0"/>
              <a:t>La version actuelle de l’examen a</a:t>
            </a:r>
            <a:r>
              <a:rPr lang="fr-FR" sz="1800" b="1" baseline="0" dirty="0" smtClean="0"/>
              <a:t> elle même </a:t>
            </a:r>
            <a:r>
              <a:rPr lang="fr-FR" sz="1800" b="1" dirty="0" smtClean="0"/>
              <a:t>connu des évolutions :</a:t>
            </a:r>
            <a:endParaRPr lang="fr-FR" sz="1800" b="1" baseline="0" dirty="0" smtClean="0"/>
          </a:p>
          <a:p>
            <a:endParaRPr lang="fr-FR" sz="1200" b="1" baseline="0" dirty="0" smtClean="0"/>
          </a:p>
          <a:p>
            <a:pPr marL="342900" indent="-342900">
              <a:buFont typeface="+mj-lt"/>
              <a:buAutoNum type="arabicPeriod"/>
            </a:pP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Ajout de l’aptitude (A3) à présenter l’épreuve de DTMR : </a:t>
            </a:r>
          </a:p>
          <a:p>
            <a:pPr marL="342900" indent="-342900">
              <a:buFont typeface="+mj-lt"/>
              <a:buAutoNum type="arabicPeriod"/>
            </a:pPr>
            <a:endParaRPr lang="fr-FR" sz="16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Ajout de l’aptitude (A5) à présenter les épreuves de nage PMT et capelé : </a:t>
            </a:r>
          </a:p>
          <a:p>
            <a:pPr marL="342900" indent="-342900">
              <a:buFont typeface="+mj-lt"/>
              <a:buAutoNum type="arabicPeriod"/>
            </a:pPr>
            <a:endParaRPr lang="fr-FR" sz="16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Dédoublement de l’épreuve 8 en 8A (DTMR) et 8B (RSE) :</a:t>
            </a:r>
            <a:b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Pour pouvoir légalement introduire l’épreuve de Démonstration Technique de Maîtrise de la Remontée (DTMR), il faut modifier l’épreuve 8 et mettre en place le tirage au sort entre elle et la RSE de 25 mètres</a:t>
            </a:r>
          </a:p>
          <a:p>
            <a:pPr marL="742950" lvl="1" indent="-285750">
              <a:buFont typeface="Symbol" charset="2"/>
              <a:buChar char="Þ"/>
            </a:pPr>
            <a:r>
              <a:rPr lang="fr-FR" sz="1600" b="0" i="0" u="none" strike="noStrike" kern="1200" baseline="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Tant que RSE gelé, pas de tirage au sort mais obligatoirement DTMR</a:t>
            </a:r>
          </a:p>
          <a:p>
            <a:pPr marL="285750" indent="-285750">
              <a:buFont typeface="Symbol" charset="2"/>
              <a:buChar char="Þ"/>
            </a:pPr>
            <a:endParaRPr lang="fr-FR" sz="16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80" y="4869160"/>
            <a:ext cx="7127776" cy="11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556792"/>
            <a:ext cx="8280920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Description de la DTMR donnée par le MFT</a:t>
            </a:r>
          </a:p>
          <a:p>
            <a:endParaRPr lang="fr-FR" sz="1800" b="0" i="0" u="sng" strike="noStrike" kern="1200" dirty="0" smtClean="0">
              <a:solidFill>
                <a:schemeClr val="dk1"/>
              </a:solidFill>
              <a:effectLst/>
            </a:endParaRPr>
          </a:p>
          <a:p>
            <a:r>
              <a:rPr lang="fr-FR" dirty="0"/>
              <a:t>La DTMR est la </a:t>
            </a:r>
            <a:r>
              <a:rPr lang="fr-FR" dirty="0" smtClean="0"/>
              <a:t>démonstration </a:t>
            </a:r>
            <a:r>
              <a:rPr lang="fr-FR" dirty="0"/>
              <a:t>technique d’un savoir-faire : </a:t>
            </a:r>
            <a:r>
              <a:rPr lang="fr-FR" dirty="0" smtClean="0"/>
              <a:t>maitriser </a:t>
            </a:r>
            <a:r>
              <a:rPr lang="fr-FR" dirty="0"/>
              <a:t>l’utilisation du gilet et la gestion ventilatoire pour assurer une vitesse de </a:t>
            </a:r>
            <a:r>
              <a:rPr lang="fr-FR" dirty="0" smtClean="0"/>
              <a:t>remontée </a:t>
            </a:r>
            <a:r>
              <a:rPr lang="fr-FR" dirty="0"/>
              <a:t>aussi </a:t>
            </a:r>
            <a:r>
              <a:rPr lang="fr-FR" dirty="0" smtClean="0"/>
              <a:t>précise </a:t>
            </a:r>
            <a:r>
              <a:rPr lang="fr-FR" dirty="0"/>
              <a:t>que possible dans une situation </a:t>
            </a:r>
            <a:r>
              <a:rPr lang="fr-FR" dirty="0" smtClean="0"/>
              <a:t>dégradée, </a:t>
            </a:r>
            <a:r>
              <a:rPr lang="fr-FR" dirty="0"/>
              <a:t>sans pour autant se focaliser exclusivement sur un instrument. </a:t>
            </a:r>
            <a:endParaRPr lang="fr-FR" dirty="0" smtClean="0"/>
          </a:p>
          <a:p>
            <a:pPr marL="285750" indent="-285750">
              <a:buFont typeface="Symbol" charset="2"/>
              <a:buChar char="Þ"/>
            </a:pPr>
            <a:endParaRPr lang="fr-FR" dirty="0"/>
          </a:p>
          <a:p>
            <a:r>
              <a:rPr lang="fr-FR" dirty="0"/>
              <a:t>A l’inverse de </a:t>
            </a:r>
            <a:r>
              <a:rPr lang="fr-FR" dirty="0" smtClean="0"/>
              <a:t>l’</a:t>
            </a:r>
            <a:r>
              <a:rPr lang="fr-FR" dirty="0" err="1" smtClean="0"/>
              <a:t>épreuve</a:t>
            </a:r>
            <a:r>
              <a:rPr lang="fr-FR" dirty="0" smtClean="0"/>
              <a:t> 5</a:t>
            </a:r>
            <a:r>
              <a:rPr lang="fr-FR" dirty="0"/>
              <a:t>, cette </a:t>
            </a:r>
            <a:r>
              <a:rPr lang="fr-FR" dirty="0" smtClean="0"/>
              <a:t>épreuve </a:t>
            </a:r>
            <a:r>
              <a:rPr lang="fr-FR" dirty="0"/>
              <a:t>n’a pas pour objectif de </a:t>
            </a:r>
            <a:r>
              <a:rPr lang="fr-FR" dirty="0" smtClean="0"/>
              <a:t>refléter </a:t>
            </a:r>
            <a:r>
              <a:rPr lang="fr-FR" dirty="0"/>
              <a:t>la </a:t>
            </a:r>
            <a:r>
              <a:rPr lang="fr-FR" dirty="0" smtClean="0"/>
              <a:t>réalité </a:t>
            </a:r>
            <a:r>
              <a:rPr lang="fr-FR" dirty="0"/>
              <a:t>d’une situation d’assistance à un plongeur en </a:t>
            </a:r>
            <a:r>
              <a:rPr lang="fr-FR" dirty="0" smtClean="0"/>
              <a:t>difficulté. </a:t>
            </a:r>
            <a:r>
              <a:rPr lang="fr-FR" b="1" dirty="0" smtClean="0"/>
              <a:t>L’évaluation </a:t>
            </a:r>
            <a:r>
              <a:rPr lang="fr-FR" b="1" dirty="0"/>
              <a:t>est donc </a:t>
            </a:r>
            <a:r>
              <a:rPr lang="fr-FR" b="1" dirty="0" smtClean="0"/>
              <a:t>axée </a:t>
            </a:r>
            <a:r>
              <a:rPr lang="fr-FR" b="1" dirty="0"/>
              <a:t>sur des </a:t>
            </a:r>
            <a:r>
              <a:rPr lang="fr-FR" b="1" dirty="0" smtClean="0"/>
              <a:t>critères </a:t>
            </a:r>
            <a:r>
              <a:rPr lang="fr-FR" b="1" dirty="0"/>
              <a:t>techniques</a:t>
            </a:r>
            <a:r>
              <a:rPr lang="fr-FR" dirty="0"/>
              <a:t>. 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Le </a:t>
            </a:r>
            <a:r>
              <a:rPr lang="fr-FR" dirty="0"/>
              <a:t>support de cette </a:t>
            </a:r>
            <a:r>
              <a:rPr lang="fr-FR" dirty="0" smtClean="0"/>
              <a:t>épreuve </a:t>
            </a:r>
            <a:r>
              <a:rPr lang="fr-FR" dirty="0"/>
              <a:t>est une </a:t>
            </a:r>
            <a:r>
              <a:rPr lang="fr-FR" dirty="0" smtClean="0"/>
              <a:t>remontée sur </a:t>
            </a:r>
            <a:r>
              <a:rPr lang="fr-FR" dirty="0"/>
              <a:t>signe « panne d’air </a:t>
            </a:r>
            <a:r>
              <a:rPr lang="fr-FR" dirty="0" smtClean="0"/>
              <a:t>».</a:t>
            </a:r>
            <a:br>
              <a:rPr lang="fr-FR" dirty="0" smtClean="0"/>
            </a:br>
            <a:endParaRPr lang="fr-FR" sz="18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8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Epreuve composée de deux phases consécutives </a:t>
            </a:r>
            <a:r>
              <a:rPr lang="fr-FR" sz="1800" b="0" i="0" u="none" strike="noStrike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: remontée &amp; envoi parachute</a:t>
            </a:r>
            <a:endParaRPr lang="fr-FR" sz="18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3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1556792"/>
            <a:ext cx="8280920" cy="48782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Les critères d’évaluation de la phase de remontée</a:t>
            </a:r>
            <a:endParaRPr lang="fr-FR" sz="1800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charset="0"/>
              <a:buNone/>
            </a:pPr>
            <a:endParaRPr lang="fr-FR" b="1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600" b="1" dirty="0" smtClean="0"/>
              <a:t>Au fond</a:t>
            </a:r>
            <a:endParaRPr lang="fr-FR" sz="1600" b="1" i="0" u="none" strike="noStrike" kern="1200" dirty="0" smtClean="0">
              <a:solidFill>
                <a:schemeClr val="dk1"/>
              </a:solidFill>
              <a:effectLst/>
            </a:endParaRPr>
          </a:p>
          <a:p>
            <a:pPr marL="742950" lvl="1" indent="-285750">
              <a:buFont typeface="Wingdings" charset="2"/>
              <a:buChar char="Ø"/>
            </a:pP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</a:rPr>
              <a:t>Capacité à maintenir la profondeur à l’aide de ventilation ou gilet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600" dirty="0" smtClean="0"/>
              <a:t>Capacité à donner son </a:t>
            </a:r>
            <a:r>
              <a:rPr lang="fr-FR" sz="1600" dirty="0" err="1" smtClean="0"/>
              <a:t>octopus</a:t>
            </a:r>
            <a:r>
              <a:rPr lang="fr-FR" sz="1600" dirty="0" smtClean="0"/>
              <a:t> rapidement et efficacement.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</a:rPr>
              <a:t>Capacité à entamer la remontée sans délai</a:t>
            </a:r>
            <a:endParaRPr lang="fr-FR" sz="1600" dirty="0"/>
          </a:p>
          <a:p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</a:rPr>
              <a:t>Au cours de la remontée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600" b="0" i="0" u="none" strike="noStrike" kern="1200" dirty="0" smtClean="0">
                <a:solidFill>
                  <a:schemeClr val="dk1"/>
                </a:solidFill>
                <a:effectLst/>
              </a:rPr>
              <a:t>Maitrise de la vitesse de remontée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600" dirty="0" smtClean="0"/>
              <a:t>Maitrise des moyens utilisés pour contr</a:t>
            </a:r>
            <a:r>
              <a:rPr lang="fr-FR" sz="1600" dirty="0" smtClean="0"/>
              <a:t>ôler la vitesse de remontée</a:t>
            </a:r>
            <a:endParaRPr lang="fr-FR" sz="1600" dirty="0"/>
          </a:p>
          <a:p>
            <a:r>
              <a:rPr lang="fr-FR" sz="1600" b="1" i="0" u="none" strike="noStrike" kern="1200" dirty="0" smtClean="0">
                <a:solidFill>
                  <a:schemeClr val="dk1"/>
                </a:solidFill>
                <a:effectLst/>
              </a:rPr>
              <a:t>A l’arrivée à 6 mètres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600" dirty="0" smtClean="0"/>
              <a:t>Maitrise de l’arr</a:t>
            </a:r>
            <a:r>
              <a:rPr lang="fr-FR" sz="1600" dirty="0" smtClean="0"/>
              <a:t>ê</a:t>
            </a:r>
            <a:r>
              <a:rPr lang="fr-FR" sz="1600" dirty="0" smtClean="0"/>
              <a:t>t à 6 mètres (+/- 1 mètre)</a:t>
            </a:r>
          </a:p>
          <a:p>
            <a:endParaRPr lang="fr-FR" b="0" i="0" u="none" strike="noStrike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b="1" dirty="0" smtClean="0"/>
              <a:t>Les </a:t>
            </a:r>
            <a:r>
              <a:rPr lang="fr-FR" b="1" dirty="0"/>
              <a:t>critères d’élimination de la phase de remontée</a:t>
            </a:r>
            <a:endParaRPr lang="fr-FR" dirty="0"/>
          </a:p>
          <a:p>
            <a:endParaRPr lang="fr-FR" sz="1500" b="1" dirty="0"/>
          </a:p>
          <a:p>
            <a:pPr marL="742950" lvl="1" indent="-285750">
              <a:buFont typeface="Wingdings" charset="2"/>
              <a:buChar char="Ø"/>
            </a:pPr>
            <a:r>
              <a:rPr lang="fr-FR" sz="1600" dirty="0"/>
              <a:t>A tout moment, redescente de plus de 2 mètres.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600" dirty="0"/>
              <a:t>Regonfler le gilet du sauveteur plus de 2 fois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600" dirty="0"/>
              <a:t>Regonfler le gilet de l’assisté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600" dirty="0"/>
              <a:t>Remonter à moins d’un mètre de la surface</a:t>
            </a:r>
          </a:p>
          <a:p>
            <a:pPr marL="742950" lvl="1" indent="-285750">
              <a:buFont typeface="Wingdings" charset="2"/>
              <a:buChar char="Ø"/>
            </a:pPr>
            <a:r>
              <a:rPr lang="fr-FR" sz="1600" dirty="0"/>
              <a:t>Tout comportement impactant la </a:t>
            </a:r>
            <a:r>
              <a:rPr lang="fr-FR" sz="1600" dirty="0" smtClean="0"/>
              <a:t>sécurité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983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739</Words>
  <Application>Microsoft Macintosh PowerPoint</Application>
  <PresentationFormat>Présentation à l'écran (4:3)</PresentationFormat>
  <Paragraphs>149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Calibri</vt:lpstr>
      <vt:lpstr>Impact</vt:lpstr>
      <vt:lpstr>ＭＳ Ｐゴシック</vt:lpstr>
      <vt:lpstr>Symbol</vt:lpstr>
      <vt:lpstr>Wingdings</vt:lpstr>
      <vt:lpstr>Arial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62</cp:revision>
  <dcterms:created xsi:type="dcterms:W3CDTF">2018-02-17T16:44:21Z</dcterms:created>
  <dcterms:modified xsi:type="dcterms:W3CDTF">2018-12-07T18:27:12Z</dcterms:modified>
</cp:coreProperties>
</file>