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mov" ContentType="video/quicktime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1"/>
  </p:notesMasterIdLst>
  <p:sldIdLst>
    <p:sldId id="261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71" r:id="rId12"/>
    <p:sldId id="273" r:id="rId13"/>
    <p:sldId id="272" r:id="rId14"/>
    <p:sldId id="274" r:id="rId15"/>
    <p:sldId id="275" r:id="rId16"/>
    <p:sldId id="276" r:id="rId17"/>
    <p:sldId id="278" r:id="rId18"/>
    <p:sldId id="279" r:id="rId19"/>
    <p:sldId id="280" r:id="rId20"/>
    <p:sldId id="282" r:id="rId21"/>
    <p:sldId id="283" r:id="rId22"/>
    <p:sldId id="284" r:id="rId23"/>
    <p:sldId id="277" r:id="rId24"/>
    <p:sldId id="281" r:id="rId25"/>
    <p:sldId id="285" r:id="rId26"/>
    <p:sldId id="286" r:id="rId27"/>
    <p:sldId id="287" r:id="rId28"/>
    <p:sldId id="288" r:id="rId29"/>
    <p:sldId id="289" r:id="rId30"/>
  </p:sldIdLst>
  <p:sldSz cx="9144000" cy="6858000" type="screen4x3"/>
  <p:notesSz cx="6858000" cy="9144000"/>
  <p:defaultTextStyle>
    <a:defPPr>
      <a:defRPr lang="fr-F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3300"/>
    <a:srgbClr val="3366CC"/>
    <a:srgbClr val="E0FBFF"/>
    <a:srgbClr val="CCFFFF"/>
    <a:srgbClr val="99CCFF"/>
    <a:srgbClr val="0066FF"/>
    <a:srgbClr val="CCFF99"/>
    <a:srgbClr val="CC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Style moyen 1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686"/>
    <p:restoredTop sz="84877"/>
  </p:normalViewPr>
  <p:slideViewPr>
    <p:cSldViewPr>
      <p:cViewPr varScale="1">
        <p:scale>
          <a:sx n="90" d="100"/>
          <a:sy n="90" d="100"/>
        </p:scale>
        <p:origin x="46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Feuille_de_calcul_Microsoft_Excel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euille_de_calcul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15"/>
      <c:rotY val="20"/>
      <c:rAngAx val="1"/>
    </c:view3D>
    <c:floor>
      <c:thickness val="0"/>
      <c:spPr>
        <a:solidFill>
          <a:sysClr val="window" lastClr="FFFFFF"/>
        </a:solidFill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Population française totale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cat>
            <c:numRef>
              <c:f>Feuil1!$A$2:$A$3</c:f>
              <c:numCache>
                <c:formatCode>General</c:formatCode>
                <c:ptCount val="2"/>
                <c:pt idx="0">
                  <c:v>2008</c:v>
                </c:pt>
                <c:pt idx="1">
                  <c:v>2030</c:v>
                </c:pt>
              </c:numCache>
            </c:numRef>
          </c:cat>
          <c:val>
            <c:numRef>
              <c:f>Feuil1!$B$2:$B$3</c:f>
              <c:numCache>
                <c:formatCode>General</c:formatCode>
                <c:ptCount val="2"/>
                <c:pt idx="0">
                  <c:v>63</c:v>
                </c:pt>
                <c:pt idx="1">
                  <c:v>68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E93-DA4B-81C5-444BEFD4F74D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population française de plus de 50 ans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cat>
            <c:numRef>
              <c:f>Feuil1!$A$2:$A$3</c:f>
              <c:numCache>
                <c:formatCode>General</c:formatCode>
                <c:ptCount val="2"/>
                <c:pt idx="0">
                  <c:v>2008</c:v>
                </c:pt>
                <c:pt idx="1">
                  <c:v>2030</c:v>
                </c:pt>
              </c:numCache>
            </c:numRef>
          </c:cat>
          <c:val>
            <c:numRef>
              <c:f>Feuil1!$C$2:$C$3</c:f>
              <c:numCache>
                <c:formatCode>General</c:formatCode>
                <c:ptCount val="2"/>
                <c:pt idx="0">
                  <c:v>21</c:v>
                </c:pt>
                <c:pt idx="1">
                  <c:v>34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E93-DA4B-81C5-444BEFD4F74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55048064"/>
        <c:axId val="55049600"/>
        <c:axId val="0"/>
      </c:bar3DChart>
      <c:catAx>
        <c:axId val="5504806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55049600"/>
        <c:crosses val="autoZero"/>
        <c:auto val="1"/>
        <c:lblAlgn val="ctr"/>
        <c:lblOffset val="100"/>
        <c:noMultiLvlLbl val="0"/>
      </c:catAx>
      <c:valAx>
        <c:axId val="550496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550480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381262737655744"/>
          <c:y val="0.2174771139297334"/>
          <c:w val="0.17807128898246277"/>
          <c:h val="0.52075424320456343"/>
        </c:manualLayout>
      </c:layout>
      <c:overlay val="0"/>
    </c:legend>
    <c:plotVisOnly val="1"/>
    <c:dispBlanksAs val="gap"/>
    <c:showDLblsOverMax val="0"/>
  </c:chart>
  <c:spPr>
    <a:ln>
      <a:noFill/>
    </a:ln>
  </c:spPr>
  <c:txPr>
    <a:bodyPr/>
    <a:lstStyle/>
    <a:p>
      <a:pPr>
        <a:defRPr>
          <a:solidFill>
            <a:schemeClr val="tx1"/>
          </a:solidFill>
        </a:defRPr>
      </a:pPr>
      <a:endParaRPr lang="fr-FR"/>
    </a:p>
  </c:txPr>
  <c:externalData r:id="rId2">
    <c:autoUpdate val="0"/>
  </c:externalData>
  <c:userShapes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  <c:spPr>
        <a:solidFill>
          <a:sysClr val="window" lastClr="FFFFFF"/>
        </a:solidFill>
      </c:spPr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Feuil1!$B$1</c:f>
              <c:strCache>
                <c:ptCount val="1"/>
                <c:pt idx="0">
                  <c:v>Licencié FFESSM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Pt>
            <c:idx val="2"/>
            <c:invertIfNegative val="0"/>
            <c:bubble3D val="0"/>
            <c:spPr>
              <a:gradFill>
                <a:gsLst>
                  <a:gs pos="40000">
                    <a:schemeClr val="accent6">
                      <a:lumMod val="75000"/>
                    </a:schemeClr>
                  </a:gs>
                  <a:gs pos="79000">
                    <a:srgbClr val="4F81BD">
                      <a:tint val="44500"/>
                      <a:satMod val="160000"/>
                    </a:srgbClr>
                  </a:gs>
                  <a:gs pos="99000">
                    <a:srgbClr val="4F81BD">
                      <a:tint val="23500"/>
                      <a:satMod val="160000"/>
                      <a:alpha val="0"/>
                    </a:srgbClr>
                  </a:gs>
                </a:gsLst>
                <a:lin ang="16200000" scaled="1"/>
              </a:gradFill>
            </c:spPr>
            <c:extLst>
              <c:ext xmlns:c16="http://schemas.microsoft.com/office/drawing/2014/chart" uri="{C3380CC4-5D6E-409C-BE32-E72D297353CC}">
                <c16:uniqueId val="{00000001-5E64-2247-A759-9C4341DAE565}"/>
              </c:ext>
            </c:extLst>
          </c:dPt>
          <c:cat>
            <c:numRef>
              <c:f>Feuil1!$A$2:$A$4</c:f>
              <c:numCache>
                <c:formatCode>General</c:formatCode>
                <c:ptCount val="3"/>
                <c:pt idx="0">
                  <c:v>2000</c:v>
                </c:pt>
                <c:pt idx="1">
                  <c:v>2005</c:v>
                </c:pt>
                <c:pt idx="2">
                  <c:v>2030</c:v>
                </c:pt>
              </c:numCache>
            </c:numRef>
          </c:cat>
          <c:val>
            <c:numRef>
              <c:f>Feuil1!$B$2:$B$4</c:f>
              <c:numCache>
                <c:formatCode>General</c:formatCode>
                <c:ptCount val="3"/>
                <c:pt idx="0">
                  <c:v>150000</c:v>
                </c:pt>
                <c:pt idx="1">
                  <c:v>150000</c:v>
                </c:pt>
                <c:pt idx="2">
                  <c:v>150000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5E64-2247-A759-9C4341DAE565}"/>
            </c:ext>
          </c:extLst>
        </c:ser>
        <c:ser>
          <c:idx val="1"/>
          <c:order val="1"/>
          <c:tx>
            <c:strRef>
              <c:f>Feuil1!$C$1</c:f>
              <c:strCache>
                <c:ptCount val="1"/>
                <c:pt idx="0">
                  <c:v>Plongeurs de plus de 50 ans licencié FFESSM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Pt>
            <c:idx val="2"/>
            <c:invertIfNegative val="0"/>
            <c:bubble3D val="0"/>
            <c:spPr>
              <a:gradFill flip="none" rotWithShape="1">
                <a:gsLst>
                  <a:gs pos="40000">
                    <a:srgbClr val="FFFF00"/>
                  </a:gs>
                  <a:gs pos="92000">
                    <a:srgbClr val="4F81BD">
                      <a:tint val="44500"/>
                      <a:satMod val="160000"/>
                    </a:srgbClr>
                  </a:gs>
                  <a:gs pos="99000">
                    <a:srgbClr val="4F81BD">
                      <a:tint val="23500"/>
                      <a:satMod val="160000"/>
                      <a:alpha val="0"/>
                    </a:srgbClr>
                  </a:gs>
                </a:gsLst>
                <a:lin ang="16200000" scaled="0"/>
                <a:tileRect/>
              </a:gra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4-5E64-2247-A759-9C4341DAE565}"/>
              </c:ext>
            </c:extLst>
          </c:dPt>
          <c:cat>
            <c:numRef>
              <c:f>Feuil1!$A$2:$A$4</c:f>
              <c:numCache>
                <c:formatCode>General</c:formatCode>
                <c:ptCount val="3"/>
                <c:pt idx="0">
                  <c:v>2000</c:v>
                </c:pt>
                <c:pt idx="1">
                  <c:v>2005</c:v>
                </c:pt>
                <c:pt idx="2">
                  <c:v>2030</c:v>
                </c:pt>
              </c:numCache>
            </c:numRef>
          </c:cat>
          <c:val>
            <c:numRef>
              <c:f>Feuil1!$C$2:$C$4</c:f>
              <c:numCache>
                <c:formatCode>General</c:formatCode>
                <c:ptCount val="3"/>
                <c:pt idx="0">
                  <c:v>12112</c:v>
                </c:pt>
                <c:pt idx="1">
                  <c:v>20379</c:v>
                </c:pt>
                <c:pt idx="2">
                  <c:v>80000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5E64-2247-A759-9C4341DAE5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63254912"/>
        <c:axId val="63257600"/>
        <c:axId val="0"/>
      </c:bar3DChart>
      <c:catAx>
        <c:axId val="632549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63257600"/>
        <c:crossesAt val="0"/>
        <c:auto val="1"/>
        <c:lblAlgn val="ctr"/>
        <c:lblOffset val="100"/>
        <c:noMultiLvlLbl val="0"/>
      </c:catAx>
      <c:valAx>
        <c:axId val="632576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6325491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8210654667915172"/>
          <c:y val="0.42680296057636663"/>
          <c:w val="0.25379707929142048"/>
          <c:h val="0.27400300782222436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>
          <a:solidFill>
            <a:schemeClr val="tx1"/>
          </a:solidFill>
        </a:defRPr>
      </a:pPr>
      <a:endParaRPr lang="fr-FR"/>
    </a:p>
  </c:txPr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0.07759</cdr:x>
      <cdr:y>0.02941</cdr:y>
    </cdr:from>
    <cdr:to>
      <cdr:x>0.26724</cdr:x>
      <cdr:y>0.21481</cdr:y>
    </cdr:to>
    <cdr:sp macro="" textlink="">
      <cdr:nvSpPr>
        <cdr:cNvPr id="2" name="ZoneTexte 3"/>
        <cdr:cNvSpPr txBox="1"/>
      </cdr:nvSpPr>
      <cdr:spPr>
        <a:xfrm xmlns:a="http://schemas.openxmlformats.org/drawingml/2006/main">
          <a:off x="410748" y="92762"/>
          <a:ext cx="1003973" cy="584775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fr-FR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endParaRPr lang="fr-FR" sz="32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0.11475</cdr:x>
      <cdr:y>0.12456</cdr:y>
    </cdr:from>
    <cdr:to>
      <cdr:x>0.29079</cdr:x>
      <cdr:y>0.60399</cdr:y>
    </cdr:to>
    <cdr:grpSp>
      <cdr:nvGrpSpPr>
        <cdr:cNvPr id="5" name="Groupe 4">
          <a:extLst xmlns:a="http://schemas.openxmlformats.org/drawingml/2006/main">
            <a:ext uri="{FF2B5EF4-FFF2-40B4-BE49-F238E27FC236}">
              <a16:creationId xmlns:a16="http://schemas.microsoft.com/office/drawing/2014/main" id="{88DB3150-2F30-2C4F-918E-F8AB553CA36A}"/>
            </a:ext>
          </a:extLst>
        </cdr:cNvPr>
        <cdr:cNvGrpSpPr/>
      </cdr:nvGrpSpPr>
      <cdr:grpSpPr>
        <a:xfrm xmlns:a="http://schemas.openxmlformats.org/drawingml/2006/main">
          <a:off x="504038" y="392875"/>
          <a:ext cx="773254" cy="1512171"/>
          <a:chOff x="504055" y="392882"/>
          <a:chExt cx="773229" cy="1512169"/>
        </a:xfrm>
      </cdr:grpSpPr>
      <cdr:sp macro="" textlink="">
        <cdr:nvSpPr>
          <cdr:cNvPr id="3" name="ZoneTexte 2">
            <a:extLst xmlns:a="http://schemas.openxmlformats.org/drawingml/2006/main">
              <a:ext uri="{FF2B5EF4-FFF2-40B4-BE49-F238E27FC236}">
                <a16:creationId xmlns:a16="http://schemas.microsoft.com/office/drawing/2014/main" id="{DADAEF4F-A59C-AB45-97F3-E2FB6A638192}"/>
              </a:ext>
            </a:extLst>
          </cdr:cNvPr>
          <cdr:cNvSpPr txBox="1"/>
        </cdr:nvSpPr>
        <cdr:spPr>
          <a:xfrm xmlns:a="http://schemas.openxmlformats.org/drawingml/2006/main" rot="16200000">
            <a:off x="175901" y="721036"/>
            <a:ext cx="936104" cy="279795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vertOverflow="clip" wrap="square" rtlCol="0"/>
          <a:lstStyle xmlns:a="http://schemas.openxmlformats.org/drawingml/2006/main"/>
          <a:p xmlns:a="http://schemas.openxmlformats.org/drawingml/2006/main">
            <a:r>
              <a:rPr lang="fr-FR" sz="1100" dirty="0"/>
              <a:t>63 millions</a:t>
            </a:r>
          </a:p>
        </cdr:txBody>
      </cdr:sp>
      <cdr:sp macro="" textlink="">
        <cdr:nvSpPr>
          <cdr:cNvPr id="4" name="ZoneTexte 1">
            <a:extLst xmlns:a="http://schemas.openxmlformats.org/drawingml/2006/main">
              <a:ext uri="{FF2B5EF4-FFF2-40B4-BE49-F238E27FC236}">
                <a16:creationId xmlns:a16="http://schemas.microsoft.com/office/drawing/2014/main" id="{9C6F2622-8D2F-394C-9330-99AC490BE43C}"/>
              </a:ext>
            </a:extLst>
          </cdr:cNvPr>
          <cdr:cNvSpPr txBox="1"/>
        </cdr:nvSpPr>
        <cdr:spPr>
          <a:xfrm xmlns:a="http://schemas.openxmlformats.org/drawingml/2006/main" rot="16200000">
            <a:off x="669335" y="1297101"/>
            <a:ext cx="936104" cy="279795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squar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fr-FR" dirty="0"/>
              <a:t>21</a:t>
            </a:r>
            <a:r>
              <a:rPr lang="fr-FR" sz="1100" dirty="0"/>
              <a:t> millions</a:t>
            </a:r>
          </a:p>
        </cdr:txBody>
      </cdr:sp>
    </cdr:grp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655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20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3655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 noProof="0"/>
              <a:t>Cliquez pour modifier les styles du texte du masque</a:t>
            </a:r>
          </a:p>
          <a:p>
            <a:pPr lvl="1"/>
            <a:r>
              <a:rPr lang="fr-FR" altLang="fr-FR" noProof="0"/>
              <a:t>Deuxième niveau</a:t>
            </a:r>
          </a:p>
          <a:p>
            <a:pPr lvl="2"/>
            <a:r>
              <a:rPr lang="fr-FR" altLang="fr-FR" noProof="0"/>
              <a:t>Troisième niveau</a:t>
            </a:r>
          </a:p>
          <a:p>
            <a:pPr lvl="3"/>
            <a:r>
              <a:rPr lang="fr-FR" altLang="fr-FR" noProof="0"/>
              <a:t>Quatrième niveau</a:t>
            </a:r>
          </a:p>
          <a:p>
            <a:pPr lvl="4"/>
            <a:r>
              <a:rPr lang="fr-FR" altLang="fr-FR" noProof="0"/>
              <a:t>Cinquième niveau</a:t>
            </a:r>
          </a:p>
        </p:txBody>
      </p:sp>
      <p:sp>
        <p:nvSpPr>
          <p:cNvPr id="3655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655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3EC9026A-F284-B540-92BD-B875D8CB2FA2}" type="slidenum">
              <a:rPr lang="fr-FR" altLang="fr-FR"/>
              <a:pPr>
                <a:defRPr/>
              </a:pPr>
              <a:t>‹N°›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1902054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Espace réservé de l’image des diapositives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8" name="Espace réservé des commentaires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fr-FR" altLang="fr-FR" dirty="0">
              <a:ea typeface="ＭＳ Ｐゴシック" charset="-128"/>
            </a:endParaRPr>
          </a:p>
        </p:txBody>
      </p:sp>
      <p:sp>
        <p:nvSpPr>
          <p:cNvPr id="4099" name="Espace réservé du numéro de diapositive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fld id="{5758C4FB-5BBA-0545-87B0-28AE105A10EF}" type="slidenum">
              <a:rPr lang="fr-FR" altLang="fr-FR"/>
              <a:pPr/>
              <a:t>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2892607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sz="1200" baseline="0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C9026A-F284-B540-92BD-B875D8CB2FA2}" type="slidenum">
              <a:rPr lang="fr-FR" altLang="fr-FR" smtClean="0"/>
              <a:pPr>
                <a:defRPr/>
              </a:pPr>
              <a:t>11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693379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REMARQUE : Pas de niveau, mais compétence à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C9026A-F284-B540-92BD-B875D8CB2FA2}" type="slidenum">
              <a:rPr lang="fr-FR" altLang="fr-FR" smtClean="0"/>
              <a:pPr>
                <a:defRPr/>
              </a:pPr>
              <a:t>13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8815752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PERIODES DE BEAUX JOURS : Température extérieurs ni trop froide ni trop chaude</a:t>
            </a:r>
          </a:p>
          <a:p>
            <a:pPr lvl="0"/>
            <a:r>
              <a:rPr lang="fr-FR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GRANDE FREQUENTATION : vacances scolaires, privilégier la semaine au week-end</a:t>
            </a:r>
          </a:p>
          <a:p>
            <a:pPr lvl="0"/>
            <a:r>
              <a:rPr lang="fr-FR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afin de bénéficier de plus de disponibilité des encadrants</a:t>
            </a:r>
          </a:p>
          <a:p>
            <a:r>
              <a:rPr lang="fr-FR" sz="1200" kern="1200" dirty="0">
                <a:solidFill>
                  <a:schemeClr val="tx1"/>
                </a:solidFill>
                <a:effectLst/>
                <a:latin typeface="Arial" charset="0"/>
                <a:ea typeface="ＭＳ Ｐゴシック" charset="0"/>
                <a:cs typeface="ＭＳ Ｐゴシック" charset="0"/>
              </a:rPr>
              <a:t>CONDITION AGREABLES DE PLONGÉE : mer calme, pas de courant, température de l’eau agréable (minimum 18°)</a:t>
            </a:r>
          </a:p>
          <a:p>
            <a:r>
              <a:rPr lang="fr-FR" dirty="0"/>
              <a:t>EVITER LES MATINEES  OU APRES-MIDI EN MER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C9026A-F284-B540-92BD-B875D8CB2FA2}" type="slidenum">
              <a:rPr lang="fr-FR" altLang="fr-FR" smtClean="0"/>
              <a:pPr>
                <a:defRPr/>
              </a:pPr>
              <a:t>15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5932627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C9026A-F284-B540-92BD-B875D8CB2FA2}" type="slidenum">
              <a:rPr lang="fr-FR" altLang="fr-FR" smtClean="0"/>
              <a:pPr>
                <a:defRPr/>
              </a:pPr>
              <a:t>16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457246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C9026A-F284-B540-92BD-B875D8CB2FA2}" type="slidenum">
              <a:rPr lang="fr-FR" altLang="fr-FR" smtClean="0"/>
              <a:pPr>
                <a:defRPr/>
              </a:pPr>
              <a:t>17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2701473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C9026A-F284-B540-92BD-B875D8CB2FA2}" type="slidenum">
              <a:rPr lang="fr-FR" altLang="fr-FR" smtClean="0"/>
              <a:pPr>
                <a:defRPr/>
              </a:pPr>
              <a:t>18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792897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C9026A-F284-B540-92BD-B875D8CB2FA2}" type="slidenum">
              <a:rPr lang="fr-FR" altLang="fr-FR" smtClean="0"/>
              <a:pPr>
                <a:defRPr/>
              </a:pPr>
              <a:t>19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379143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C9026A-F284-B540-92BD-B875D8CB2FA2}" type="slidenum">
              <a:rPr lang="fr-FR" altLang="fr-FR" smtClean="0"/>
              <a:pPr>
                <a:defRPr/>
              </a:pPr>
              <a:t>20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6200423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C9026A-F284-B540-92BD-B875D8CB2FA2}" type="slidenum">
              <a:rPr lang="fr-FR" altLang="fr-FR" smtClean="0"/>
              <a:pPr>
                <a:defRPr/>
              </a:pPr>
              <a:t>21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8568460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C9026A-F284-B540-92BD-B875D8CB2FA2}" type="slidenum">
              <a:rPr lang="fr-FR" altLang="fr-FR" smtClean="0"/>
              <a:pPr>
                <a:defRPr/>
              </a:pPr>
              <a:t>22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9683655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Faisons un état des lieux !!!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C9026A-F284-B540-92BD-B875D8CB2FA2}" type="slidenum">
              <a:rPr lang="fr-FR" altLang="fr-FR" smtClean="0"/>
              <a:pPr>
                <a:defRPr/>
              </a:pPr>
              <a:t>2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401032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cap="all" baseline="0" dirty="0"/>
              <a:t>En effet, il faut savoir faire la différence entre les nouveaux pratiquants séniors et les déjà pratiquants devenus sénior.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C9026A-F284-B540-92BD-B875D8CB2FA2}" type="slidenum">
              <a:rPr lang="fr-FR" altLang="fr-FR" smtClean="0"/>
              <a:pPr>
                <a:defRPr/>
              </a:pPr>
              <a:t>23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8030841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C9026A-F284-B540-92BD-B875D8CB2FA2}" type="slidenum">
              <a:rPr lang="fr-FR" altLang="fr-FR" smtClean="0"/>
              <a:pPr>
                <a:defRPr/>
              </a:pPr>
              <a:t>25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3060832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C9026A-F284-B540-92BD-B875D8CB2FA2}" type="slidenum">
              <a:rPr lang="fr-FR" altLang="fr-FR" smtClean="0"/>
              <a:pPr>
                <a:defRPr/>
              </a:pPr>
              <a:t>4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6472500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C9026A-F284-B540-92BD-B875D8CB2FA2}" type="slidenum">
              <a:rPr lang="fr-FR" altLang="fr-FR" smtClean="0"/>
              <a:pPr>
                <a:defRPr/>
              </a:pPr>
              <a:t>5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4641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C9026A-F284-B540-92BD-B875D8CB2FA2}" type="slidenum">
              <a:rPr lang="fr-FR" altLang="fr-FR" smtClean="0"/>
              <a:pPr>
                <a:defRPr/>
              </a:pPr>
              <a:t>6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090584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C9026A-F284-B540-92BD-B875D8CB2FA2}" type="slidenum">
              <a:rPr lang="fr-FR" altLang="fr-FR" smtClean="0"/>
              <a:pPr>
                <a:defRPr/>
              </a:pPr>
              <a:t>7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451503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C9026A-F284-B540-92BD-B875D8CB2FA2}" type="slidenum">
              <a:rPr lang="fr-FR" altLang="fr-FR" smtClean="0"/>
              <a:pPr>
                <a:defRPr/>
              </a:pPr>
              <a:t>8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1627531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ADAPTER SON MODE DE COMMUNICATION POUR ETRE CERTAIN QUE LE MESSAGE SOIT BIEN COMPRIS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C9026A-F284-B540-92BD-B875D8CB2FA2}" type="slidenum">
              <a:rPr lang="fr-FR" altLang="fr-FR" smtClean="0"/>
              <a:pPr>
                <a:defRPr/>
              </a:pPr>
              <a:t>9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9557490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cap="all" baseline="0" dirty="0"/>
              <a:t>En effet, il faut savoir faire la différence entre les nouveaux pratiquants séniors et les déjà pratiquants devenus sénior.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EC9026A-F284-B540-92BD-B875D8CB2FA2}" type="slidenum">
              <a:rPr lang="fr-FR" altLang="fr-FR" smtClean="0"/>
              <a:pPr>
                <a:defRPr/>
              </a:pPr>
              <a:t>10</a:t>
            </a:fld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36858201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62001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" name="Text Box 10"/>
          <p:cNvSpPr txBox="1">
            <a:spLocks noChangeArrowheads="1"/>
          </p:cNvSpPr>
          <p:nvPr userDrawn="1"/>
        </p:nvSpPr>
        <p:spPr bwMode="auto">
          <a:xfrm>
            <a:off x="3851275" y="112713"/>
            <a:ext cx="510063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>
              <a:defRPr/>
            </a:pPr>
            <a:r>
              <a:rPr lang="fr-FR" altLang="fr-FR" sz="1700" dirty="0">
                <a:solidFill>
                  <a:schemeClr val="accent2"/>
                </a:solidFill>
                <a:latin typeface="Impact" charset="0"/>
              </a:rPr>
              <a:t> </a:t>
            </a:r>
            <a:r>
              <a:rPr lang="fr-FR" altLang="fr-FR" sz="1700" b="1" dirty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rPr>
              <a:t>Colloque Régional des </a:t>
            </a:r>
            <a:r>
              <a:rPr lang="fr-FR" altLang="fr-FR" sz="1800" b="1" dirty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rPr>
              <a:t>Encadrants</a:t>
            </a:r>
            <a:r>
              <a:rPr lang="fr-FR" altLang="fr-FR" sz="1700" b="1" dirty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rPr>
              <a:t> PACA</a:t>
            </a:r>
          </a:p>
          <a:p>
            <a:pPr algn="r" eaLnBrk="1" hangingPunct="1">
              <a:defRPr/>
            </a:pPr>
            <a:r>
              <a:rPr lang="fr-FR" altLang="fr-FR" sz="1800" b="1" dirty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rPr>
              <a:t>Hyères –</a:t>
            </a:r>
            <a:r>
              <a:rPr lang="fr-FR" altLang="fr-FR" sz="1800" b="1" dirty="0">
                <a:solidFill>
                  <a:srgbClr val="FF3300"/>
                </a:solidFill>
                <a:latin typeface="Calibri" charset="0"/>
                <a:ea typeface="Calibri" charset="0"/>
                <a:cs typeface="Calibri" charset="0"/>
              </a:rPr>
              <a:t> 08.12.2018</a:t>
            </a:r>
            <a:endParaRPr lang="fr-FR" altLang="fr-FR" sz="1800" b="1" dirty="0">
              <a:solidFill>
                <a:schemeClr val="accent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29" name="Line 47"/>
          <p:cNvSpPr>
            <a:spLocks noChangeShapeType="1"/>
          </p:cNvSpPr>
          <p:nvPr userDrawn="1"/>
        </p:nvSpPr>
        <p:spPr bwMode="auto">
          <a:xfrm>
            <a:off x="5148263" y="765175"/>
            <a:ext cx="3744912" cy="0"/>
          </a:xfrm>
          <a:prstGeom prst="line">
            <a:avLst/>
          </a:prstGeom>
          <a:noFill/>
          <a:ln w="9525">
            <a:solidFill>
              <a:srgbClr val="FF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fr-FR"/>
          </a:p>
        </p:txBody>
      </p:sp>
      <p:sp>
        <p:nvSpPr>
          <p:cNvPr id="1074" name="Text Box 50"/>
          <p:cNvSpPr txBox="1">
            <a:spLocks noChangeArrowheads="1"/>
          </p:cNvSpPr>
          <p:nvPr userDrawn="1"/>
        </p:nvSpPr>
        <p:spPr bwMode="auto">
          <a:xfrm>
            <a:off x="4355976" y="755412"/>
            <a:ext cx="460863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algn="r" eaLnBrk="1" hangingPunct="1">
              <a:defRPr/>
            </a:pPr>
            <a:r>
              <a:rPr lang="fr-FR" altLang="fr-FR" sz="1800" dirty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rPr>
              <a:t>Commission Technique Régionale - Région SUD</a:t>
            </a:r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1"/>
            <a:ext cx="1944911" cy="1296608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5480565"/>
            <a:ext cx="1191733" cy="1189980"/>
          </a:xfrm>
          <a:prstGeom prst="rect">
            <a:avLst/>
          </a:prstGeom>
        </p:spPr>
      </p:pic>
      <p:sp>
        <p:nvSpPr>
          <p:cNvPr id="1043" name="Text Box 19"/>
          <p:cNvSpPr txBox="1">
            <a:spLocks noChangeArrowheads="1"/>
          </p:cNvSpPr>
          <p:nvPr userDrawn="1"/>
        </p:nvSpPr>
        <p:spPr bwMode="auto">
          <a:xfrm>
            <a:off x="250826" y="6525344"/>
            <a:ext cx="5995336" cy="246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/>
            <a:ext uri="{91240B29-F687-4f45-9708-019B960494DF}"/>
            <a:ext uri="{AF507438-7753-43e0-B8FC-AC1667EBCBE1}"/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defRPr/>
            </a:pPr>
            <a:r>
              <a:rPr lang="fr-FR" altLang="fr-FR" sz="1000" b="1" dirty="0">
                <a:solidFill>
                  <a:schemeClr val="accent2"/>
                </a:solidFill>
                <a:latin typeface="Calibri" charset="0"/>
                <a:ea typeface="Calibri" charset="0"/>
                <a:cs typeface="Calibri" charset="0"/>
              </a:rPr>
              <a:t>Créée en 1948, la FFESSM est membre fondateur de la confédération mondiale des activités subaquatiques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CEFA751-29DB-D643-8262-4D90A18382D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6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8061175" y="6273344"/>
            <a:ext cx="831999" cy="50399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AE45FDE-6B66-0A42-AF54-719233DDF6D3}"/>
              </a:ext>
            </a:extLst>
          </p:cNvPr>
          <p:cNvSpPr txBox="1"/>
          <p:nvPr userDrawn="1"/>
        </p:nvSpPr>
        <p:spPr>
          <a:xfrm>
            <a:off x="7452319" y="6502011"/>
            <a:ext cx="102485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ETIENNEY Olivier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 txBox="1">
            <a:spLocks noGrp="1"/>
          </p:cNvSpPr>
          <p:nvPr>
            <p:ph idx="4294967295"/>
          </p:nvPr>
        </p:nvSpPr>
        <p:spPr>
          <a:xfrm>
            <a:off x="35496" y="1574527"/>
            <a:ext cx="6264696" cy="2080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fr-FR" sz="3800" b="1" i="1" dirty="0">
                <a:ln w="22225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2"/>
                </a:solidFill>
                <a:latin typeface="Copperplate Gothic Bold" panose="020E0705020206020404" pitchFamily="34" charset="77"/>
              </a:rPr>
              <a:t>Sénior et </a:t>
            </a:r>
          </a:p>
          <a:p>
            <a:pPr marL="0" indent="0" algn="ctr">
              <a:buNone/>
            </a:pPr>
            <a:r>
              <a:rPr lang="fr-FR" sz="3800" b="1" i="1" dirty="0">
                <a:ln w="22225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2"/>
                </a:solidFill>
                <a:latin typeface="Copperplate Gothic Bold" panose="020E0705020206020404" pitchFamily="34" charset="77"/>
              </a:rPr>
              <a:t>sécurité plongée.</a:t>
            </a:r>
          </a:p>
          <a:p>
            <a:pPr marL="0" indent="0" algn="ctr">
              <a:buNone/>
            </a:pPr>
            <a:r>
              <a:rPr lang="fr-FR" sz="3800" b="1" i="1" dirty="0">
                <a:ln w="22225">
                  <a:solidFill>
                    <a:schemeClr val="accent2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2"/>
                </a:solidFill>
                <a:latin typeface="Copperplate Gothic Bold" panose="020E0705020206020404" pitchFamily="34" charset="77"/>
              </a:rPr>
              <a:t>Regard du Technicien</a:t>
            </a:r>
          </a:p>
        </p:txBody>
      </p:sp>
      <p:pic>
        <p:nvPicPr>
          <p:cNvPr id="4" name="Image 3" descr="DSC01951.JPG">
            <a:extLst>
              <a:ext uri="{FF2B5EF4-FFF2-40B4-BE49-F238E27FC236}">
                <a16:creationId xmlns:a16="http://schemas.microsoft.com/office/drawing/2014/main" id="{8C25081D-6B8B-994B-BBDE-67FF3E5ABDB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/>
          <a:srcRect l="39451" r="18984"/>
          <a:stretch/>
        </p:blipFill>
        <p:spPr>
          <a:xfrm>
            <a:off x="6300192" y="1556792"/>
            <a:ext cx="2553617" cy="442915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E6AFBB6-D8CE-814C-A67A-DCAECE5F6DC9}"/>
              </a:ext>
            </a:extLst>
          </p:cNvPr>
          <p:cNvSpPr/>
          <p:nvPr/>
        </p:nvSpPr>
        <p:spPr>
          <a:xfrm>
            <a:off x="107504" y="4066448"/>
            <a:ext cx="6048672" cy="19195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z="3200" dirty="0">
                <a:latin typeface="Edwardian Script ITC" panose="030303020407070D0804" pitchFamily="66" charset="77"/>
                <a:ea typeface="Calibri" panose="020F0502020204030204" pitchFamily="34" charset="0"/>
                <a:cs typeface="Times New Roman" panose="02020603050405020304" pitchFamily="18" charset="0"/>
              </a:rPr>
              <a:t>La vieillesse commence quand on se  dit : 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3200" dirty="0">
                <a:latin typeface="Edwardian Script ITC" panose="030303020407070D0804" pitchFamily="66" charset="77"/>
                <a:ea typeface="Calibri" panose="020F0502020204030204" pitchFamily="34" charset="0"/>
                <a:cs typeface="Times New Roman" panose="02020603050405020304" pitchFamily="18" charset="0"/>
              </a:rPr>
              <a:t>« jamais je ne me suis senti aussi jeune ».</a:t>
            </a: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r>
              <a:rPr lang="fr-FR" sz="3200" i="1" dirty="0">
                <a:latin typeface="Apple Chancery" panose="03020702040506060504" pitchFamily="66" charset="-79"/>
                <a:ea typeface="Calibri" panose="020F0502020204030204" pitchFamily="34" charset="0"/>
                <a:cs typeface="Apple Chancery" panose="03020702040506060504" pitchFamily="66" charset="-79"/>
              </a:rPr>
              <a:t>JULES RENARD</a:t>
            </a:r>
            <a:endParaRPr lang="fr-FR" sz="3200" i="1" dirty="0">
              <a:effectLst/>
              <a:latin typeface="Apple Chancery" panose="03020702040506060504" pitchFamily="66" charset="-79"/>
              <a:ea typeface="Calibri" panose="020F0502020204030204" pitchFamily="34" charset="0"/>
              <a:cs typeface="Apple Chancery" panose="03020702040506060504" pitchFamily="66" charset="-79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4F6F03E-1E39-3449-BF9A-AA4581C860EE}"/>
              </a:ext>
            </a:extLst>
          </p:cNvPr>
          <p:cNvSpPr txBox="1"/>
          <p:nvPr/>
        </p:nvSpPr>
        <p:spPr>
          <a:xfrm>
            <a:off x="647564" y="1536174"/>
            <a:ext cx="784887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fr-FR" sz="6000" b="1" i="1" u="sng" dirty="0">
                <a:solidFill>
                  <a:schemeClr val="accent2"/>
                </a:solidFill>
                <a:latin typeface="+mn-lt"/>
                <a:ea typeface="+mn-ea"/>
              </a:rPr>
              <a:t>Comment aménager la pratique pour les néo-pratiquants séniors ?</a:t>
            </a:r>
          </a:p>
        </p:txBody>
      </p:sp>
    </p:spTree>
    <p:extLst>
      <p:ext uri="{BB962C8B-B14F-4D97-AF65-F5344CB8AC3E}">
        <p14:creationId xmlns:p14="http://schemas.microsoft.com/office/powerpoint/2010/main" val="3760690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D4D1487-B910-4B43-8D8D-5CF942394E4E}"/>
              </a:ext>
            </a:extLst>
          </p:cNvPr>
          <p:cNvSpPr txBox="1"/>
          <p:nvPr/>
        </p:nvSpPr>
        <p:spPr>
          <a:xfrm>
            <a:off x="262004" y="2855995"/>
            <a:ext cx="3168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fr-FR" sz="2800" b="1" i="1" u="sng" dirty="0">
                <a:solidFill>
                  <a:schemeClr val="accent2"/>
                </a:solidFill>
                <a:latin typeface="+mn-lt"/>
                <a:ea typeface="+mn-ea"/>
              </a:rPr>
              <a:t>L’ENCADRANT</a:t>
            </a:r>
            <a:r>
              <a:rPr lang="fr-FR" sz="2800" b="1" i="1" dirty="0">
                <a:solidFill>
                  <a:schemeClr val="accent2"/>
                </a:solidFill>
                <a:latin typeface="+mn-lt"/>
                <a:ea typeface="+mn-ea"/>
              </a:rPr>
              <a:t> :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F226891-1971-AA42-B9D2-D61F71768398}"/>
              </a:ext>
            </a:extLst>
          </p:cNvPr>
          <p:cNvSpPr txBox="1"/>
          <p:nvPr/>
        </p:nvSpPr>
        <p:spPr>
          <a:xfrm>
            <a:off x="4499992" y="1268760"/>
            <a:ext cx="4410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fr-FR" dirty="0">
                <a:latin typeface="+mn-lt"/>
                <a:ea typeface="+mn-ea"/>
              </a:rPr>
              <a:t>Il doit  connaitre les spécificités dues au vieillissement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E85ED3D-4A42-4F40-B324-40CB894749A3}"/>
              </a:ext>
            </a:extLst>
          </p:cNvPr>
          <p:cNvSpPr txBox="1"/>
          <p:nvPr/>
        </p:nvSpPr>
        <p:spPr>
          <a:xfrm>
            <a:off x="4499992" y="1950048"/>
            <a:ext cx="44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fr-FR" dirty="0">
                <a:latin typeface="+mn-lt"/>
                <a:ea typeface="+mn-ea"/>
              </a:rPr>
              <a:t>Lui faut-il une formation spécifique 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823CA4C-8879-FA4D-A4B6-52A4A8A50C1F}"/>
              </a:ext>
            </a:extLst>
          </p:cNvPr>
          <p:cNvSpPr txBox="1"/>
          <p:nvPr/>
        </p:nvSpPr>
        <p:spPr>
          <a:xfrm>
            <a:off x="4493907" y="2354337"/>
            <a:ext cx="4410000" cy="1975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fr-FR" dirty="0">
                <a:latin typeface="+mn-lt"/>
                <a:ea typeface="+mn-ea"/>
              </a:rPr>
              <a:t>Il faut définir des conditions de pratique :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FR" dirty="0">
                <a:latin typeface="+mn-lt"/>
                <a:ea typeface="+mn-ea"/>
              </a:rPr>
              <a:t>Un moniteur plutôt qu’un GP.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FR" dirty="0">
                <a:latin typeface="+mn-lt"/>
                <a:ea typeface="+mn-ea"/>
              </a:rPr>
              <a:t>Membres de la palanquée limités.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FR" dirty="0">
                <a:latin typeface="+mn-lt"/>
                <a:ea typeface="+mn-ea"/>
              </a:rPr>
              <a:t>Restreindre temps et profondeur.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FR" dirty="0">
                <a:latin typeface="+mn-lt"/>
                <a:ea typeface="+mn-ea"/>
              </a:rPr>
              <a:t>Conditions de plongée le plus proche de l’idéal (courant, </a:t>
            </a:r>
            <a:r>
              <a:rPr lang="fr-FR" dirty="0" err="1">
                <a:latin typeface="+mn-lt"/>
                <a:ea typeface="+mn-ea"/>
              </a:rPr>
              <a:t>visi</a:t>
            </a:r>
            <a:r>
              <a:rPr lang="fr-FR" dirty="0">
                <a:latin typeface="+mn-lt"/>
                <a:ea typeface="+mn-ea"/>
              </a:rPr>
              <a:t>, </a:t>
            </a:r>
            <a:r>
              <a:rPr lang="fr-FR" dirty="0" err="1">
                <a:latin typeface="+mn-lt"/>
                <a:ea typeface="+mn-ea"/>
              </a:rPr>
              <a:t>t</a:t>
            </a:r>
            <a:r>
              <a:rPr lang="fr-FR" dirty="0">
                <a:latin typeface="+mn-lt"/>
                <a:ea typeface="+mn-ea"/>
              </a:rPr>
              <a:t>°, …).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6DB2475-76E8-E84E-BE0D-A03E18D3BFE2}"/>
              </a:ext>
            </a:extLst>
          </p:cNvPr>
          <p:cNvSpPr txBox="1"/>
          <p:nvPr/>
        </p:nvSpPr>
        <p:spPr>
          <a:xfrm>
            <a:off x="4499992" y="4365221"/>
            <a:ext cx="4410000" cy="18651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fr-FR" dirty="0">
                <a:latin typeface="+mn-lt"/>
                <a:ea typeface="+mn-ea"/>
              </a:rPr>
              <a:t>Quelles conditions d’enseignement faut-il adopter ?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FR" dirty="0">
                <a:latin typeface="+mn-lt"/>
                <a:ea typeface="+mn-ea"/>
              </a:rPr>
              <a:t>Environnement calme et silencieux (briefing et théorie)</a:t>
            </a:r>
          </a:p>
          <a:p>
            <a:pPr marL="285750" indent="-28575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fr-FR" dirty="0">
                <a:latin typeface="+mn-lt"/>
                <a:ea typeface="+mn-ea"/>
              </a:rPr>
              <a:t>Toujours le même moniteur (plus rassurant, une confiance s’installe)</a:t>
            </a:r>
          </a:p>
        </p:txBody>
      </p:sp>
      <p:cxnSp>
        <p:nvCxnSpPr>
          <p:cNvPr id="8" name="Connecteur droit avec flèche 7">
            <a:extLst>
              <a:ext uri="{FF2B5EF4-FFF2-40B4-BE49-F238E27FC236}">
                <a16:creationId xmlns:a16="http://schemas.microsoft.com/office/drawing/2014/main" id="{F0F5677A-7D4E-5043-BA4A-E07C42F4CD4F}"/>
              </a:ext>
            </a:extLst>
          </p:cNvPr>
          <p:cNvCxnSpPr>
            <a:stCxn id="2" idx="3"/>
            <a:endCxn id="3" idx="1"/>
          </p:cNvCxnSpPr>
          <p:nvPr/>
        </p:nvCxnSpPr>
        <p:spPr>
          <a:xfrm flipV="1">
            <a:off x="3430356" y="1591926"/>
            <a:ext cx="1069636" cy="152567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02F11B8D-1A26-EF49-BACD-6A23BAA7A50A}"/>
              </a:ext>
            </a:extLst>
          </p:cNvPr>
          <p:cNvCxnSpPr>
            <a:cxnSpLocks/>
            <a:stCxn id="2" idx="3"/>
            <a:endCxn id="4" idx="1"/>
          </p:cNvCxnSpPr>
          <p:nvPr/>
        </p:nvCxnSpPr>
        <p:spPr>
          <a:xfrm flipV="1">
            <a:off x="3430356" y="2134714"/>
            <a:ext cx="1069636" cy="9828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Connecteur droit avec flèche 12">
            <a:extLst>
              <a:ext uri="{FF2B5EF4-FFF2-40B4-BE49-F238E27FC236}">
                <a16:creationId xmlns:a16="http://schemas.microsoft.com/office/drawing/2014/main" id="{9DD24427-8682-DE40-B4EA-26EA00D64CF3}"/>
              </a:ext>
            </a:extLst>
          </p:cNvPr>
          <p:cNvCxnSpPr>
            <a:cxnSpLocks/>
            <a:stCxn id="2" idx="3"/>
          </p:cNvCxnSpPr>
          <p:nvPr/>
        </p:nvCxnSpPr>
        <p:spPr>
          <a:xfrm flipV="1">
            <a:off x="3430356" y="2574570"/>
            <a:ext cx="1063551" cy="5430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Connecteur droit avec flèche 15">
            <a:extLst>
              <a:ext uri="{FF2B5EF4-FFF2-40B4-BE49-F238E27FC236}">
                <a16:creationId xmlns:a16="http://schemas.microsoft.com/office/drawing/2014/main" id="{85758A1E-57CD-474A-B8C0-8F19CA787A69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3430356" y="3117605"/>
            <a:ext cx="1063551" cy="143174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pic>
        <p:nvPicPr>
          <p:cNvPr id="25" name="Image 24">
            <a:extLst>
              <a:ext uri="{FF2B5EF4-FFF2-40B4-BE49-F238E27FC236}">
                <a16:creationId xmlns:a16="http://schemas.microsoft.com/office/drawing/2014/main" id="{85892D49-FA03-2446-997B-08AEF55FEF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13" t="3953" r="14563" b="54284"/>
          <a:stretch/>
        </p:blipFill>
        <p:spPr>
          <a:xfrm>
            <a:off x="207272" y="3634405"/>
            <a:ext cx="3223084" cy="146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85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0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uiExpand="1" build="p"/>
      <p:bldP spid="6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26395100-456B-394C-AC47-D931C41C3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188" y="116632"/>
            <a:ext cx="9144000" cy="6858000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7F1AA520-12B7-8E45-8AB9-744385B4FF04}"/>
              </a:ext>
            </a:extLst>
          </p:cNvPr>
          <p:cNvSpPr txBox="1"/>
          <p:nvPr/>
        </p:nvSpPr>
        <p:spPr>
          <a:xfrm>
            <a:off x="1367644" y="1556792"/>
            <a:ext cx="64087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fr-FR" sz="2800" b="1" i="1" u="sng" cap="all" dirty="0">
                <a:solidFill>
                  <a:schemeClr val="accent2"/>
                </a:solidFill>
                <a:latin typeface="+mn-lt"/>
                <a:ea typeface="+mn-ea"/>
              </a:rPr>
              <a:t>Progression d’enseignement</a:t>
            </a:r>
            <a:r>
              <a:rPr lang="fr-FR" sz="2800" b="1" i="1" cap="all" dirty="0">
                <a:solidFill>
                  <a:schemeClr val="accent2"/>
                </a:solidFill>
                <a:latin typeface="+mn-lt"/>
                <a:ea typeface="+mn-ea"/>
              </a:rPr>
              <a:t> </a:t>
            </a:r>
            <a:r>
              <a:rPr lang="fr-FR" sz="2800" b="1" i="1" dirty="0">
                <a:solidFill>
                  <a:schemeClr val="accent2"/>
                </a:solidFill>
                <a:latin typeface="+mn-lt"/>
                <a:ea typeface="+mn-ea"/>
              </a:rPr>
              <a:t>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D3325E4-A7CF-5348-A36C-50276A31E682}"/>
              </a:ext>
            </a:extLst>
          </p:cNvPr>
          <p:cNvSpPr/>
          <p:nvPr/>
        </p:nvSpPr>
        <p:spPr>
          <a:xfrm>
            <a:off x="323528" y="2708920"/>
            <a:ext cx="8496944" cy="2602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1200"/>
              </a:spcAft>
            </a:pPr>
            <a:r>
              <a:rPr lang="fr-FR" dirty="0">
                <a:solidFill>
                  <a:schemeClr val="accent2"/>
                </a:solidFill>
              </a:rPr>
              <a:t>Afin d’éviter les situations d’échec, il est intéressant de mettre en place une découverte progressive de l’activité et du milieu pour permettre :</a:t>
            </a:r>
          </a:p>
          <a:p>
            <a:pPr marL="342900" lvl="0" indent="-342900" algn="just">
              <a:lnSpc>
                <a:spcPct val="115000"/>
              </a:lnSpc>
              <a:spcAft>
                <a:spcPts val="1200"/>
              </a:spcAft>
              <a:buFont typeface="Wingdings" pitchFamily="2" charset="2"/>
              <a:buChar char=""/>
            </a:pPr>
            <a:r>
              <a:rPr lang="fr-FR" dirty="0">
                <a:solidFill>
                  <a:schemeClr val="accent2"/>
                </a:solidFill>
              </a:rPr>
              <a:t>Au plongeur de découvrir progressivement et dans des conditions favorables la plongée, de se rendre compte des difficultés en situation et pour certains de leurs propres limites. </a:t>
            </a:r>
          </a:p>
          <a:p>
            <a:pPr marL="342900" lvl="0" indent="-342900" algn="just">
              <a:lnSpc>
                <a:spcPct val="115000"/>
              </a:lnSpc>
              <a:spcAft>
                <a:spcPts val="1200"/>
              </a:spcAft>
              <a:buFont typeface="Wingdings" pitchFamily="2" charset="2"/>
              <a:buChar char=""/>
            </a:pPr>
            <a:r>
              <a:rPr lang="fr-FR" dirty="0">
                <a:solidFill>
                  <a:schemeClr val="accent2"/>
                </a:solidFill>
              </a:rPr>
              <a:t>Au moniteur de déceler les capacités de chacun et leur aptitude éventuelle à un passage ultérieur de niveau.</a:t>
            </a:r>
          </a:p>
        </p:txBody>
      </p:sp>
    </p:spTree>
    <p:extLst>
      <p:ext uri="{BB962C8B-B14F-4D97-AF65-F5344CB8AC3E}">
        <p14:creationId xmlns:p14="http://schemas.microsoft.com/office/powerpoint/2010/main" val="151938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102D9868-1766-6C45-8D02-664723E35E8B}"/>
              </a:ext>
            </a:extLst>
          </p:cNvPr>
          <p:cNvSpPr txBox="1"/>
          <p:nvPr/>
        </p:nvSpPr>
        <p:spPr>
          <a:xfrm>
            <a:off x="755576" y="1679313"/>
            <a:ext cx="1872208" cy="52322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fr-FR" sz="2800" b="1" i="1" dirty="0">
                <a:solidFill>
                  <a:schemeClr val="accent2"/>
                </a:solidFill>
                <a:latin typeface="+mn-lt"/>
                <a:ea typeface="+mn-ea"/>
              </a:rPr>
              <a:t>Baptême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670FCC7-8BCE-F64A-9DD8-78FFDFD508B6}"/>
              </a:ext>
            </a:extLst>
          </p:cNvPr>
          <p:cNvSpPr txBox="1"/>
          <p:nvPr/>
        </p:nvSpPr>
        <p:spPr>
          <a:xfrm>
            <a:off x="5681465" y="1679313"/>
            <a:ext cx="3096344" cy="52322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fr-FR" sz="2800" b="1" i="1" dirty="0">
                <a:solidFill>
                  <a:schemeClr val="accent2"/>
                </a:solidFill>
                <a:latin typeface="+mn-lt"/>
                <a:ea typeface="+mn-ea"/>
              </a:rPr>
              <a:t>Pack découverte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F22536D-BC98-CC45-A360-B4A822EE29F6}"/>
              </a:ext>
            </a:extLst>
          </p:cNvPr>
          <p:cNvSpPr txBox="1"/>
          <p:nvPr/>
        </p:nvSpPr>
        <p:spPr>
          <a:xfrm>
            <a:off x="467544" y="4092854"/>
            <a:ext cx="3492388" cy="95410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fr-FR" sz="2800" b="1" i="1" dirty="0">
                <a:solidFill>
                  <a:schemeClr val="accent2"/>
                </a:solidFill>
                <a:latin typeface="+mn-lt"/>
                <a:ea typeface="+mn-ea"/>
              </a:rPr>
              <a:t>Plongeur Encadré à 20 m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176995-E460-5E4D-A706-01D7E5F4766E}"/>
              </a:ext>
            </a:extLst>
          </p:cNvPr>
          <p:cNvSpPr txBox="1"/>
          <p:nvPr/>
        </p:nvSpPr>
        <p:spPr>
          <a:xfrm>
            <a:off x="5537449" y="5029068"/>
            <a:ext cx="3240360" cy="95410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fr-FR" sz="2800" b="1" i="1" dirty="0">
                <a:solidFill>
                  <a:schemeClr val="accent2"/>
                </a:solidFill>
                <a:latin typeface="+mn-lt"/>
                <a:ea typeface="+mn-ea"/>
              </a:rPr>
              <a:t>Plongeur Encadré à 40 m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365AAFA-B62E-264B-83B6-3FA700E71D1D}"/>
              </a:ext>
            </a:extLst>
          </p:cNvPr>
          <p:cNvSpPr txBox="1"/>
          <p:nvPr/>
        </p:nvSpPr>
        <p:spPr>
          <a:xfrm>
            <a:off x="5292080" y="3138747"/>
            <a:ext cx="3564396" cy="95410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fr-FR" sz="2800" b="1" i="1" dirty="0">
                <a:solidFill>
                  <a:schemeClr val="accent2"/>
                </a:solidFill>
                <a:latin typeface="+mn-lt"/>
                <a:ea typeface="+mn-ea"/>
              </a:rPr>
              <a:t>Plongeur Encadré à 12 m</a:t>
            </a:r>
          </a:p>
        </p:txBody>
      </p:sp>
      <p:cxnSp>
        <p:nvCxnSpPr>
          <p:cNvPr id="9" name="Connecteur droit avec flèche 8">
            <a:extLst>
              <a:ext uri="{FF2B5EF4-FFF2-40B4-BE49-F238E27FC236}">
                <a16:creationId xmlns:a16="http://schemas.microsoft.com/office/drawing/2014/main" id="{DEE89ADF-B833-874E-BC55-D0C9746C9653}"/>
              </a:ext>
            </a:extLst>
          </p:cNvPr>
          <p:cNvCxnSpPr>
            <a:cxnSpLocks/>
          </p:cNvCxnSpPr>
          <p:nvPr/>
        </p:nvCxnSpPr>
        <p:spPr>
          <a:xfrm>
            <a:off x="2843808" y="1940923"/>
            <a:ext cx="2736304" cy="1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necteur droit avec flèche 13">
            <a:extLst>
              <a:ext uri="{FF2B5EF4-FFF2-40B4-BE49-F238E27FC236}">
                <a16:creationId xmlns:a16="http://schemas.microsoft.com/office/drawing/2014/main" id="{CC16B7BD-F3C1-6947-984B-C178B4494792}"/>
              </a:ext>
            </a:extLst>
          </p:cNvPr>
          <p:cNvCxnSpPr>
            <a:cxnSpLocks/>
          </p:cNvCxnSpPr>
          <p:nvPr/>
        </p:nvCxnSpPr>
        <p:spPr>
          <a:xfrm>
            <a:off x="7146286" y="2347153"/>
            <a:ext cx="0" cy="721807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>
            <a:extLst>
              <a:ext uri="{FF2B5EF4-FFF2-40B4-BE49-F238E27FC236}">
                <a16:creationId xmlns:a16="http://schemas.microsoft.com/office/drawing/2014/main" id="{D1F78B71-CF5E-6F41-BA2A-183699BD556D}"/>
              </a:ext>
            </a:extLst>
          </p:cNvPr>
          <p:cNvCxnSpPr>
            <a:cxnSpLocks/>
          </p:cNvCxnSpPr>
          <p:nvPr/>
        </p:nvCxnSpPr>
        <p:spPr>
          <a:xfrm flipH="1">
            <a:off x="3959932" y="3615800"/>
            <a:ext cx="1188132" cy="42195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>
            <a:extLst>
              <a:ext uri="{FF2B5EF4-FFF2-40B4-BE49-F238E27FC236}">
                <a16:creationId xmlns:a16="http://schemas.microsoft.com/office/drawing/2014/main" id="{D2F472F4-9C3C-7E4B-BD8C-C078E766CD8E}"/>
              </a:ext>
            </a:extLst>
          </p:cNvPr>
          <p:cNvCxnSpPr>
            <a:cxnSpLocks/>
          </p:cNvCxnSpPr>
          <p:nvPr/>
        </p:nvCxnSpPr>
        <p:spPr>
          <a:xfrm>
            <a:off x="4067944" y="4544673"/>
            <a:ext cx="1296144" cy="484395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53" name="Groupe 52">
            <a:extLst>
              <a:ext uri="{FF2B5EF4-FFF2-40B4-BE49-F238E27FC236}">
                <a16:creationId xmlns:a16="http://schemas.microsoft.com/office/drawing/2014/main" id="{29A0F204-575D-9447-BFA7-CF6159F872ED}"/>
              </a:ext>
            </a:extLst>
          </p:cNvPr>
          <p:cNvGrpSpPr/>
          <p:nvPr/>
        </p:nvGrpSpPr>
        <p:grpSpPr>
          <a:xfrm>
            <a:off x="486221" y="2347153"/>
            <a:ext cx="1205459" cy="1585903"/>
            <a:chOff x="486221" y="2347153"/>
            <a:chExt cx="1205459" cy="1585903"/>
          </a:xfrm>
          <a:noFill/>
        </p:grpSpPr>
        <p:cxnSp>
          <p:nvCxnSpPr>
            <p:cNvPr id="51" name="Connecteur droit avec flèche 50">
              <a:extLst>
                <a:ext uri="{FF2B5EF4-FFF2-40B4-BE49-F238E27FC236}">
                  <a16:creationId xmlns:a16="http://schemas.microsoft.com/office/drawing/2014/main" id="{B66EBCE4-DE9C-4945-BDA7-BEB1E8F3D6E0}"/>
                </a:ext>
              </a:extLst>
            </p:cNvPr>
            <p:cNvCxnSpPr/>
            <p:nvPr/>
          </p:nvCxnSpPr>
          <p:spPr>
            <a:xfrm>
              <a:off x="1691680" y="2347153"/>
              <a:ext cx="0" cy="1585903"/>
            </a:xfrm>
            <a:prstGeom prst="straightConnector1">
              <a:avLst/>
            </a:prstGeom>
            <a:grpFill/>
            <a:ln>
              <a:solidFill>
                <a:srgbClr val="00B05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91152802-5C03-9D4E-B168-2FCCF6E15EAE}"/>
                </a:ext>
              </a:extLst>
            </p:cNvPr>
            <p:cNvSpPr txBox="1"/>
            <p:nvPr/>
          </p:nvSpPr>
          <p:spPr>
            <a:xfrm>
              <a:off x="486221" y="2815581"/>
              <a:ext cx="1080120" cy="646331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rgbClr val="00B050"/>
                  </a:solidFill>
                </a:rPr>
                <a:t>Facultés ++</a:t>
              </a:r>
            </a:p>
          </p:txBody>
        </p:sp>
      </p:grp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A57595C7-0F51-1641-9930-CBA246F47E10}"/>
              </a:ext>
            </a:extLst>
          </p:cNvPr>
          <p:cNvGrpSpPr/>
          <p:nvPr/>
        </p:nvGrpSpPr>
        <p:grpSpPr>
          <a:xfrm>
            <a:off x="3059832" y="2202533"/>
            <a:ext cx="2304256" cy="1730523"/>
            <a:chOff x="3059832" y="2202533"/>
            <a:chExt cx="2304256" cy="1730523"/>
          </a:xfrm>
        </p:grpSpPr>
        <p:sp>
          <p:nvSpPr>
            <p:cNvPr id="54" name="ZoneTexte 53">
              <a:extLst>
                <a:ext uri="{FF2B5EF4-FFF2-40B4-BE49-F238E27FC236}">
                  <a16:creationId xmlns:a16="http://schemas.microsoft.com/office/drawing/2014/main" id="{E7752214-B5A0-9B4D-81DB-D82E8AC2E39F}"/>
                </a:ext>
              </a:extLst>
            </p:cNvPr>
            <p:cNvSpPr txBox="1"/>
            <p:nvPr/>
          </p:nvSpPr>
          <p:spPr>
            <a:xfrm>
              <a:off x="3461167" y="2365560"/>
              <a:ext cx="121355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>
                  <a:solidFill>
                    <a:srgbClr val="FF0000"/>
                  </a:solidFill>
                </a:rPr>
                <a:t>Grosses difficultés</a:t>
              </a:r>
            </a:p>
          </p:txBody>
        </p:sp>
        <p:cxnSp>
          <p:nvCxnSpPr>
            <p:cNvPr id="56" name="Connecteur en angle 55">
              <a:extLst>
                <a:ext uri="{FF2B5EF4-FFF2-40B4-BE49-F238E27FC236}">
                  <a16:creationId xmlns:a16="http://schemas.microsoft.com/office/drawing/2014/main" id="{33A4C565-4F97-AF4E-8856-88E5946DE3D8}"/>
                </a:ext>
              </a:extLst>
            </p:cNvPr>
            <p:cNvCxnSpPr/>
            <p:nvPr/>
          </p:nvCxnSpPr>
          <p:spPr>
            <a:xfrm flipV="1">
              <a:off x="3059832" y="2202533"/>
              <a:ext cx="2304256" cy="1730523"/>
            </a:xfrm>
            <a:prstGeom prst="bentConnector3">
              <a:avLst>
                <a:gd name="adj1" fmla="val -610"/>
              </a:avLst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Connecteur droit avec flèche 58">
              <a:extLst>
                <a:ext uri="{FF2B5EF4-FFF2-40B4-BE49-F238E27FC236}">
                  <a16:creationId xmlns:a16="http://schemas.microsoft.com/office/drawing/2014/main" id="{71015B18-9310-9B4A-88F2-4F689EF7ECA5}"/>
                </a:ext>
              </a:extLst>
            </p:cNvPr>
            <p:cNvCxnSpPr/>
            <p:nvPr/>
          </p:nvCxnSpPr>
          <p:spPr>
            <a:xfrm>
              <a:off x="3059832" y="3354191"/>
              <a:ext cx="2088232" cy="0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62554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19C83921-DF1B-2245-B923-19C52521401D}"/>
              </a:ext>
            </a:extLst>
          </p:cNvPr>
          <p:cNvSpPr txBox="1"/>
          <p:nvPr/>
        </p:nvSpPr>
        <p:spPr>
          <a:xfrm>
            <a:off x="1475656" y="1207502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fr-FR" sz="2800" b="1" i="1" u="sng" cap="all" dirty="0">
                <a:solidFill>
                  <a:schemeClr val="accent2"/>
                </a:solidFill>
                <a:latin typeface="+mn-lt"/>
                <a:ea typeface="+mn-ea"/>
              </a:rPr>
              <a:t>Construction d’une séance</a:t>
            </a:r>
            <a:r>
              <a:rPr lang="fr-FR" sz="2800" b="1" i="1" cap="all" dirty="0">
                <a:solidFill>
                  <a:schemeClr val="accent2"/>
                </a:solidFill>
                <a:latin typeface="+mn-lt"/>
                <a:ea typeface="+mn-ea"/>
              </a:rPr>
              <a:t> </a:t>
            </a:r>
            <a:r>
              <a:rPr lang="fr-FR" sz="2800" b="1" i="1" dirty="0">
                <a:solidFill>
                  <a:schemeClr val="accent2"/>
                </a:solidFill>
                <a:latin typeface="+mn-lt"/>
                <a:ea typeface="+mn-ea"/>
              </a:rPr>
              <a:t>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B4BC79C-012E-9143-B031-8996AD141948}"/>
              </a:ext>
            </a:extLst>
          </p:cNvPr>
          <p:cNvSpPr/>
          <p:nvPr/>
        </p:nvSpPr>
        <p:spPr>
          <a:xfrm>
            <a:off x="107504" y="1916832"/>
            <a:ext cx="8928992" cy="369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"/>
            </a:pPr>
            <a:r>
              <a:rPr lang="fr-FR" dirty="0">
                <a:solidFill>
                  <a:schemeClr val="accent2"/>
                </a:solidFill>
              </a:rPr>
              <a:t>Ne pas hésiter à revenir au PMT comme remédiation à leurs potentielles difficultés (</a:t>
            </a:r>
            <a:r>
              <a:rPr lang="fr-FR" dirty="0" err="1">
                <a:solidFill>
                  <a:schemeClr val="accent2"/>
                </a:solidFill>
              </a:rPr>
              <a:t>palmage</a:t>
            </a:r>
            <a:r>
              <a:rPr lang="fr-FR" dirty="0">
                <a:solidFill>
                  <a:schemeClr val="accent2"/>
                </a:solidFill>
              </a:rPr>
              <a:t>, équilibre, …). 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"/>
            </a:pPr>
            <a:r>
              <a:rPr lang="fr-FR" dirty="0">
                <a:solidFill>
                  <a:schemeClr val="accent2"/>
                </a:solidFill>
              </a:rPr>
              <a:t>Ne pas baser la séance exclusivement sur les exercices techniques.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"/>
            </a:pPr>
            <a:r>
              <a:rPr lang="fr-FR" dirty="0">
                <a:solidFill>
                  <a:schemeClr val="accent2"/>
                </a:solidFill>
              </a:rPr>
              <a:t>Ne pas s’imaginer que le sénior ne progresse pas lorsqu’il ne fait pas d’exercice. </a:t>
            </a:r>
            <a:r>
              <a:rPr lang="fr-FR" sz="1600" i="1" dirty="0">
                <a:solidFill>
                  <a:schemeClr val="accent2"/>
                </a:solidFill>
              </a:rPr>
              <a:t>(L’approche et l’observation d’un spirographe, panache déployé, demande certainement autant de capacités qu’un exercice de poumon-ballast ; par contre, la satisfaction n’est pas la même). </a:t>
            </a:r>
            <a:r>
              <a:rPr lang="fr-FR" dirty="0">
                <a:solidFill>
                  <a:schemeClr val="accent2"/>
                </a:solidFill>
              </a:rPr>
              <a:t>Utiliser le milieu naturel comme outil.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"/>
            </a:pPr>
            <a:r>
              <a:rPr lang="fr-FR" dirty="0">
                <a:solidFill>
                  <a:schemeClr val="accent2"/>
                </a:solidFill>
              </a:rPr>
              <a:t>Réguler la séance. (Le moniteur doit faire preuve d’une vigilance en fonction des résultats obtenus et de la participation du sénior)</a:t>
            </a:r>
          </a:p>
          <a:p>
            <a:pPr marL="342900" lvl="0" indent="-342900" algn="just">
              <a:lnSpc>
                <a:spcPct val="115000"/>
              </a:lnSpc>
              <a:spcAft>
                <a:spcPts val="1200"/>
              </a:spcAft>
              <a:buFont typeface="Wingdings" pitchFamily="2" charset="2"/>
              <a:buChar char=""/>
            </a:pPr>
            <a:r>
              <a:rPr lang="fr-FR" dirty="0">
                <a:solidFill>
                  <a:schemeClr val="accent2"/>
                </a:solidFill>
              </a:rPr>
              <a:t>Encourager le sénior. </a:t>
            </a:r>
            <a:r>
              <a:rPr lang="fr-FR" i="1" dirty="0">
                <a:solidFill>
                  <a:schemeClr val="accent2"/>
                </a:solidFill>
              </a:rPr>
              <a:t>(lui dire ce qu’il a acquis comme compétence)</a:t>
            </a:r>
          </a:p>
        </p:txBody>
      </p:sp>
    </p:spTree>
    <p:extLst>
      <p:ext uri="{BB962C8B-B14F-4D97-AF65-F5344CB8AC3E}">
        <p14:creationId xmlns:p14="http://schemas.microsoft.com/office/powerpoint/2010/main" val="112592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B47E8DC-C6D1-8D4C-B673-4F4F7A26C6BB}"/>
              </a:ext>
            </a:extLst>
          </p:cNvPr>
          <p:cNvSpPr txBox="1"/>
          <p:nvPr/>
        </p:nvSpPr>
        <p:spPr>
          <a:xfrm>
            <a:off x="1475656" y="1207502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fr-FR" sz="2800" b="1" i="1" u="sng" cap="all" dirty="0">
                <a:solidFill>
                  <a:schemeClr val="accent2"/>
                </a:solidFill>
                <a:latin typeface="+mn-lt"/>
                <a:ea typeface="+mn-ea"/>
              </a:rPr>
              <a:t>Conditions de plongée</a:t>
            </a:r>
            <a:r>
              <a:rPr lang="fr-FR" sz="2800" b="1" i="1" cap="all" dirty="0">
                <a:solidFill>
                  <a:schemeClr val="accent2"/>
                </a:solidFill>
                <a:latin typeface="+mn-lt"/>
                <a:ea typeface="+mn-ea"/>
              </a:rPr>
              <a:t> </a:t>
            </a:r>
            <a:r>
              <a:rPr lang="fr-FR" sz="2800" b="1" i="1" dirty="0">
                <a:solidFill>
                  <a:schemeClr val="accent2"/>
                </a:solidFill>
                <a:latin typeface="+mn-lt"/>
                <a:ea typeface="+mn-ea"/>
              </a:rPr>
              <a:t>: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2D389D1-79C4-EB42-84AF-0FE19B715224}"/>
              </a:ext>
            </a:extLst>
          </p:cNvPr>
          <p:cNvSpPr/>
          <p:nvPr/>
        </p:nvSpPr>
        <p:spPr>
          <a:xfrm>
            <a:off x="395536" y="1844824"/>
            <a:ext cx="8352928" cy="770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2000" dirty="0">
                <a:solidFill>
                  <a:schemeClr val="accent2"/>
                </a:solidFill>
              </a:rPr>
              <a:t>Pour le plaisir et la sécurité des plongeurs séniors, il est judicieux voir impératif de les inciter à plonger :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6B3B0974-9319-D842-9D7A-4DA77E636BEA}"/>
              </a:ext>
            </a:extLst>
          </p:cNvPr>
          <p:cNvSpPr txBox="1"/>
          <p:nvPr/>
        </p:nvSpPr>
        <p:spPr>
          <a:xfrm>
            <a:off x="359532" y="3429000"/>
            <a:ext cx="2340260" cy="70788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fr-FR" sz="2000" b="1" i="1" dirty="0">
                <a:solidFill>
                  <a:schemeClr val="accent2"/>
                </a:solidFill>
                <a:latin typeface="+mn-lt"/>
                <a:ea typeface="+mn-ea"/>
              </a:rPr>
              <a:t>Sur des périodes de beaux jours</a:t>
            </a:r>
          </a:p>
        </p:txBody>
      </p:sp>
      <p:cxnSp>
        <p:nvCxnSpPr>
          <p:cNvPr id="5" name="Connecteur droit avec flèche 4">
            <a:extLst>
              <a:ext uri="{FF2B5EF4-FFF2-40B4-BE49-F238E27FC236}">
                <a16:creationId xmlns:a16="http://schemas.microsoft.com/office/drawing/2014/main" id="{E6444FBF-4ACC-1249-8ED7-F3151ECBB177}"/>
              </a:ext>
            </a:extLst>
          </p:cNvPr>
          <p:cNvCxnSpPr>
            <a:cxnSpLocks/>
          </p:cNvCxnSpPr>
          <p:nvPr/>
        </p:nvCxnSpPr>
        <p:spPr>
          <a:xfrm flipH="1">
            <a:off x="2860424" y="2614907"/>
            <a:ext cx="1711576" cy="742085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4D0534BB-153A-5848-AA4B-04D8FA3B9AB8}"/>
              </a:ext>
            </a:extLst>
          </p:cNvPr>
          <p:cNvCxnSpPr>
            <a:cxnSpLocks/>
          </p:cNvCxnSpPr>
          <p:nvPr/>
        </p:nvCxnSpPr>
        <p:spPr>
          <a:xfrm flipH="1">
            <a:off x="2699792" y="2614907"/>
            <a:ext cx="1888824" cy="2145370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BEDC6305-5EC7-934D-A24B-5DEE729D1547}"/>
              </a:ext>
            </a:extLst>
          </p:cNvPr>
          <p:cNvSpPr txBox="1"/>
          <p:nvPr/>
        </p:nvSpPr>
        <p:spPr>
          <a:xfrm>
            <a:off x="359532" y="4889424"/>
            <a:ext cx="3420380" cy="70788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fr-FR" sz="2000" b="1" i="1" dirty="0">
                <a:solidFill>
                  <a:schemeClr val="accent2"/>
                </a:solidFill>
                <a:latin typeface="+mn-lt"/>
                <a:ea typeface="+mn-ea"/>
              </a:rPr>
              <a:t>En dehors des périodes de grandes fréquentations</a:t>
            </a:r>
          </a:p>
        </p:txBody>
      </p:sp>
      <p:cxnSp>
        <p:nvCxnSpPr>
          <p:cNvPr id="12" name="Connecteur droit avec flèche 11">
            <a:extLst>
              <a:ext uri="{FF2B5EF4-FFF2-40B4-BE49-F238E27FC236}">
                <a16:creationId xmlns:a16="http://schemas.microsoft.com/office/drawing/2014/main" id="{F1027242-039B-9A40-9CF3-25CE9D795561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4572000" y="2614907"/>
            <a:ext cx="1008112" cy="742085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ZoneTexte 14">
            <a:extLst>
              <a:ext uri="{FF2B5EF4-FFF2-40B4-BE49-F238E27FC236}">
                <a16:creationId xmlns:a16="http://schemas.microsoft.com/office/drawing/2014/main" id="{39E18ED1-EC02-E94A-9E49-87164177D3F9}"/>
              </a:ext>
            </a:extLst>
          </p:cNvPr>
          <p:cNvSpPr txBox="1"/>
          <p:nvPr/>
        </p:nvSpPr>
        <p:spPr>
          <a:xfrm>
            <a:off x="5724128" y="3425544"/>
            <a:ext cx="2808312" cy="707886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fr-FR" sz="2000" b="1" i="1" dirty="0">
                <a:solidFill>
                  <a:schemeClr val="accent2"/>
                </a:solidFill>
                <a:latin typeface="+mn-lt"/>
                <a:ea typeface="+mn-ea"/>
              </a:rPr>
              <a:t>Dans des conditions agréables de plongée</a:t>
            </a:r>
          </a:p>
        </p:txBody>
      </p:sp>
      <p:cxnSp>
        <p:nvCxnSpPr>
          <p:cNvPr id="17" name="Connecteur droit avec flèche 16">
            <a:extLst>
              <a:ext uri="{FF2B5EF4-FFF2-40B4-BE49-F238E27FC236}">
                <a16:creationId xmlns:a16="http://schemas.microsoft.com/office/drawing/2014/main" id="{55C35C71-4BA9-AC4E-AEE0-8F7A562BE778}"/>
              </a:ext>
            </a:extLst>
          </p:cNvPr>
          <p:cNvCxnSpPr>
            <a:cxnSpLocks/>
            <a:stCxn id="3" idx="2"/>
          </p:cNvCxnSpPr>
          <p:nvPr/>
        </p:nvCxnSpPr>
        <p:spPr>
          <a:xfrm>
            <a:off x="4572000" y="2614907"/>
            <a:ext cx="1135512" cy="2038229"/>
          </a:xfrm>
          <a:prstGeom prst="straightConnector1">
            <a:avLst/>
          </a:prstGeom>
          <a:ln>
            <a:solidFill>
              <a:schemeClr val="accent2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ZoneTexte 19">
            <a:extLst>
              <a:ext uri="{FF2B5EF4-FFF2-40B4-BE49-F238E27FC236}">
                <a16:creationId xmlns:a16="http://schemas.microsoft.com/office/drawing/2014/main" id="{0321195B-2911-5642-B76F-AC540FE4CE8E}"/>
              </a:ext>
            </a:extLst>
          </p:cNvPr>
          <p:cNvSpPr txBox="1"/>
          <p:nvPr/>
        </p:nvSpPr>
        <p:spPr>
          <a:xfrm>
            <a:off x="5341996" y="4760277"/>
            <a:ext cx="3222358" cy="132343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fr-FR" sz="2000" b="1" i="1" dirty="0">
                <a:solidFill>
                  <a:schemeClr val="accent2"/>
                </a:solidFill>
                <a:latin typeface="+mn-lt"/>
                <a:ea typeface="+mn-ea"/>
              </a:rPr>
              <a:t>Sur des sites faciles d’accès avec un temps de trajet court ou une embarcation confortable</a:t>
            </a:r>
          </a:p>
        </p:txBody>
      </p:sp>
    </p:spTree>
    <p:extLst>
      <p:ext uri="{BB962C8B-B14F-4D97-AF65-F5344CB8AC3E}">
        <p14:creationId xmlns:p14="http://schemas.microsoft.com/office/powerpoint/2010/main" val="1142575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8" grpId="0" animBg="1"/>
      <p:bldP spid="15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B47E8DC-C6D1-8D4C-B673-4F4F7A26C6BB}"/>
              </a:ext>
            </a:extLst>
          </p:cNvPr>
          <p:cNvSpPr txBox="1"/>
          <p:nvPr/>
        </p:nvSpPr>
        <p:spPr>
          <a:xfrm>
            <a:off x="1475656" y="1206945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fr-FR" sz="2800" b="1" i="1" u="sng" cap="all" dirty="0">
                <a:solidFill>
                  <a:schemeClr val="accent2"/>
                </a:solidFill>
                <a:latin typeface="+mn-lt"/>
                <a:ea typeface="+mn-ea"/>
              </a:rPr>
              <a:t>LE MATÉRIEL</a:t>
            </a:r>
            <a:r>
              <a:rPr lang="fr-FR" sz="2800" b="1" i="1" cap="all" dirty="0">
                <a:solidFill>
                  <a:schemeClr val="accent2"/>
                </a:solidFill>
                <a:latin typeface="+mn-lt"/>
                <a:ea typeface="+mn-ea"/>
              </a:rPr>
              <a:t> </a:t>
            </a:r>
            <a:r>
              <a:rPr lang="fr-FR" sz="2800" b="1" i="1" dirty="0">
                <a:solidFill>
                  <a:schemeClr val="accent2"/>
                </a:solidFill>
                <a:latin typeface="+mn-lt"/>
                <a:ea typeface="+mn-ea"/>
              </a:rPr>
              <a:t>: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047C548-6EA5-FC41-8E0D-2DFCF547919B}"/>
              </a:ext>
            </a:extLst>
          </p:cNvPr>
          <p:cNvSpPr txBox="1"/>
          <p:nvPr/>
        </p:nvSpPr>
        <p:spPr>
          <a:xfrm>
            <a:off x="395536" y="1742198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fr-FR" sz="2400" b="1" i="1" u="sng" cap="all" dirty="0">
                <a:solidFill>
                  <a:schemeClr val="accent2"/>
                </a:solidFill>
                <a:latin typeface="+mn-lt"/>
                <a:ea typeface="+mn-ea"/>
              </a:rPr>
              <a:t>LA COMBINAISON</a:t>
            </a:r>
            <a:r>
              <a:rPr lang="fr-FR" sz="2400" b="1" i="1" cap="all" dirty="0">
                <a:solidFill>
                  <a:schemeClr val="accent2"/>
                </a:solidFill>
                <a:latin typeface="+mn-lt"/>
                <a:ea typeface="+mn-ea"/>
              </a:rPr>
              <a:t> </a:t>
            </a:r>
            <a:r>
              <a:rPr lang="fr-FR" sz="2400" b="1" i="1" dirty="0">
                <a:solidFill>
                  <a:schemeClr val="accent2"/>
                </a:solidFill>
                <a:latin typeface="+mn-lt"/>
                <a:ea typeface="+mn-ea"/>
              </a:rPr>
              <a:t>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303C77-B834-3A45-A433-DCA671CBEADA}"/>
              </a:ext>
            </a:extLst>
          </p:cNvPr>
          <p:cNvSpPr/>
          <p:nvPr/>
        </p:nvSpPr>
        <p:spPr>
          <a:xfrm>
            <a:off x="0" y="2276872"/>
            <a:ext cx="9144000" cy="33759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2000" dirty="0">
                <a:solidFill>
                  <a:schemeClr val="accent2"/>
                </a:solidFill>
              </a:rPr>
              <a:t>Les phases d’équipement et de </a:t>
            </a:r>
            <a:r>
              <a:rPr lang="fr-FR" sz="2000" dirty="0" err="1">
                <a:solidFill>
                  <a:schemeClr val="accent2"/>
                </a:solidFill>
              </a:rPr>
              <a:t>déséquipement</a:t>
            </a:r>
            <a:r>
              <a:rPr lang="fr-FR" sz="2000" dirty="0">
                <a:solidFill>
                  <a:schemeClr val="accent2"/>
                </a:solidFill>
              </a:rPr>
              <a:t> sont une redoutable épreuve physique. Si on ne peut pas les éviter, on peut néanmoins les rendre  moins contraignantes :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fr-FR" sz="2000" dirty="0">
                <a:solidFill>
                  <a:schemeClr val="accent2"/>
                </a:solidFill>
              </a:rPr>
              <a:t>Conseiller un équipement simple d’utilisation et facile d’habillage : fermetures éclairs aux bras, jambes et chaussons. 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fr-FR" sz="2000" dirty="0">
                <a:solidFill>
                  <a:schemeClr val="accent2"/>
                </a:solidFill>
              </a:rPr>
              <a:t>Eviter les multicouches (souris) qui compriment le plongeur.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Font typeface="Wingdings" pitchFamily="2" charset="2"/>
              <a:buChar char="Ø"/>
            </a:pPr>
            <a:r>
              <a:rPr lang="fr-FR" sz="2000" dirty="0">
                <a:solidFill>
                  <a:schemeClr val="accent2"/>
                </a:solidFill>
              </a:rPr>
              <a:t>Laisser leur le temps de s’équiper tranquillement.</a:t>
            </a:r>
          </a:p>
          <a:p>
            <a:pPr marL="342900" lvl="0" indent="-342900" algn="just">
              <a:lnSpc>
                <a:spcPct val="115000"/>
              </a:lnSpc>
              <a:spcAft>
                <a:spcPts val="1000"/>
              </a:spcAft>
              <a:buFont typeface="Wingdings" pitchFamily="2" charset="2"/>
              <a:buChar char="Ø"/>
            </a:pPr>
            <a:r>
              <a:rPr lang="fr-FR" sz="2000" dirty="0">
                <a:solidFill>
                  <a:schemeClr val="accent2"/>
                </a:solidFill>
              </a:rPr>
              <a:t>Aider à l’équipement car cela demande une grande souplesse et beaucoup d’énergie.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7802391-1321-1B4C-9E8C-27F61A2DC2DD}"/>
              </a:ext>
            </a:extLst>
          </p:cNvPr>
          <p:cNvSpPr/>
          <p:nvPr/>
        </p:nvSpPr>
        <p:spPr>
          <a:xfrm>
            <a:off x="1259632" y="5689074"/>
            <a:ext cx="6768752" cy="7700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2000" dirty="0">
                <a:solidFill>
                  <a:schemeClr val="accent2"/>
                </a:solidFill>
              </a:rPr>
              <a:t>De même pour le </a:t>
            </a:r>
            <a:r>
              <a:rPr lang="fr-FR" sz="2000" dirty="0" err="1">
                <a:solidFill>
                  <a:schemeClr val="accent2"/>
                </a:solidFill>
              </a:rPr>
              <a:t>déséquipement</a:t>
            </a:r>
            <a:r>
              <a:rPr lang="fr-FR" sz="2000" dirty="0">
                <a:solidFill>
                  <a:schemeClr val="accent2"/>
                </a:solidFill>
              </a:rPr>
              <a:t>, il faut tenir compte de la fatigue accumulée lors de la plongée.</a:t>
            </a:r>
          </a:p>
        </p:txBody>
      </p:sp>
    </p:spTree>
    <p:extLst>
      <p:ext uri="{BB962C8B-B14F-4D97-AF65-F5344CB8AC3E}">
        <p14:creationId xmlns:p14="http://schemas.microsoft.com/office/powerpoint/2010/main" val="338965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 uiExpand="1" build="p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B47E8DC-C6D1-8D4C-B673-4F4F7A26C6BB}"/>
              </a:ext>
            </a:extLst>
          </p:cNvPr>
          <p:cNvSpPr txBox="1"/>
          <p:nvPr/>
        </p:nvSpPr>
        <p:spPr>
          <a:xfrm>
            <a:off x="1475656" y="1206945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fr-FR" sz="2800" b="1" i="1" u="sng" cap="all" dirty="0">
                <a:solidFill>
                  <a:schemeClr val="accent2"/>
                </a:solidFill>
                <a:latin typeface="+mn-lt"/>
                <a:ea typeface="+mn-ea"/>
              </a:rPr>
              <a:t>LE MATERIEL</a:t>
            </a:r>
            <a:r>
              <a:rPr lang="fr-FR" sz="2800" b="1" i="1" cap="all" dirty="0">
                <a:solidFill>
                  <a:schemeClr val="accent2"/>
                </a:solidFill>
                <a:latin typeface="+mn-lt"/>
                <a:ea typeface="+mn-ea"/>
              </a:rPr>
              <a:t> </a:t>
            </a:r>
            <a:r>
              <a:rPr lang="fr-FR" sz="2800" b="1" i="1" dirty="0">
                <a:solidFill>
                  <a:schemeClr val="accent2"/>
                </a:solidFill>
                <a:latin typeface="+mn-lt"/>
                <a:ea typeface="+mn-ea"/>
              </a:rPr>
              <a:t>: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2047C548-6EA5-FC41-8E0D-2DFCF547919B}"/>
              </a:ext>
            </a:extLst>
          </p:cNvPr>
          <p:cNvSpPr txBox="1"/>
          <p:nvPr/>
        </p:nvSpPr>
        <p:spPr>
          <a:xfrm>
            <a:off x="395536" y="1742198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fr-FR" sz="2400" b="1" i="1" u="sng" cap="all" dirty="0">
                <a:solidFill>
                  <a:schemeClr val="accent2"/>
                </a:solidFill>
                <a:latin typeface="+mn-lt"/>
                <a:ea typeface="+mn-ea"/>
              </a:rPr>
              <a:t>LE LESTAGE</a:t>
            </a:r>
            <a:r>
              <a:rPr lang="fr-FR" sz="2400" b="1" i="1" cap="all" dirty="0">
                <a:solidFill>
                  <a:schemeClr val="accent2"/>
                </a:solidFill>
                <a:latin typeface="+mn-lt"/>
                <a:ea typeface="+mn-ea"/>
              </a:rPr>
              <a:t> </a:t>
            </a:r>
            <a:r>
              <a:rPr lang="fr-FR" sz="2400" b="1" i="1" dirty="0">
                <a:solidFill>
                  <a:schemeClr val="accent2"/>
                </a:solidFill>
                <a:latin typeface="+mn-lt"/>
                <a:ea typeface="+mn-ea"/>
              </a:rPr>
              <a:t>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303C77-B834-3A45-A433-DCA671CBEADA}"/>
              </a:ext>
            </a:extLst>
          </p:cNvPr>
          <p:cNvSpPr/>
          <p:nvPr/>
        </p:nvSpPr>
        <p:spPr>
          <a:xfrm>
            <a:off x="107504" y="2293722"/>
            <a:ext cx="8856984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2000" dirty="0">
                <a:solidFill>
                  <a:schemeClr val="accent2"/>
                </a:solidFill>
              </a:rPr>
              <a:t>Le poids est une des principales contraintes de l’équipement du plongeur, surtout à terre. Nous devons faire en sorte de la supprimer :</a:t>
            </a:r>
          </a:p>
          <a:p>
            <a:pPr marL="676275" indent="-381000">
              <a:spcAft>
                <a:spcPts val="600"/>
              </a:spcAft>
              <a:buFont typeface="Wingdings" pitchFamily="2" charset="2"/>
              <a:buChar char="Ø"/>
            </a:pPr>
            <a:r>
              <a:rPr lang="fr-FR" sz="2000" dirty="0">
                <a:solidFill>
                  <a:schemeClr val="accent2"/>
                </a:solidFill>
              </a:rPr>
              <a:t>Eviter aux séniors de porter le bloc. </a:t>
            </a:r>
          </a:p>
          <a:p>
            <a:pPr marL="676275" indent="-381000">
              <a:spcAft>
                <a:spcPts val="600"/>
              </a:spcAft>
              <a:buFont typeface="Wingdings" pitchFamily="2" charset="2"/>
              <a:buChar char="Ø"/>
            </a:pPr>
            <a:r>
              <a:rPr lang="fr-FR" sz="2000" dirty="0">
                <a:solidFill>
                  <a:schemeClr val="accent2"/>
                </a:solidFill>
              </a:rPr>
              <a:t>Mettre directement les bouteilles et les plombs à bord.</a:t>
            </a:r>
          </a:p>
          <a:p>
            <a:pPr marL="676275" indent="-381000">
              <a:buFont typeface="Wingdings" pitchFamily="2" charset="2"/>
              <a:buChar char="Ø"/>
            </a:pPr>
            <a:r>
              <a:rPr lang="fr-FR" sz="2000" dirty="0">
                <a:solidFill>
                  <a:schemeClr val="accent2"/>
                </a:solidFill>
              </a:rPr>
              <a:t>Répartir le lestage entre la ceinture et les poches à plombs du gilet.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1A04149-C6CF-FB45-A4FC-94E0DE48D8CE}"/>
              </a:ext>
            </a:extLst>
          </p:cNvPr>
          <p:cNvSpPr txBox="1"/>
          <p:nvPr/>
        </p:nvSpPr>
        <p:spPr>
          <a:xfrm>
            <a:off x="395536" y="4245629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fr-FR" sz="2400" b="1" i="1" u="sng" cap="all" dirty="0">
                <a:solidFill>
                  <a:schemeClr val="accent2"/>
                </a:solidFill>
                <a:latin typeface="+mn-lt"/>
                <a:ea typeface="+mn-ea"/>
              </a:rPr>
              <a:t>LES PALMES</a:t>
            </a:r>
            <a:r>
              <a:rPr lang="fr-FR" sz="2400" b="1" i="1" cap="all" dirty="0">
                <a:solidFill>
                  <a:schemeClr val="accent2"/>
                </a:solidFill>
                <a:latin typeface="+mn-lt"/>
                <a:ea typeface="+mn-ea"/>
              </a:rPr>
              <a:t> </a:t>
            </a:r>
            <a:r>
              <a:rPr lang="fr-FR" sz="2400" b="1" i="1" dirty="0">
                <a:solidFill>
                  <a:schemeClr val="accent2"/>
                </a:solidFill>
                <a:latin typeface="+mn-lt"/>
                <a:ea typeface="+mn-ea"/>
              </a:rPr>
              <a:t>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FBAD02-3302-3742-A477-FD7A3E1121F1}"/>
              </a:ext>
            </a:extLst>
          </p:cNvPr>
          <p:cNvSpPr/>
          <p:nvPr/>
        </p:nvSpPr>
        <p:spPr>
          <a:xfrm>
            <a:off x="0" y="4797152"/>
            <a:ext cx="896448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fr-FR" sz="2000" dirty="0">
                <a:solidFill>
                  <a:schemeClr val="accent2"/>
                </a:solidFill>
              </a:rPr>
              <a:t>Privilégier la facilité de chaussage : </a:t>
            </a:r>
          </a:p>
          <a:p>
            <a:pPr marL="762000" indent="-381000">
              <a:buFont typeface="Wingdings" pitchFamily="2" charset="2"/>
              <a:buChar char="Ø"/>
            </a:pPr>
            <a:r>
              <a:rPr lang="fr-FR" sz="2000" dirty="0">
                <a:solidFill>
                  <a:schemeClr val="accent2"/>
                </a:solidFill>
              </a:rPr>
              <a:t>Palmes chaussantes avec sangles auto-ajustables.</a:t>
            </a:r>
          </a:p>
        </p:txBody>
      </p:sp>
    </p:spTree>
    <p:extLst>
      <p:ext uri="{BB962C8B-B14F-4D97-AF65-F5344CB8AC3E}">
        <p14:creationId xmlns:p14="http://schemas.microsoft.com/office/powerpoint/2010/main" val="3092206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 uiExpand="1" build="p"/>
      <p:bldP spid="7" grpId="0"/>
      <p:bldP spid="8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oneTexte 12">
            <a:extLst>
              <a:ext uri="{FF2B5EF4-FFF2-40B4-BE49-F238E27FC236}">
                <a16:creationId xmlns:a16="http://schemas.microsoft.com/office/drawing/2014/main" id="{2047C548-6EA5-FC41-8E0D-2DFCF547919B}"/>
              </a:ext>
            </a:extLst>
          </p:cNvPr>
          <p:cNvSpPr txBox="1"/>
          <p:nvPr/>
        </p:nvSpPr>
        <p:spPr>
          <a:xfrm>
            <a:off x="395536" y="1511366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fr-FR" sz="2400" b="1" i="1" u="sng" cap="all" dirty="0">
                <a:solidFill>
                  <a:schemeClr val="accent2"/>
                </a:solidFill>
                <a:latin typeface="+mn-lt"/>
                <a:ea typeface="+mn-ea"/>
              </a:rPr>
              <a:t>LE GILET</a:t>
            </a:r>
            <a:r>
              <a:rPr lang="fr-FR" sz="2400" b="1" i="1" cap="all" dirty="0">
                <a:solidFill>
                  <a:schemeClr val="accent2"/>
                </a:solidFill>
                <a:latin typeface="+mn-lt"/>
                <a:ea typeface="+mn-ea"/>
              </a:rPr>
              <a:t> </a:t>
            </a:r>
            <a:r>
              <a:rPr lang="fr-FR" sz="2400" b="1" i="1" dirty="0">
                <a:solidFill>
                  <a:schemeClr val="accent2"/>
                </a:solidFill>
                <a:latin typeface="+mn-lt"/>
                <a:ea typeface="+mn-ea"/>
              </a:rPr>
              <a:t>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303C77-B834-3A45-A433-DCA671CBEADA}"/>
              </a:ext>
            </a:extLst>
          </p:cNvPr>
          <p:cNvSpPr/>
          <p:nvPr/>
        </p:nvSpPr>
        <p:spPr>
          <a:xfrm>
            <a:off x="107504" y="2298658"/>
            <a:ext cx="8784976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fr-FR" sz="2000" dirty="0">
                <a:solidFill>
                  <a:schemeClr val="accent2"/>
                </a:solidFill>
              </a:rPr>
              <a:t>Privilégier les gilets ajustables.</a:t>
            </a:r>
          </a:p>
          <a:p>
            <a:pPr marL="676275" indent="-381000">
              <a:spcAft>
                <a:spcPts val="600"/>
              </a:spcAft>
              <a:buFont typeface="Wingdings" pitchFamily="2" charset="2"/>
              <a:buChar char="Ø"/>
            </a:pPr>
            <a:r>
              <a:rPr lang="fr-FR" sz="2000" dirty="0">
                <a:solidFill>
                  <a:schemeClr val="accent2"/>
                </a:solidFill>
              </a:rPr>
              <a:t>Aider au clipsage, réglage et bon positionnement des sangles. </a:t>
            </a:r>
          </a:p>
          <a:p>
            <a:pPr marL="676275" indent="-381000">
              <a:spcAft>
                <a:spcPts val="600"/>
              </a:spcAft>
              <a:buFont typeface="Wingdings" pitchFamily="2" charset="2"/>
              <a:buChar char="Ø"/>
            </a:pPr>
            <a:r>
              <a:rPr lang="fr-FR" sz="2000" dirty="0">
                <a:solidFill>
                  <a:schemeClr val="accent2"/>
                </a:solidFill>
              </a:rPr>
              <a:t>Le système de gonflage et les purges doivent être faciles à trouver. 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1A04149-C6CF-FB45-A4FC-94E0DE48D8CE}"/>
              </a:ext>
            </a:extLst>
          </p:cNvPr>
          <p:cNvSpPr txBox="1"/>
          <p:nvPr/>
        </p:nvSpPr>
        <p:spPr>
          <a:xfrm>
            <a:off x="395536" y="3793836"/>
            <a:ext cx="65527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fr-FR" sz="2400" b="1" i="1" u="sng" cap="all" dirty="0">
                <a:solidFill>
                  <a:schemeClr val="accent2"/>
                </a:solidFill>
                <a:latin typeface="+mn-lt"/>
                <a:ea typeface="+mn-ea"/>
              </a:rPr>
              <a:t>LES PROCÉDURES DE DÉCOMPRESSION</a:t>
            </a:r>
            <a:r>
              <a:rPr lang="fr-FR" sz="2400" b="1" i="1" cap="all" dirty="0">
                <a:solidFill>
                  <a:schemeClr val="accent2"/>
                </a:solidFill>
                <a:latin typeface="+mn-lt"/>
                <a:ea typeface="+mn-ea"/>
              </a:rPr>
              <a:t> </a:t>
            </a:r>
            <a:r>
              <a:rPr lang="fr-FR" sz="2400" b="1" i="1" dirty="0">
                <a:solidFill>
                  <a:schemeClr val="accent2"/>
                </a:solidFill>
                <a:latin typeface="+mn-lt"/>
                <a:ea typeface="+mn-ea"/>
              </a:rPr>
              <a:t>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FBAD02-3302-3742-A477-FD7A3E1121F1}"/>
              </a:ext>
            </a:extLst>
          </p:cNvPr>
          <p:cNvSpPr/>
          <p:nvPr/>
        </p:nvSpPr>
        <p:spPr>
          <a:xfrm>
            <a:off x="0" y="4581128"/>
            <a:ext cx="889248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fr-FR" sz="2000" dirty="0">
                <a:solidFill>
                  <a:schemeClr val="accent2"/>
                </a:solidFill>
              </a:rPr>
              <a:t>Privilégier la facilité de lecture : </a:t>
            </a:r>
          </a:p>
          <a:p>
            <a:pPr marL="762000" indent="-381000">
              <a:buFont typeface="Wingdings" pitchFamily="2" charset="2"/>
              <a:buChar char="Ø"/>
            </a:pPr>
            <a:r>
              <a:rPr lang="fr-FR" sz="2000" dirty="0">
                <a:solidFill>
                  <a:schemeClr val="accent2"/>
                </a:solidFill>
              </a:rPr>
              <a:t>Des gros chiffres et la simplicité de compréhension des paramètres.</a:t>
            </a:r>
          </a:p>
        </p:txBody>
      </p:sp>
    </p:spTree>
    <p:extLst>
      <p:ext uri="{BB962C8B-B14F-4D97-AF65-F5344CB8AC3E}">
        <p14:creationId xmlns:p14="http://schemas.microsoft.com/office/powerpoint/2010/main" val="165949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 uiExpand="1" build="p"/>
      <p:bldP spid="7" grpId="0"/>
      <p:bldP spid="8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B47E8DC-C6D1-8D4C-B673-4F4F7A26C6BB}"/>
              </a:ext>
            </a:extLst>
          </p:cNvPr>
          <p:cNvSpPr txBox="1"/>
          <p:nvPr/>
        </p:nvSpPr>
        <p:spPr>
          <a:xfrm>
            <a:off x="1475656" y="1206945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fr-FR" sz="2800" b="1" i="1" u="sng" cap="all" dirty="0">
                <a:solidFill>
                  <a:schemeClr val="accent2"/>
                </a:solidFill>
                <a:latin typeface="+mn-lt"/>
                <a:ea typeface="+mn-ea"/>
              </a:rPr>
              <a:t>ORGANISATION DE LA PLONGÉE</a:t>
            </a:r>
            <a:r>
              <a:rPr lang="fr-FR" sz="2800" b="1" i="1" cap="all" dirty="0">
                <a:solidFill>
                  <a:schemeClr val="accent2"/>
                </a:solidFill>
                <a:latin typeface="+mn-lt"/>
                <a:ea typeface="+mn-ea"/>
              </a:rPr>
              <a:t> </a:t>
            </a:r>
            <a:r>
              <a:rPr lang="fr-FR" sz="2800" b="1" i="1" dirty="0">
                <a:solidFill>
                  <a:schemeClr val="accent2"/>
                </a:solidFill>
                <a:latin typeface="+mn-lt"/>
                <a:ea typeface="+mn-ea"/>
              </a:rPr>
              <a:t>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303C77-B834-3A45-A433-DCA671CBEADA}"/>
              </a:ext>
            </a:extLst>
          </p:cNvPr>
          <p:cNvSpPr/>
          <p:nvPr/>
        </p:nvSpPr>
        <p:spPr>
          <a:xfrm>
            <a:off x="208782" y="1972235"/>
            <a:ext cx="88569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sz="2400" dirty="0">
                <a:solidFill>
                  <a:schemeClr val="accent2"/>
                </a:solidFill>
              </a:rPr>
              <a:t>En tant que directeur de plongée vous devez prendre des décisions et faire des choix avisés pour minimiser les risques d’accidents.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1A04149-C6CF-FB45-A4FC-94E0DE48D8CE}"/>
              </a:ext>
            </a:extLst>
          </p:cNvPr>
          <p:cNvSpPr txBox="1"/>
          <p:nvPr/>
        </p:nvSpPr>
        <p:spPr>
          <a:xfrm>
            <a:off x="395536" y="3172564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fr-FR" sz="2400" b="1" i="1" u="sng" cap="all" dirty="0">
                <a:solidFill>
                  <a:schemeClr val="accent2"/>
                </a:solidFill>
                <a:latin typeface="+mn-lt"/>
                <a:ea typeface="+mn-ea"/>
              </a:rPr>
              <a:t>AVANT LA PLONGÉE</a:t>
            </a:r>
            <a:r>
              <a:rPr lang="fr-FR" sz="2400" b="1" i="1" cap="all" dirty="0">
                <a:solidFill>
                  <a:schemeClr val="accent2"/>
                </a:solidFill>
                <a:latin typeface="+mn-lt"/>
                <a:ea typeface="+mn-ea"/>
              </a:rPr>
              <a:t> </a:t>
            </a:r>
            <a:r>
              <a:rPr lang="fr-FR" sz="2400" b="1" i="1" dirty="0">
                <a:solidFill>
                  <a:schemeClr val="accent2"/>
                </a:solidFill>
                <a:latin typeface="+mn-lt"/>
                <a:ea typeface="+mn-ea"/>
              </a:rPr>
              <a:t>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FBAD02-3302-3742-A477-FD7A3E1121F1}"/>
              </a:ext>
            </a:extLst>
          </p:cNvPr>
          <p:cNvSpPr/>
          <p:nvPr/>
        </p:nvSpPr>
        <p:spPr>
          <a:xfrm>
            <a:off x="611560" y="3789040"/>
            <a:ext cx="8136904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0" indent="-381000">
              <a:spcAft>
                <a:spcPts val="600"/>
              </a:spcAft>
              <a:buFont typeface="Wingdings" pitchFamily="2" charset="2"/>
              <a:buChar char="Ø"/>
            </a:pPr>
            <a:r>
              <a:rPr lang="fr-FR" sz="2000" dirty="0">
                <a:solidFill>
                  <a:schemeClr val="accent2"/>
                </a:solidFill>
              </a:rPr>
              <a:t>Composition judicieuse des palanquées.</a:t>
            </a:r>
          </a:p>
          <a:p>
            <a:pPr marL="762000" indent="-381000">
              <a:spcAft>
                <a:spcPts val="600"/>
              </a:spcAft>
              <a:buFont typeface="Wingdings" pitchFamily="2" charset="2"/>
              <a:buChar char="Ø"/>
            </a:pPr>
            <a:r>
              <a:rPr lang="fr-FR" sz="2000" dirty="0">
                <a:solidFill>
                  <a:schemeClr val="accent2"/>
                </a:solidFill>
              </a:rPr>
              <a:t>Plongées à faible décompression.</a:t>
            </a:r>
          </a:p>
          <a:p>
            <a:pPr marL="762000" indent="-381000">
              <a:spcAft>
                <a:spcPts val="600"/>
              </a:spcAft>
              <a:buFont typeface="Wingdings" pitchFamily="2" charset="2"/>
              <a:buChar char="Ø"/>
            </a:pPr>
            <a:r>
              <a:rPr lang="fr-FR" sz="2000" dirty="0">
                <a:solidFill>
                  <a:schemeClr val="accent2"/>
                </a:solidFill>
              </a:rPr>
              <a:t>Éviter les changements de dernière minute.</a:t>
            </a:r>
          </a:p>
          <a:p>
            <a:pPr marL="762000" indent="-381000">
              <a:buFont typeface="Wingdings" pitchFamily="2" charset="2"/>
              <a:buChar char="Ø"/>
            </a:pPr>
            <a:r>
              <a:rPr lang="fr-FR" sz="2000" dirty="0">
                <a:solidFill>
                  <a:schemeClr val="accent2"/>
                </a:solidFill>
              </a:rPr>
              <a:t>Faire partir les plongeurs séniors en dernier, afin qu’ils puissent avoir plus de place et du temps pour s ’équiper.</a:t>
            </a:r>
          </a:p>
        </p:txBody>
      </p:sp>
    </p:spTree>
    <p:extLst>
      <p:ext uri="{BB962C8B-B14F-4D97-AF65-F5344CB8AC3E}">
        <p14:creationId xmlns:p14="http://schemas.microsoft.com/office/powerpoint/2010/main" val="3429186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/>
      <p:bldP spid="8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13EA76D-4336-8944-BC6F-5DC1BD90696B}"/>
              </a:ext>
            </a:extLst>
          </p:cNvPr>
          <p:cNvSpPr txBox="1"/>
          <p:nvPr/>
        </p:nvSpPr>
        <p:spPr>
          <a:xfrm>
            <a:off x="647564" y="1196752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fr-FR" sz="2800" b="1" i="1" u="sng" cap="all" dirty="0">
                <a:solidFill>
                  <a:schemeClr val="accent2"/>
                </a:solidFill>
                <a:latin typeface="+mn-lt"/>
                <a:ea typeface="+mn-ea"/>
              </a:rPr>
              <a:t>Le vieillissement de la population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A42F8A1-007C-074E-8C69-44B78F9A0829}"/>
              </a:ext>
            </a:extLst>
          </p:cNvPr>
          <p:cNvSpPr txBox="1"/>
          <p:nvPr/>
        </p:nvSpPr>
        <p:spPr>
          <a:xfrm>
            <a:off x="1075072" y="2102998"/>
            <a:ext cx="1260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2"/>
                </a:solidFill>
              </a:rPr>
              <a:t>En France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1A1A729-27E1-6A45-958B-E1DC030B23D0}"/>
              </a:ext>
            </a:extLst>
          </p:cNvPr>
          <p:cNvSpPr txBox="1"/>
          <p:nvPr/>
        </p:nvSpPr>
        <p:spPr>
          <a:xfrm>
            <a:off x="5220072" y="2102998"/>
            <a:ext cx="25742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2"/>
                </a:solidFill>
              </a:rPr>
              <a:t>Au sein de la FFESSM</a:t>
            </a: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FED4A739-CB5F-334C-A42D-64FD7AC06596}"/>
              </a:ext>
            </a:extLst>
          </p:cNvPr>
          <p:cNvGrpSpPr/>
          <p:nvPr/>
        </p:nvGrpSpPr>
        <p:grpSpPr>
          <a:xfrm>
            <a:off x="251522" y="2460054"/>
            <a:ext cx="4392488" cy="3154102"/>
            <a:chOff x="323529" y="2460054"/>
            <a:chExt cx="4392488" cy="3154102"/>
          </a:xfrm>
        </p:grpSpPr>
        <p:graphicFrame>
          <p:nvGraphicFramePr>
            <p:cNvPr id="4" name="Graphique 3">
              <a:extLst>
                <a:ext uri="{FF2B5EF4-FFF2-40B4-BE49-F238E27FC236}">
                  <a16:creationId xmlns:a16="http://schemas.microsoft.com/office/drawing/2014/main" id="{F732E2AF-1546-D041-9089-459B144E4FC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1966074682"/>
                </p:ext>
              </p:extLst>
            </p:nvPr>
          </p:nvGraphicFramePr>
          <p:xfrm>
            <a:off x="323529" y="2460054"/>
            <a:ext cx="4392488" cy="315410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37784167-01D5-B14D-B3BB-3E16BE964645}"/>
                </a:ext>
              </a:extLst>
            </p:cNvPr>
            <p:cNvGrpSpPr/>
            <p:nvPr/>
          </p:nvGrpSpPr>
          <p:grpSpPr>
            <a:xfrm>
              <a:off x="1969947" y="2818480"/>
              <a:ext cx="689723" cy="1158946"/>
              <a:chOff x="1969947" y="2818480"/>
              <a:chExt cx="689723" cy="1158946"/>
            </a:xfrm>
          </p:grpSpPr>
          <p:sp>
            <p:nvSpPr>
              <p:cNvPr id="7" name="ZoneTexte 1">
                <a:extLst>
                  <a:ext uri="{FF2B5EF4-FFF2-40B4-BE49-F238E27FC236}">
                    <a16:creationId xmlns:a16="http://schemas.microsoft.com/office/drawing/2014/main" id="{9C6F2622-8D2F-394C-9330-99AC490BE43C}"/>
                  </a:ext>
                </a:extLst>
              </p:cNvPr>
              <p:cNvSpPr txBox="1"/>
              <p:nvPr/>
            </p:nvSpPr>
            <p:spPr>
              <a:xfrm rot="16200000">
                <a:off x="1641793" y="3146634"/>
                <a:ext cx="936104" cy="279795"/>
              </a:xfrm>
              <a:prstGeom prst="rect">
                <a:avLst/>
              </a:prstGeom>
            </p:spPr>
            <p:txBody>
              <a:bodyPr wrap="squar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sz="1100" dirty="0"/>
                  <a:t>68 millions</a:t>
                </a:r>
              </a:p>
            </p:txBody>
          </p:sp>
          <p:sp>
            <p:nvSpPr>
              <p:cNvPr id="8" name="ZoneTexte 1">
                <a:extLst>
                  <a:ext uri="{FF2B5EF4-FFF2-40B4-BE49-F238E27FC236}">
                    <a16:creationId xmlns:a16="http://schemas.microsoft.com/office/drawing/2014/main" id="{9C6F2622-8D2F-394C-9330-99AC490BE43C}"/>
                  </a:ext>
                </a:extLst>
              </p:cNvPr>
              <p:cNvSpPr txBox="1"/>
              <p:nvPr/>
            </p:nvSpPr>
            <p:spPr>
              <a:xfrm rot="16200000">
                <a:off x="2051721" y="3369476"/>
                <a:ext cx="936104" cy="279795"/>
              </a:xfrm>
              <a:prstGeom prst="rect">
                <a:avLst/>
              </a:prstGeom>
            </p:spPr>
            <p:txBody>
              <a:bodyPr wrap="square" rtlCol="0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fr-FR" dirty="0"/>
                  <a:t>+30</a:t>
                </a:r>
                <a:r>
                  <a:rPr lang="fr-FR" sz="1100" dirty="0"/>
                  <a:t> millions</a:t>
                </a:r>
              </a:p>
            </p:txBody>
          </p:sp>
        </p:grp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F6C375EA-E6FD-7942-94BC-0C7FBE0BD991}"/>
              </a:ext>
            </a:extLst>
          </p:cNvPr>
          <p:cNvGrpSpPr/>
          <p:nvPr/>
        </p:nvGrpSpPr>
        <p:grpSpPr>
          <a:xfrm>
            <a:off x="4468107" y="2472330"/>
            <a:ext cx="4608512" cy="3561234"/>
            <a:chOff x="4355976" y="2432234"/>
            <a:chExt cx="4608512" cy="3561234"/>
          </a:xfrm>
        </p:grpSpPr>
        <p:graphicFrame>
          <p:nvGraphicFramePr>
            <p:cNvPr id="5" name="Graphique 4">
              <a:extLst>
                <a:ext uri="{FF2B5EF4-FFF2-40B4-BE49-F238E27FC236}">
                  <a16:creationId xmlns:a16="http://schemas.microsoft.com/office/drawing/2014/main" id="{04CEDD63-633B-0143-913B-386B5027A55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2982811149"/>
                </p:ext>
              </p:extLst>
            </p:nvPr>
          </p:nvGraphicFramePr>
          <p:xfrm>
            <a:off x="4355976" y="2432234"/>
            <a:ext cx="4608512" cy="356123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9" name="ZoneTexte 1">
              <a:extLst>
                <a:ext uri="{FF2B5EF4-FFF2-40B4-BE49-F238E27FC236}">
                  <a16:creationId xmlns:a16="http://schemas.microsoft.com/office/drawing/2014/main" id="{9C6F2622-8D2F-394C-9330-99AC490BE43C}"/>
                </a:ext>
              </a:extLst>
            </p:cNvPr>
            <p:cNvSpPr txBox="1"/>
            <p:nvPr/>
          </p:nvSpPr>
          <p:spPr>
            <a:xfrm rot="16200000">
              <a:off x="4752020" y="4635748"/>
              <a:ext cx="936104" cy="279795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dirty="0"/>
                <a:t>12000</a:t>
              </a:r>
              <a:endParaRPr lang="fr-FR" sz="1100" dirty="0"/>
            </a:p>
          </p:txBody>
        </p:sp>
        <p:sp>
          <p:nvSpPr>
            <p:cNvPr id="10" name="ZoneTexte 1">
              <a:extLst>
                <a:ext uri="{FF2B5EF4-FFF2-40B4-BE49-F238E27FC236}">
                  <a16:creationId xmlns:a16="http://schemas.microsoft.com/office/drawing/2014/main" id="{9C6F2622-8D2F-394C-9330-99AC490BE43C}"/>
                </a:ext>
              </a:extLst>
            </p:cNvPr>
            <p:cNvSpPr txBox="1"/>
            <p:nvPr/>
          </p:nvSpPr>
          <p:spPr>
            <a:xfrm rot="16200000">
              <a:off x="5584232" y="4541006"/>
              <a:ext cx="936104" cy="279795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dirty="0"/>
                <a:t>20000</a:t>
              </a:r>
              <a:endParaRPr lang="fr-FR" sz="1100" dirty="0"/>
            </a:p>
          </p:txBody>
        </p:sp>
        <p:sp>
          <p:nvSpPr>
            <p:cNvPr id="12" name="ZoneTexte 1">
              <a:extLst>
                <a:ext uri="{FF2B5EF4-FFF2-40B4-BE49-F238E27FC236}">
                  <a16:creationId xmlns:a16="http://schemas.microsoft.com/office/drawing/2014/main" id="{9C6F2622-8D2F-394C-9330-99AC490BE43C}"/>
                </a:ext>
              </a:extLst>
            </p:cNvPr>
            <p:cNvSpPr txBox="1"/>
            <p:nvPr/>
          </p:nvSpPr>
          <p:spPr>
            <a:xfrm>
              <a:off x="4976282" y="2661668"/>
              <a:ext cx="936104" cy="279795"/>
            </a:xfrm>
            <a:prstGeom prst="rect">
              <a:avLst/>
            </a:prstGeom>
          </p:spPr>
          <p:txBody>
            <a:bodyPr wrap="squar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dirty="0"/>
                <a:t>150000</a:t>
              </a:r>
              <a:endParaRPr lang="fr-FR" sz="1100" dirty="0"/>
            </a:p>
          </p:txBody>
        </p:sp>
      </p:grpSp>
      <p:sp>
        <p:nvSpPr>
          <p:cNvPr id="14" name="ZoneTexte 1">
            <a:extLst>
              <a:ext uri="{FF2B5EF4-FFF2-40B4-BE49-F238E27FC236}">
                <a16:creationId xmlns:a16="http://schemas.microsoft.com/office/drawing/2014/main" id="{9C6F2622-8D2F-394C-9330-99AC490BE43C}"/>
              </a:ext>
            </a:extLst>
          </p:cNvPr>
          <p:cNvSpPr txBox="1"/>
          <p:nvPr/>
        </p:nvSpPr>
        <p:spPr>
          <a:xfrm>
            <a:off x="6491788" y="2732245"/>
            <a:ext cx="624922" cy="944394"/>
          </a:xfrm>
          <a:prstGeom prst="rect">
            <a:avLst/>
          </a:prstGeom>
        </p:spPr>
        <p:txBody>
          <a:bodyPr wrap="squar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fr-FR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6715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F1A04149-C6CF-FB45-A4FC-94E0DE48D8CE}"/>
              </a:ext>
            </a:extLst>
          </p:cNvPr>
          <p:cNvSpPr txBox="1"/>
          <p:nvPr/>
        </p:nvSpPr>
        <p:spPr>
          <a:xfrm>
            <a:off x="431540" y="1700808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fr-FR" sz="2400" b="1" i="1" u="sng" cap="all" dirty="0">
                <a:solidFill>
                  <a:schemeClr val="accent2"/>
                </a:solidFill>
                <a:latin typeface="+mn-lt"/>
                <a:ea typeface="+mn-ea"/>
              </a:rPr>
              <a:t>Pendant  LA PLONGÉE</a:t>
            </a:r>
            <a:r>
              <a:rPr lang="fr-FR" sz="2400" b="1" i="1" cap="all" dirty="0">
                <a:solidFill>
                  <a:schemeClr val="accent2"/>
                </a:solidFill>
                <a:latin typeface="+mn-lt"/>
                <a:ea typeface="+mn-ea"/>
              </a:rPr>
              <a:t> </a:t>
            </a:r>
            <a:r>
              <a:rPr lang="fr-FR" sz="2400" b="1" i="1" dirty="0">
                <a:solidFill>
                  <a:schemeClr val="accent2"/>
                </a:solidFill>
                <a:latin typeface="+mn-lt"/>
                <a:ea typeface="+mn-ea"/>
              </a:rPr>
              <a:t>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FBAD02-3302-3742-A477-FD7A3E1121F1}"/>
              </a:ext>
            </a:extLst>
          </p:cNvPr>
          <p:cNvSpPr/>
          <p:nvPr/>
        </p:nvSpPr>
        <p:spPr>
          <a:xfrm>
            <a:off x="431540" y="2564904"/>
            <a:ext cx="8136904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fr-FR" sz="2000" dirty="0">
                <a:solidFill>
                  <a:schemeClr val="accent2"/>
                </a:solidFill>
              </a:rPr>
              <a:t>Descendre lentement afin de laisser au sénior le temps d’équilibrer ses oreilles tranquillement.</a:t>
            </a:r>
          </a:p>
          <a:p>
            <a:pPr marL="285750" lvl="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fr-FR" sz="2000" dirty="0">
                <a:solidFill>
                  <a:schemeClr val="accent2"/>
                </a:solidFill>
              </a:rPr>
              <a:t>Avoir un rythme de </a:t>
            </a:r>
            <a:r>
              <a:rPr lang="fr-FR" sz="2000" dirty="0" err="1">
                <a:solidFill>
                  <a:schemeClr val="accent2"/>
                </a:solidFill>
              </a:rPr>
              <a:t>palmage</a:t>
            </a:r>
            <a:r>
              <a:rPr lang="fr-FR" sz="2000" dirty="0">
                <a:solidFill>
                  <a:schemeClr val="accent2"/>
                </a:solidFill>
              </a:rPr>
              <a:t> plus lent et plus adapté au potentiel physique de ce public.</a:t>
            </a:r>
          </a:p>
          <a:p>
            <a:pPr marL="285750" lvl="0" indent="-285750">
              <a:spcAft>
                <a:spcPts val="600"/>
              </a:spcAft>
              <a:buFont typeface="Wingdings" pitchFamily="2" charset="2"/>
              <a:buChar char="Ø"/>
            </a:pPr>
            <a:r>
              <a:rPr lang="fr-FR" sz="2000" dirty="0">
                <a:solidFill>
                  <a:schemeClr val="accent2"/>
                </a:solidFill>
              </a:rPr>
              <a:t>Adapter la durée de la plongée (température de l’eau, fatigue)</a:t>
            </a:r>
          </a:p>
          <a:p>
            <a:pPr marL="285750" lvl="0" indent="-285750">
              <a:buFont typeface="Wingdings" pitchFamily="2" charset="2"/>
              <a:buChar char="Ø"/>
            </a:pPr>
            <a:r>
              <a:rPr lang="fr-FR" sz="2000" dirty="0">
                <a:solidFill>
                  <a:schemeClr val="accent2"/>
                </a:solidFill>
              </a:rPr>
              <a:t>Montrer et faire découvrir des espèces facilement visibles (ex : congre, murène …) plutôt que d’autres difficilement observables (ex : doris céleste)</a:t>
            </a:r>
          </a:p>
        </p:txBody>
      </p:sp>
    </p:spTree>
    <p:extLst>
      <p:ext uri="{BB962C8B-B14F-4D97-AF65-F5344CB8AC3E}">
        <p14:creationId xmlns:p14="http://schemas.microsoft.com/office/powerpoint/2010/main" val="16243533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F1A04149-C6CF-FB45-A4FC-94E0DE48D8CE}"/>
              </a:ext>
            </a:extLst>
          </p:cNvPr>
          <p:cNvSpPr txBox="1"/>
          <p:nvPr/>
        </p:nvSpPr>
        <p:spPr>
          <a:xfrm>
            <a:off x="431540" y="1844824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fr-FR" sz="2400" b="1" i="1" u="sng" cap="all" dirty="0">
                <a:solidFill>
                  <a:schemeClr val="accent2"/>
                </a:solidFill>
                <a:latin typeface="+mn-lt"/>
                <a:ea typeface="+mn-ea"/>
              </a:rPr>
              <a:t>après  LA PLONGÉE</a:t>
            </a:r>
            <a:r>
              <a:rPr lang="fr-FR" sz="2400" b="1" i="1" cap="all" dirty="0">
                <a:solidFill>
                  <a:schemeClr val="accent2"/>
                </a:solidFill>
                <a:latin typeface="+mn-lt"/>
                <a:ea typeface="+mn-ea"/>
              </a:rPr>
              <a:t> </a:t>
            </a:r>
            <a:r>
              <a:rPr lang="fr-FR" sz="2400" b="1" i="1" dirty="0">
                <a:solidFill>
                  <a:schemeClr val="accent2"/>
                </a:solidFill>
                <a:latin typeface="+mn-lt"/>
                <a:ea typeface="+mn-ea"/>
              </a:rPr>
              <a:t>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FBAD02-3302-3742-A477-FD7A3E1121F1}"/>
              </a:ext>
            </a:extLst>
          </p:cNvPr>
          <p:cNvSpPr/>
          <p:nvPr/>
        </p:nvSpPr>
        <p:spPr>
          <a:xfrm>
            <a:off x="431540" y="2852936"/>
            <a:ext cx="813690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Wingdings" pitchFamily="2" charset="2"/>
              <a:buChar char="Ø"/>
            </a:pPr>
            <a:r>
              <a:rPr lang="fr-FR" sz="2000" dirty="0">
                <a:solidFill>
                  <a:schemeClr val="accent2"/>
                </a:solidFill>
              </a:rPr>
              <a:t>Proposer de ne faire qu’une seule plongée par jour</a:t>
            </a:r>
          </a:p>
          <a:p>
            <a:endParaRPr lang="fr-FR" sz="2000" dirty="0">
              <a:solidFill>
                <a:schemeClr val="accent2"/>
              </a:solidFill>
            </a:endParaRPr>
          </a:p>
          <a:p>
            <a:pPr marL="342900" lvl="0" indent="-342900">
              <a:buFont typeface="Wingdings" pitchFamily="2" charset="2"/>
              <a:buChar char="Ø"/>
            </a:pPr>
            <a:r>
              <a:rPr lang="fr-FR" sz="2000" dirty="0">
                <a:solidFill>
                  <a:schemeClr val="accent2"/>
                </a:solidFill>
              </a:rPr>
              <a:t>Augmenter le temps de repos en déconseillant de plonger tous les jours</a:t>
            </a:r>
          </a:p>
          <a:p>
            <a:endParaRPr lang="fr-FR" sz="2000" dirty="0">
              <a:solidFill>
                <a:schemeClr val="accent2"/>
              </a:solidFill>
            </a:endParaRPr>
          </a:p>
          <a:p>
            <a:pPr marL="342900" lvl="0" indent="-342900">
              <a:buFont typeface="Wingdings" pitchFamily="2" charset="2"/>
              <a:buChar char="Ø"/>
            </a:pPr>
            <a:r>
              <a:rPr lang="fr-FR" sz="2000" dirty="0">
                <a:solidFill>
                  <a:schemeClr val="accent2"/>
                </a:solidFill>
              </a:rPr>
              <a:t>Réchauffer et hydrater les séniors (douche chaude, boissons chaudes)</a:t>
            </a:r>
          </a:p>
        </p:txBody>
      </p:sp>
    </p:spTree>
    <p:extLst>
      <p:ext uri="{BB962C8B-B14F-4D97-AF65-F5344CB8AC3E}">
        <p14:creationId xmlns:p14="http://schemas.microsoft.com/office/powerpoint/2010/main" val="268188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8B47E8DC-C6D1-8D4C-B673-4F4F7A26C6BB}"/>
              </a:ext>
            </a:extLst>
          </p:cNvPr>
          <p:cNvSpPr txBox="1"/>
          <p:nvPr/>
        </p:nvSpPr>
        <p:spPr>
          <a:xfrm>
            <a:off x="1079612" y="1212677"/>
            <a:ext cx="69847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fr-FR" sz="2800" b="1" i="1" u="sng" cap="all" dirty="0">
                <a:solidFill>
                  <a:schemeClr val="accent2"/>
                </a:solidFill>
                <a:latin typeface="+mn-lt"/>
                <a:ea typeface="+mn-ea"/>
              </a:rPr>
              <a:t>Mise à l’eau et remontée à bord</a:t>
            </a:r>
            <a:r>
              <a:rPr lang="fr-FR" sz="2800" b="1" i="1" cap="all" dirty="0">
                <a:solidFill>
                  <a:schemeClr val="accent2"/>
                </a:solidFill>
                <a:latin typeface="+mn-lt"/>
                <a:ea typeface="+mn-ea"/>
              </a:rPr>
              <a:t> </a:t>
            </a:r>
            <a:r>
              <a:rPr lang="fr-FR" sz="2800" b="1" i="1" dirty="0">
                <a:solidFill>
                  <a:schemeClr val="accent2"/>
                </a:solidFill>
                <a:latin typeface="+mn-lt"/>
                <a:ea typeface="+mn-ea"/>
              </a:rPr>
              <a:t>: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303C77-B834-3A45-A433-DCA671CBEADA}"/>
              </a:ext>
            </a:extLst>
          </p:cNvPr>
          <p:cNvSpPr/>
          <p:nvPr/>
        </p:nvSpPr>
        <p:spPr>
          <a:xfrm>
            <a:off x="208782" y="1766237"/>
            <a:ext cx="8856984" cy="10002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fr-FR" dirty="0">
                <a:solidFill>
                  <a:schemeClr val="accent2"/>
                </a:solidFill>
              </a:rPr>
              <a:t>Face à la multitude de types de bateaux de plongée, la technique de mise à l’eau et de remontée idéale serait de bénéficier d’un ascenseur !!!</a:t>
            </a:r>
          </a:p>
          <a:p>
            <a:pPr algn="ctr">
              <a:spcAft>
                <a:spcPts val="600"/>
              </a:spcAft>
            </a:pPr>
            <a:r>
              <a:rPr lang="fr-FR" dirty="0">
                <a:solidFill>
                  <a:schemeClr val="accent2"/>
                </a:solidFill>
              </a:rPr>
              <a:t>Cependant, nous pouvons proposer les aménagements suivants :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1A04149-C6CF-FB45-A4FC-94E0DE48D8CE}"/>
              </a:ext>
            </a:extLst>
          </p:cNvPr>
          <p:cNvSpPr txBox="1"/>
          <p:nvPr/>
        </p:nvSpPr>
        <p:spPr>
          <a:xfrm>
            <a:off x="395536" y="2796851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fr-FR" sz="2400" b="1" i="1" u="sng" cap="all" dirty="0">
                <a:solidFill>
                  <a:schemeClr val="accent2"/>
                </a:solidFill>
                <a:latin typeface="+mn-lt"/>
                <a:ea typeface="+mn-ea"/>
              </a:rPr>
              <a:t>Mise à l’eau</a:t>
            </a:r>
            <a:r>
              <a:rPr lang="fr-FR" sz="2400" b="1" i="1" cap="all" dirty="0">
                <a:solidFill>
                  <a:schemeClr val="accent2"/>
                </a:solidFill>
                <a:latin typeface="+mn-lt"/>
                <a:ea typeface="+mn-ea"/>
              </a:rPr>
              <a:t> </a:t>
            </a:r>
            <a:r>
              <a:rPr lang="fr-FR" sz="2400" b="1" i="1" dirty="0">
                <a:solidFill>
                  <a:schemeClr val="accent2"/>
                </a:solidFill>
                <a:latin typeface="+mn-lt"/>
                <a:ea typeface="+mn-ea"/>
              </a:rPr>
              <a:t>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EFBAD02-3302-3742-A477-FD7A3E1121F1}"/>
              </a:ext>
            </a:extLst>
          </p:cNvPr>
          <p:cNvSpPr/>
          <p:nvPr/>
        </p:nvSpPr>
        <p:spPr>
          <a:xfrm>
            <a:off x="568822" y="3288856"/>
            <a:ext cx="817964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0" indent="-381000">
              <a:spcAft>
                <a:spcPts val="600"/>
              </a:spcAft>
              <a:buFont typeface="Wingdings" pitchFamily="2" charset="2"/>
              <a:buChar char="Ø"/>
            </a:pPr>
            <a:r>
              <a:rPr lang="fr-FR" sz="2000" dirty="0">
                <a:solidFill>
                  <a:schemeClr val="accent2"/>
                </a:solidFill>
              </a:rPr>
              <a:t>Éviter les sauts droits et bascules arrières : descente à l’échelle.</a:t>
            </a:r>
          </a:p>
          <a:p>
            <a:pPr marL="762000" indent="-381000">
              <a:spcAft>
                <a:spcPts val="600"/>
              </a:spcAft>
              <a:buFont typeface="Wingdings" pitchFamily="2" charset="2"/>
              <a:buChar char="Ø"/>
            </a:pPr>
            <a:r>
              <a:rPr lang="fr-FR" sz="2000" dirty="0">
                <a:solidFill>
                  <a:schemeClr val="accent2"/>
                </a:solidFill>
              </a:rPr>
              <a:t>Équipement dans l’eau.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D3CD9E84-FCAC-8243-8F55-1D5BC0D345DE}"/>
              </a:ext>
            </a:extLst>
          </p:cNvPr>
          <p:cNvSpPr txBox="1"/>
          <p:nvPr/>
        </p:nvSpPr>
        <p:spPr>
          <a:xfrm>
            <a:off x="395536" y="4104026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fr-FR" sz="2400" b="1" i="1" u="sng" cap="all" dirty="0">
                <a:solidFill>
                  <a:schemeClr val="accent2"/>
                </a:solidFill>
                <a:latin typeface="+mn-lt"/>
                <a:ea typeface="+mn-ea"/>
              </a:rPr>
              <a:t>Remontée à bord</a:t>
            </a:r>
            <a:r>
              <a:rPr lang="fr-FR" sz="2400" b="1" i="1" cap="all" dirty="0">
                <a:solidFill>
                  <a:schemeClr val="accent2"/>
                </a:solidFill>
                <a:latin typeface="+mn-lt"/>
                <a:ea typeface="+mn-ea"/>
              </a:rPr>
              <a:t> </a:t>
            </a:r>
            <a:r>
              <a:rPr lang="fr-FR" sz="2400" b="1" i="1" dirty="0">
                <a:solidFill>
                  <a:schemeClr val="accent2"/>
                </a:solidFill>
                <a:latin typeface="+mn-lt"/>
                <a:ea typeface="+mn-ea"/>
              </a:rPr>
              <a:t>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3846E02-4CD0-314D-A336-12976D10EF7E}"/>
              </a:ext>
            </a:extLst>
          </p:cNvPr>
          <p:cNvSpPr/>
          <p:nvPr/>
        </p:nvSpPr>
        <p:spPr>
          <a:xfrm>
            <a:off x="503548" y="4596030"/>
            <a:ext cx="8136904" cy="10926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62000" indent="-381000">
              <a:spcAft>
                <a:spcPts val="600"/>
              </a:spcAft>
              <a:buFont typeface="Wingdings" pitchFamily="2" charset="2"/>
              <a:buChar char="Ø"/>
            </a:pPr>
            <a:r>
              <a:rPr lang="fr-FR" sz="2000" dirty="0">
                <a:solidFill>
                  <a:schemeClr val="accent2"/>
                </a:solidFill>
              </a:rPr>
              <a:t>Prévoir une personne pour remonter le bloc à bord et les aider à se déséquiper.</a:t>
            </a:r>
          </a:p>
          <a:p>
            <a:pPr marL="762000" indent="-381000">
              <a:spcAft>
                <a:spcPts val="600"/>
              </a:spcAft>
              <a:buFont typeface="Wingdings" pitchFamily="2" charset="2"/>
              <a:buChar char="Ø"/>
            </a:pPr>
            <a:r>
              <a:rPr lang="fr-FR" sz="2000" dirty="0">
                <a:solidFill>
                  <a:schemeClr val="accent2"/>
                </a:solidFill>
              </a:rPr>
              <a:t>Retirer la ceinture de plombs avant de remonter.</a:t>
            </a:r>
          </a:p>
        </p:txBody>
      </p:sp>
    </p:spTree>
    <p:extLst>
      <p:ext uri="{BB962C8B-B14F-4D97-AF65-F5344CB8AC3E}">
        <p14:creationId xmlns:p14="http://schemas.microsoft.com/office/powerpoint/2010/main" val="413620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7" grpId="0"/>
      <p:bldP spid="8" grpId="0" uiExpand="1" build="p"/>
      <p:bldP spid="9" grpId="0"/>
      <p:bldP spid="10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54F6F03E-1E39-3449-BF9A-AA4581C860EE}"/>
              </a:ext>
            </a:extLst>
          </p:cNvPr>
          <p:cNvSpPr txBox="1"/>
          <p:nvPr/>
        </p:nvSpPr>
        <p:spPr>
          <a:xfrm>
            <a:off x="467544" y="1412776"/>
            <a:ext cx="820891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fr-FR" sz="6000" b="1" i="1" u="sng" dirty="0">
                <a:solidFill>
                  <a:schemeClr val="accent2"/>
                </a:solidFill>
                <a:latin typeface="+mn-lt"/>
                <a:ea typeface="+mn-ea"/>
              </a:rPr>
              <a:t>PARLONS MAINTENANT DES PLONGEURS </a:t>
            </a:r>
          </a:p>
          <a:p>
            <a:pPr algn="ctr">
              <a:spcBef>
                <a:spcPct val="20000"/>
              </a:spcBef>
            </a:pPr>
            <a:r>
              <a:rPr lang="fr-FR" sz="6000" b="1" i="1" u="sng" dirty="0">
                <a:solidFill>
                  <a:schemeClr val="accent2"/>
                </a:solidFill>
                <a:latin typeface="+mn-lt"/>
                <a:ea typeface="+mn-ea"/>
              </a:rPr>
              <a:t>DEVENUS SENIORS</a:t>
            </a:r>
            <a:r>
              <a:rPr lang="fr-FR" sz="6000" b="1" i="1" dirty="0">
                <a:solidFill>
                  <a:schemeClr val="accent2"/>
                </a:solidFill>
                <a:latin typeface="+mn-lt"/>
                <a:ea typeface="+mn-ea"/>
              </a:rPr>
              <a:t>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4BFAF3A-8FB5-DB4A-864F-C295B5FC2A36}"/>
              </a:ext>
            </a:extLst>
          </p:cNvPr>
          <p:cNvSpPr txBox="1"/>
          <p:nvPr/>
        </p:nvSpPr>
        <p:spPr>
          <a:xfrm>
            <a:off x="1835696" y="5661248"/>
            <a:ext cx="5472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fr-FR" sz="2400" i="1" dirty="0">
                <a:solidFill>
                  <a:schemeClr val="accent2"/>
                </a:solidFill>
                <a:latin typeface="Constantia" panose="02030602050306030303" pitchFamily="18" charset="0"/>
                <a:ea typeface="+mn-ea"/>
                <a:cs typeface="Apple Chancery" panose="03020702040506060504" pitchFamily="66" charset="-79"/>
              </a:rPr>
              <a:t>un extrait qui en dit long !!!</a:t>
            </a:r>
          </a:p>
        </p:txBody>
      </p:sp>
    </p:spTree>
    <p:extLst>
      <p:ext uri="{BB962C8B-B14F-4D97-AF65-F5344CB8AC3E}">
        <p14:creationId xmlns:p14="http://schemas.microsoft.com/office/powerpoint/2010/main" val="48035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livier.mov">
            <a:hlinkClick r:id="" action="ppaction://media"/>
            <a:extLst>
              <a:ext uri="{FF2B5EF4-FFF2-40B4-BE49-F238E27FC236}">
                <a16:creationId xmlns:a16="http://schemas.microsoft.com/office/drawing/2014/main" id="{935C8105-2087-6A48-83BF-139814B7A9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5838" y="1130534"/>
            <a:ext cx="8172325" cy="459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707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C85AC2F-479C-DB49-95E7-BFDB45F80E6C}"/>
              </a:ext>
            </a:extLst>
          </p:cNvPr>
          <p:cNvSpPr/>
          <p:nvPr/>
        </p:nvSpPr>
        <p:spPr>
          <a:xfrm>
            <a:off x="143508" y="2005534"/>
            <a:ext cx="8856984" cy="2846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4200"/>
              </a:spcAft>
            </a:pPr>
            <a:r>
              <a:rPr lang="fr-FR" sz="2400" dirty="0">
                <a:solidFill>
                  <a:schemeClr val="accent2"/>
                </a:solidFill>
              </a:rPr>
              <a:t>N’oubliez pas que : en tant que directeur de plongée vous avez une « grosse partie » de responsabilité face à la plongée que vous allez leur proposer. </a:t>
            </a:r>
          </a:p>
          <a:p>
            <a:pPr algn="ctr">
              <a:spcAft>
                <a:spcPts val="600"/>
              </a:spcAft>
            </a:pPr>
            <a:r>
              <a:rPr lang="fr-FR" sz="2400" dirty="0">
                <a:solidFill>
                  <a:schemeClr val="accent2"/>
                </a:solidFill>
              </a:rPr>
              <a:t>Alors n’hésitez pas à utiliser certains principes évoqués précédemment sans froisser ces plongeurs, ceci afin de minimiser leurs risques d’accidents.</a:t>
            </a:r>
          </a:p>
        </p:txBody>
      </p:sp>
    </p:spTree>
    <p:extLst>
      <p:ext uri="{BB962C8B-B14F-4D97-AF65-F5344CB8AC3E}">
        <p14:creationId xmlns:p14="http://schemas.microsoft.com/office/powerpoint/2010/main" val="828149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DC56CC73-8D18-0246-92D8-F9DD251FD429}"/>
              </a:ext>
            </a:extLst>
          </p:cNvPr>
          <p:cNvSpPr txBox="1"/>
          <p:nvPr/>
        </p:nvSpPr>
        <p:spPr>
          <a:xfrm>
            <a:off x="1475656" y="1206945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fr-FR" sz="2800" b="1" i="1" u="sng" cap="all" dirty="0">
                <a:solidFill>
                  <a:schemeClr val="accent2"/>
                </a:solidFill>
                <a:latin typeface="+mn-lt"/>
                <a:ea typeface="+mn-ea"/>
              </a:rPr>
              <a:t>En conclusion</a:t>
            </a:r>
            <a:endParaRPr lang="fr-FR" sz="2800" b="1" i="1" dirty="0">
              <a:solidFill>
                <a:schemeClr val="accent2"/>
              </a:solidFill>
              <a:latin typeface="+mn-lt"/>
              <a:ea typeface="+mn-ea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91CAED7-9F42-1E4E-92D9-CB5F27A3BB1F}"/>
              </a:ext>
            </a:extLst>
          </p:cNvPr>
          <p:cNvSpPr/>
          <p:nvPr/>
        </p:nvSpPr>
        <p:spPr>
          <a:xfrm>
            <a:off x="323528" y="2118000"/>
            <a:ext cx="8568952" cy="1755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2400" dirty="0">
                <a:solidFill>
                  <a:schemeClr val="accent2"/>
                </a:solidFill>
              </a:rPr>
              <a:t>Aménager et sécuriser la pratique de la plongée des séniors est un enjeu économique et sportif important pour notre activité. Il demande un investissement de la part des clubs : en temps, en matériels et en personnels.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62252A9-829F-4242-BE30-DBF9BDF5DB93}"/>
              </a:ext>
            </a:extLst>
          </p:cNvPr>
          <p:cNvSpPr/>
          <p:nvPr/>
        </p:nvSpPr>
        <p:spPr>
          <a:xfrm>
            <a:off x="323528" y="4437112"/>
            <a:ext cx="8568952" cy="9056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fr-FR" sz="2400" dirty="0">
                <a:solidFill>
                  <a:schemeClr val="accent2"/>
                </a:solidFill>
              </a:rPr>
              <a:t>Pouvons-nous répondre aujourd’hui, financièrement et humainement, à cette demande ?</a:t>
            </a:r>
          </a:p>
        </p:txBody>
      </p:sp>
    </p:spTree>
    <p:extLst>
      <p:ext uri="{BB962C8B-B14F-4D97-AF65-F5344CB8AC3E}">
        <p14:creationId xmlns:p14="http://schemas.microsoft.com/office/powerpoint/2010/main" val="231280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753E52-90A1-4445-B5F2-DE72ACDDAE2B}"/>
              </a:ext>
            </a:extLst>
          </p:cNvPr>
          <p:cNvSpPr/>
          <p:nvPr/>
        </p:nvSpPr>
        <p:spPr>
          <a:xfrm>
            <a:off x="287524" y="1628800"/>
            <a:ext cx="85689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chemeClr val="accent2"/>
                </a:solidFill>
              </a:rPr>
              <a:t>A-t-on envie d’accueillir ce public sénior en terme d’image ?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F5A593-8163-AC49-AEA4-F24AD4B3085F}"/>
              </a:ext>
            </a:extLst>
          </p:cNvPr>
          <p:cNvSpPr/>
          <p:nvPr/>
        </p:nvSpPr>
        <p:spPr>
          <a:xfrm>
            <a:off x="277230" y="2704274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chemeClr val="accent2"/>
                </a:solidFill>
              </a:rPr>
              <a:t>La surveillance médicale, telle qu’elle est faite de nos jours, sécurise-t-elle suffisamment ces plongeurs ?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D99A855-5A7F-4443-8DC8-587E9599A90A}"/>
              </a:ext>
            </a:extLst>
          </p:cNvPr>
          <p:cNvSpPr/>
          <p:nvPr/>
        </p:nvSpPr>
        <p:spPr>
          <a:xfrm>
            <a:off x="277230" y="4149080"/>
            <a:ext cx="855865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chemeClr val="accent2"/>
                </a:solidFill>
              </a:rPr>
              <a:t>Notre formation pédagogique de cadres (moniteurs, guides de palanquée) répond-elle aux exigences de ce public ? Sommes-nous suffisamment informés et formés ?</a:t>
            </a:r>
          </a:p>
        </p:txBody>
      </p:sp>
    </p:spTree>
    <p:extLst>
      <p:ext uri="{BB962C8B-B14F-4D97-AF65-F5344CB8AC3E}">
        <p14:creationId xmlns:p14="http://schemas.microsoft.com/office/powerpoint/2010/main" val="3653168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5753E52-90A1-4445-B5F2-DE72ACDDAE2B}"/>
              </a:ext>
            </a:extLst>
          </p:cNvPr>
          <p:cNvSpPr/>
          <p:nvPr/>
        </p:nvSpPr>
        <p:spPr>
          <a:xfrm>
            <a:off x="287524" y="1988840"/>
            <a:ext cx="85689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chemeClr val="accent2"/>
                </a:solidFill>
              </a:rPr>
              <a:t>La profondeur étant un facteur aggravant des risques d’accidents, est-il souhaitable pour les séniors d’y accéder 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BDF5A593-8163-AC49-AEA4-F24AD4B3085F}"/>
              </a:ext>
            </a:extLst>
          </p:cNvPr>
          <p:cNvSpPr/>
          <p:nvPr/>
        </p:nvSpPr>
        <p:spPr>
          <a:xfrm>
            <a:off x="287524" y="3789040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dirty="0">
                <a:solidFill>
                  <a:schemeClr val="accent2"/>
                </a:solidFill>
              </a:rPr>
              <a:t>Devons-nous être encore plus exigeant à leur égard compte-tenu des effets du vieillissement qui vont pénaliser leur pratique sportive ?</a:t>
            </a:r>
          </a:p>
        </p:txBody>
      </p:sp>
    </p:spTree>
    <p:extLst>
      <p:ext uri="{BB962C8B-B14F-4D97-AF65-F5344CB8AC3E}">
        <p14:creationId xmlns:p14="http://schemas.microsoft.com/office/powerpoint/2010/main" val="3356011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3413E01-B5C6-304F-96A3-78C897D5F19D}"/>
              </a:ext>
            </a:extLst>
          </p:cNvPr>
          <p:cNvSpPr/>
          <p:nvPr/>
        </p:nvSpPr>
        <p:spPr>
          <a:xfrm>
            <a:off x="710571" y="1340768"/>
            <a:ext cx="7722858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z="6000" baseline="30000" dirty="0">
                <a:solidFill>
                  <a:schemeClr val="accent2"/>
                </a:solidFill>
                <a:latin typeface="SignPainter HouseScript" panose="02000006070000020004" pitchFamily="2" charset="0"/>
                <a:ea typeface="Calibri" panose="020F0502020204030204" pitchFamily="34" charset="0"/>
                <a:cs typeface="Apple Chancery" panose="03020702040506060504" pitchFamily="66" charset="-79"/>
              </a:rPr>
              <a:t>« </a:t>
            </a:r>
            <a:r>
              <a:rPr lang="fr-FR" sz="6000" dirty="0">
                <a:solidFill>
                  <a:schemeClr val="accent2"/>
                </a:solidFill>
                <a:latin typeface="SignPainter HouseScript" panose="02000006070000020004" pitchFamily="2" charset="0"/>
                <a:ea typeface="Calibri" panose="020F0502020204030204" pitchFamily="34" charset="0"/>
                <a:cs typeface="Apple Chancery" panose="03020702040506060504" pitchFamily="66" charset="-79"/>
              </a:rPr>
              <a:t>Il n’y pas de bons plongeurs,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z="6000" dirty="0">
                <a:solidFill>
                  <a:schemeClr val="accent2"/>
                </a:solidFill>
                <a:latin typeface="SignPainter HouseScript" panose="02000006070000020004" pitchFamily="2" charset="0"/>
                <a:ea typeface="Calibri" panose="020F0502020204030204" pitchFamily="34" charset="0"/>
                <a:cs typeface="Apple Chancery" panose="03020702040506060504" pitchFamily="66" charset="-79"/>
              </a:rPr>
              <a:t>mais des vieux plongeurs </a:t>
            </a:r>
            <a:r>
              <a:rPr lang="fr-FR" sz="6000" baseline="30000" dirty="0">
                <a:solidFill>
                  <a:schemeClr val="accent2"/>
                </a:solidFill>
                <a:latin typeface="SignPainter HouseScript" panose="02000006070000020004" pitchFamily="2" charset="0"/>
                <a:ea typeface="Calibri" panose="020F0502020204030204" pitchFamily="34" charset="0"/>
                <a:cs typeface="Apple Chancery" panose="03020702040506060504" pitchFamily="66" charset="-79"/>
              </a:rPr>
              <a:t>»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DEAE691-49D4-C242-9384-104E095A3C4F}"/>
              </a:ext>
            </a:extLst>
          </p:cNvPr>
          <p:cNvSpPr/>
          <p:nvPr/>
        </p:nvSpPr>
        <p:spPr>
          <a:xfrm>
            <a:off x="0" y="3717032"/>
            <a:ext cx="9144000" cy="20847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fr-FR" sz="4000" dirty="0">
                <a:solidFill>
                  <a:schemeClr val="accent2"/>
                </a:solidFill>
                <a:latin typeface="Zapfino" panose="03030300040707070C03" pitchFamily="66" charset="77"/>
                <a:ea typeface="Calibri" panose="020F0502020204030204" pitchFamily="34" charset="0"/>
                <a:cs typeface="Times New Roman" panose="02020603050405020304" pitchFamily="18" charset="0"/>
              </a:rPr>
              <a:t>Merci de votre attention</a:t>
            </a:r>
          </a:p>
        </p:txBody>
      </p:sp>
    </p:spTree>
    <p:extLst>
      <p:ext uri="{BB962C8B-B14F-4D97-AF65-F5344CB8AC3E}">
        <p14:creationId xmlns:p14="http://schemas.microsoft.com/office/powerpoint/2010/main" val="2499644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C857A559-DECB-A045-AF9C-624150FA89AC}"/>
              </a:ext>
            </a:extLst>
          </p:cNvPr>
          <p:cNvSpPr txBox="1"/>
          <p:nvPr/>
        </p:nvSpPr>
        <p:spPr>
          <a:xfrm>
            <a:off x="647564" y="1196752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fr-FR" sz="2800" b="1" i="1" u="sng" cap="all" dirty="0">
                <a:solidFill>
                  <a:schemeClr val="accent2"/>
                </a:solidFill>
                <a:latin typeface="+mn-lt"/>
                <a:ea typeface="+mn-ea"/>
              </a:rPr>
              <a:t>Qu’est-ce qu’un sénior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5D59195F-BEBE-C840-B14C-173AE6F84961}"/>
              </a:ext>
            </a:extLst>
          </p:cNvPr>
          <p:cNvSpPr txBox="1"/>
          <p:nvPr/>
        </p:nvSpPr>
        <p:spPr>
          <a:xfrm>
            <a:off x="1075072" y="1957723"/>
            <a:ext cx="2560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u="sng" dirty="0">
                <a:solidFill>
                  <a:schemeClr val="accent2"/>
                </a:solidFill>
              </a:rPr>
              <a:t>Concept marketing </a:t>
            </a:r>
            <a:r>
              <a:rPr lang="fr-FR" dirty="0">
                <a:solidFill>
                  <a:schemeClr val="accent2"/>
                </a:solidFill>
              </a:rPr>
              <a:t>: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072152A-EC6D-3F4A-9FB2-CEA97010069C}"/>
              </a:ext>
            </a:extLst>
          </p:cNvPr>
          <p:cNvSpPr txBox="1"/>
          <p:nvPr/>
        </p:nvSpPr>
        <p:spPr>
          <a:xfrm>
            <a:off x="1725414" y="2441695"/>
            <a:ext cx="3422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fr-FR" dirty="0">
                <a:solidFill>
                  <a:schemeClr val="accent2"/>
                </a:solidFill>
              </a:rPr>
              <a:t>Les masters : 50 – 60 ans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91D4150-6CB0-9A4B-8369-91240611AC9F}"/>
              </a:ext>
            </a:extLst>
          </p:cNvPr>
          <p:cNvSpPr txBox="1"/>
          <p:nvPr/>
        </p:nvSpPr>
        <p:spPr>
          <a:xfrm>
            <a:off x="1749005" y="2925667"/>
            <a:ext cx="3422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fr-FR" dirty="0">
                <a:solidFill>
                  <a:schemeClr val="accent2"/>
                </a:solidFill>
              </a:rPr>
              <a:t>Les libérés : 60 – 75 ans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2074FDA-2DCB-6843-B511-FE0AF4E7792E}"/>
              </a:ext>
            </a:extLst>
          </p:cNvPr>
          <p:cNvSpPr txBox="1"/>
          <p:nvPr/>
        </p:nvSpPr>
        <p:spPr>
          <a:xfrm>
            <a:off x="1758529" y="3409639"/>
            <a:ext cx="3422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fr-FR" dirty="0">
                <a:solidFill>
                  <a:schemeClr val="accent2"/>
                </a:solidFill>
              </a:rPr>
              <a:t>Les paisibles : 75 – 85 ans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7A160DB-D4FE-C049-B946-137408D7DC60}"/>
              </a:ext>
            </a:extLst>
          </p:cNvPr>
          <p:cNvSpPr txBox="1"/>
          <p:nvPr/>
        </p:nvSpPr>
        <p:spPr>
          <a:xfrm>
            <a:off x="1758529" y="3893611"/>
            <a:ext cx="3422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fr-FR" dirty="0">
                <a:solidFill>
                  <a:schemeClr val="accent2"/>
                </a:solidFill>
              </a:rPr>
              <a:t>Les grands ainés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797165C-2CBD-B648-ACAB-21CB7D1DE749}"/>
              </a:ext>
            </a:extLst>
          </p:cNvPr>
          <p:cNvSpPr txBox="1"/>
          <p:nvPr/>
        </p:nvSpPr>
        <p:spPr>
          <a:xfrm>
            <a:off x="1074704" y="4377583"/>
            <a:ext cx="2560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u="sng" dirty="0">
                <a:solidFill>
                  <a:schemeClr val="accent2"/>
                </a:solidFill>
              </a:rPr>
              <a:t>Concept assureurs </a:t>
            </a:r>
            <a:r>
              <a:rPr lang="fr-FR" dirty="0">
                <a:solidFill>
                  <a:schemeClr val="accent2"/>
                </a:solidFill>
              </a:rPr>
              <a:t>: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1868BECE-1076-D942-90A5-57F7226C210E}"/>
              </a:ext>
            </a:extLst>
          </p:cNvPr>
          <p:cNvSpPr txBox="1"/>
          <p:nvPr/>
        </p:nvSpPr>
        <p:spPr>
          <a:xfrm>
            <a:off x="1331640" y="4861555"/>
            <a:ext cx="67379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>
                <a:solidFill>
                  <a:schemeClr val="accent2"/>
                </a:solidFill>
              </a:rPr>
              <a:t>Après 65 ans car c’est l’âge de la retraite, la limite de l’assurance décès.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0CF42B4F-D8C9-AB41-A14C-D3B484EAEA1F}"/>
              </a:ext>
            </a:extLst>
          </p:cNvPr>
          <p:cNvSpPr txBox="1"/>
          <p:nvPr/>
        </p:nvSpPr>
        <p:spPr>
          <a:xfrm>
            <a:off x="3291588" y="5622528"/>
            <a:ext cx="30086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dirty="0">
                <a:solidFill>
                  <a:schemeClr val="accent2"/>
                </a:solidFill>
              </a:rPr>
              <a:t>Et en plongée ?</a:t>
            </a:r>
          </a:p>
        </p:txBody>
      </p:sp>
    </p:spTree>
    <p:extLst>
      <p:ext uri="{BB962C8B-B14F-4D97-AF65-F5344CB8AC3E}">
        <p14:creationId xmlns:p14="http://schemas.microsoft.com/office/powerpoint/2010/main" val="1428240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5DA9427-A159-5D41-9268-07E16ECDD8F2}"/>
              </a:ext>
            </a:extLst>
          </p:cNvPr>
          <p:cNvSpPr txBox="1"/>
          <p:nvPr/>
        </p:nvSpPr>
        <p:spPr>
          <a:xfrm>
            <a:off x="647564" y="1196752"/>
            <a:ext cx="7848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fr-FR" sz="2800" b="1" i="1" u="sng" cap="all" dirty="0">
                <a:solidFill>
                  <a:schemeClr val="accent2"/>
                </a:solidFill>
                <a:latin typeface="+mn-lt"/>
                <a:ea typeface="+mn-ea"/>
              </a:rPr>
              <a:t>Le vieillissement de l’appareil cardio-vasculaire.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2571EB7-AA80-B64A-A895-1FB99125F524}"/>
              </a:ext>
            </a:extLst>
          </p:cNvPr>
          <p:cNvSpPr txBox="1"/>
          <p:nvPr/>
        </p:nvSpPr>
        <p:spPr>
          <a:xfrm>
            <a:off x="619646" y="2636912"/>
            <a:ext cx="2844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dirty="0">
                <a:solidFill>
                  <a:schemeClr val="accent2"/>
                </a:solidFill>
              </a:rPr>
              <a:t>Perte de la contractilité du cœur.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A49CFA8-4E3E-9642-BB77-5CD9F7084B01}"/>
              </a:ext>
            </a:extLst>
          </p:cNvPr>
          <p:cNvSpPr txBox="1"/>
          <p:nvPr/>
        </p:nvSpPr>
        <p:spPr>
          <a:xfrm>
            <a:off x="619646" y="3312664"/>
            <a:ext cx="2560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dirty="0">
                <a:solidFill>
                  <a:schemeClr val="accent2"/>
                </a:solidFill>
              </a:rPr>
              <a:t>Diminution de la fréquence cardiaque.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9752717-9F41-4D41-A513-2A6F0F472E56}"/>
              </a:ext>
            </a:extLst>
          </p:cNvPr>
          <p:cNvSpPr txBox="1"/>
          <p:nvPr/>
        </p:nvSpPr>
        <p:spPr>
          <a:xfrm>
            <a:off x="619646" y="4265415"/>
            <a:ext cx="2560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dirty="0">
                <a:solidFill>
                  <a:schemeClr val="accent2"/>
                </a:solidFill>
              </a:rPr>
              <a:t>Augmentation de la tension artérielle.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E82DF7A-0EEE-AC4D-A78F-26D969F9BED3}"/>
              </a:ext>
            </a:extLst>
          </p:cNvPr>
          <p:cNvSpPr txBox="1"/>
          <p:nvPr/>
        </p:nvSpPr>
        <p:spPr>
          <a:xfrm>
            <a:off x="619646" y="4941168"/>
            <a:ext cx="2872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dirty="0">
                <a:solidFill>
                  <a:schemeClr val="accent2"/>
                </a:solidFill>
              </a:rPr>
              <a:t>Augmentation des problèmes cardiaques.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DB51EA17-D072-204D-A7A2-54200B31D729}"/>
              </a:ext>
            </a:extLst>
          </p:cNvPr>
          <p:cNvGrpSpPr/>
          <p:nvPr/>
        </p:nvGrpSpPr>
        <p:grpSpPr>
          <a:xfrm>
            <a:off x="4421650" y="2518244"/>
            <a:ext cx="4074785" cy="3287019"/>
            <a:chOff x="4421650" y="2518244"/>
            <a:chExt cx="4074785" cy="3287019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2FA75594-D795-5D41-AAC3-E52BAAF42E85}"/>
                </a:ext>
              </a:extLst>
            </p:cNvPr>
            <p:cNvSpPr txBox="1"/>
            <p:nvPr/>
          </p:nvSpPr>
          <p:spPr>
            <a:xfrm rot="18115320">
              <a:off x="3889302" y="3844631"/>
              <a:ext cx="24048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>
                  <a:solidFill>
                    <a:srgbClr val="FF3300"/>
                  </a:solidFill>
                </a:rPr>
                <a:t>Augmentation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2680BDD-265F-7448-A195-672F8596DBAF}"/>
                </a:ext>
              </a:extLst>
            </p:cNvPr>
            <p:cNvSpPr txBox="1"/>
            <p:nvPr/>
          </p:nvSpPr>
          <p:spPr>
            <a:xfrm rot="3469751">
              <a:off x="6766360" y="3844630"/>
              <a:ext cx="20249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>
                  <a:solidFill>
                    <a:srgbClr val="FF3300"/>
                  </a:solidFill>
                </a:rPr>
                <a:t>des risques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04B7ED21-81B9-3C49-B374-4BB7F868AD82}"/>
                </a:ext>
              </a:extLst>
            </p:cNvPr>
            <p:cNvSpPr txBox="1"/>
            <p:nvPr/>
          </p:nvSpPr>
          <p:spPr>
            <a:xfrm flipH="1">
              <a:off x="4786945" y="3976911"/>
              <a:ext cx="341961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dirty="0">
                  <a:solidFill>
                    <a:schemeClr val="accent2"/>
                  </a:solidFill>
                </a:rPr>
                <a:t>O.P.I.</a:t>
              </a:r>
            </a:p>
            <a:p>
              <a:pPr algn="ctr"/>
              <a:r>
                <a:rPr lang="fr-FR" sz="3600" b="1" dirty="0">
                  <a:solidFill>
                    <a:schemeClr val="accent2"/>
                  </a:solidFill>
                </a:rPr>
                <a:t>A.D.D.</a:t>
              </a:r>
            </a:p>
            <a:p>
              <a:pPr algn="ctr"/>
              <a:r>
                <a:rPr lang="fr-FR" sz="3600" b="1" dirty="0">
                  <a:solidFill>
                    <a:schemeClr val="accent2"/>
                  </a:solidFill>
                </a:rPr>
                <a:t>Essoufflement</a:t>
              </a:r>
            </a:p>
          </p:txBody>
        </p:sp>
        <p:sp>
          <p:nvSpPr>
            <p:cNvPr id="12" name="Triangle 11">
              <a:extLst>
                <a:ext uri="{FF2B5EF4-FFF2-40B4-BE49-F238E27FC236}">
                  <a16:creationId xmlns:a16="http://schemas.microsoft.com/office/drawing/2014/main" id="{25654E0B-893D-0249-8CDA-6FD6E5962544}"/>
                </a:ext>
              </a:extLst>
            </p:cNvPr>
            <p:cNvSpPr/>
            <p:nvPr/>
          </p:nvSpPr>
          <p:spPr>
            <a:xfrm>
              <a:off x="4421650" y="2518244"/>
              <a:ext cx="4074785" cy="3287019"/>
            </a:xfrm>
            <a:prstGeom prst="triangle">
              <a:avLst/>
            </a:prstGeom>
            <a:noFill/>
            <a:ln w="762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364895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5DA9427-A159-5D41-9268-07E16ECDD8F2}"/>
              </a:ext>
            </a:extLst>
          </p:cNvPr>
          <p:cNvSpPr txBox="1"/>
          <p:nvPr/>
        </p:nvSpPr>
        <p:spPr>
          <a:xfrm>
            <a:off x="647564" y="1196752"/>
            <a:ext cx="7848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fr-FR" sz="2800" b="1" i="1" u="sng" cap="all" dirty="0">
                <a:solidFill>
                  <a:schemeClr val="accent2"/>
                </a:solidFill>
                <a:latin typeface="+mn-lt"/>
                <a:ea typeface="+mn-ea"/>
              </a:rPr>
              <a:t>Le vieillissement de la fonction respiratoire.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2571EB7-AA80-B64A-A895-1FB99125F524}"/>
              </a:ext>
            </a:extLst>
          </p:cNvPr>
          <p:cNvSpPr txBox="1"/>
          <p:nvPr/>
        </p:nvSpPr>
        <p:spPr>
          <a:xfrm>
            <a:off x="619646" y="2636912"/>
            <a:ext cx="2844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dirty="0">
                <a:solidFill>
                  <a:schemeClr val="accent2"/>
                </a:solidFill>
              </a:rPr>
              <a:t>Diminution de la compliance thoracique.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A49CFA8-4E3E-9642-BB77-5CD9F7084B01}"/>
              </a:ext>
            </a:extLst>
          </p:cNvPr>
          <p:cNvSpPr txBox="1"/>
          <p:nvPr/>
        </p:nvSpPr>
        <p:spPr>
          <a:xfrm>
            <a:off x="619646" y="3650541"/>
            <a:ext cx="25608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dirty="0">
                <a:solidFill>
                  <a:schemeClr val="accent2"/>
                </a:solidFill>
              </a:rPr>
              <a:t>Diminution de la force des muscles respiratoires.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E82DF7A-0EEE-AC4D-A78F-26D969F9BED3}"/>
              </a:ext>
            </a:extLst>
          </p:cNvPr>
          <p:cNvSpPr txBox="1"/>
          <p:nvPr/>
        </p:nvSpPr>
        <p:spPr>
          <a:xfrm>
            <a:off x="619646" y="4941168"/>
            <a:ext cx="2872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dirty="0">
                <a:solidFill>
                  <a:schemeClr val="accent2"/>
                </a:solidFill>
              </a:rPr>
              <a:t>Diminution des échanges gazeux.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DB51EA17-D072-204D-A7A2-54200B31D729}"/>
              </a:ext>
            </a:extLst>
          </p:cNvPr>
          <p:cNvGrpSpPr/>
          <p:nvPr/>
        </p:nvGrpSpPr>
        <p:grpSpPr>
          <a:xfrm>
            <a:off x="4421650" y="2518244"/>
            <a:ext cx="4074785" cy="3287019"/>
            <a:chOff x="4421650" y="2518244"/>
            <a:chExt cx="4074785" cy="3287019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2FA75594-D795-5D41-AAC3-E52BAAF42E85}"/>
                </a:ext>
              </a:extLst>
            </p:cNvPr>
            <p:cNvSpPr txBox="1"/>
            <p:nvPr/>
          </p:nvSpPr>
          <p:spPr>
            <a:xfrm rot="18115320">
              <a:off x="3889302" y="3844631"/>
              <a:ext cx="24048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>
                  <a:solidFill>
                    <a:srgbClr val="FF3300"/>
                  </a:solidFill>
                </a:rPr>
                <a:t>Augmentation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2680BDD-265F-7448-A195-672F8596DBAF}"/>
                </a:ext>
              </a:extLst>
            </p:cNvPr>
            <p:cNvSpPr txBox="1"/>
            <p:nvPr/>
          </p:nvSpPr>
          <p:spPr>
            <a:xfrm rot="3469751">
              <a:off x="6766360" y="3844630"/>
              <a:ext cx="20249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>
                  <a:solidFill>
                    <a:srgbClr val="FF3300"/>
                  </a:solidFill>
                </a:rPr>
                <a:t>des risques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04B7ED21-81B9-3C49-B374-4BB7F868AD82}"/>
                </a:ext>
              </a:extLst>
            </p:cNvPr>
            <p:cNvSpPr txBox="1"/>
            <p:nvPr/>
          </p:nvSpPr>
          <p:spPr>
            <a:xfrm flipH="1">
              <a:off x="4786945" y="3976911"/>
              <a:ext cx="3419611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600" b="1" dirty="0">
                  <a:solidFill>
                    <a:schemeClr val="accent2"/>
                  </a:solidFill>
                </a:rPr>
                <a:t>O.P.I.</a:t>
              </a:r>
            </a:p>
            <a:p>
              <a:pPr algn="ctr"/>
              <a:r>
                <a:rPr lang="fr-FR" sz="3600" b="1" dirty="0">
                  <a:solidFill>
                    <a:schemeClr val="accent2"/>
                  </a:solidFill>
                </a:rPr>
                <a:t>A.D.D.</a:t>
              </a:r>
            </a:p>
            <a:p>
              <a:pPr algn="ctr"/>
              <a:r>
                <a:rPr lang="fr-FR" sz="3600" b="1" dirty="0">
                  <a:solidFill>
                    <a:schemeClr val="accent2"/>
                  </a:solidFill>
                </a:rPr>
                <a:t>Essoufflement</a:t>
              </a:r>
            </a:p>
          </p:txBody>
        </p:sp>
        <p:sp>
          <p:nvSpPr>
            <p:cNvPr id="12" name="Triangle 11">
              <a:extLst>
                <a:ext uri="{FF2B5EF4-FFF2-40B4-BE49-F238E27FC236}">
                  <a16:creationId xmlns:a16="http://schemas.microsoft.com/office/drawing/2014/main" id="{25654E0B-893D-0249-8CDA-6FD6E5962544}"/>
                </a:ext>
              </a:extLst>
            </p:cNvPr>
            <p:cNvSpPr/>
            <p:nvPr/>
          </p:nvSpPr>
          <p:spPr>
            <a:xfrm>
              <a:off x="4421650" y="2518244"/>
              <a:ext cx="4074785" cy="3287019"/>
            </a:xfrm>
            <a:prstGeom prst="triangle">
              <a:avLst/>
            </a:prstGeom>
            <a:noFill/>
            <a:ln w="762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8861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5DA9427-A159-5D41-9268-07E16ECDD8F2}"/>
              </a:ext>
            </a:extLst>
          </p:cNvPr>
          <p:cNvSpPr txBox="1"/>
          <p:nvPr/>
        </p:nvSpPr>
        <p:spPr>
          <a:xfrm>
            <a:off x="647564" y="1196752"/>
            <a:ext cx="7848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fr-FR" sz="2800" b="1" i="1" u="sng" cap="all" dirty="0">
                <a:solidFill>
                  <a:schemeClr val="accent2"/>
                </a:solidFill>
                <a:latin typeface="+mn-lt"/>
                <a:ea typeface="+mn-ea"/>
              </a:rPr>
              <a:t>Le vieillissement de l’appareil locomoteur.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2571EB7-AA80-B64A-A895-1FB99125F524}"/>
              </a:ext>
            </a:extLst>
          </p:cNvPr>
          <p:cNvSpPr txBox="1"/>
          <p:nvPr/>
        </p:nvSpPr>
        <p:spPr>
          <a:xfrm>
            <a:off x="619646" y="2636912"/>
            <a:ext cx="28443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dirty="0">
                <a:solidFill>
                  <a:schemeClr val="accent2"/>
                </a:solidFill>
              </a:rPr>
              <a:t>Diminution de la souplesse due à l’arthrose.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A49CFA8-4E3E-9642-BB77-5CD9F7084B01}"/>
              </a:ext>
            </a:extLst>
          </p:cNvPr>
          <p:cNvSpPr txBox="1"/>
          <p:nvPr/>
        </p:nvSpPr>
        <p:spPr>
          <a:xfrm>
            <a:off x="619646" y="3927540"/>
            <a:ext cx="2560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dirty="0">
                <a:solidFill>
                  <a:schemeClr val="accent2"/>
                </a:solidFill>
              </a:rPr>
              <a:t>Fragilité des os due à l’ostéoporose.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E82DF7A-0EEE-AC4D-A78F-26D969F9BED3}"/>
              </a:ext>
            </a:extLst>
          </p:cNvPr>
          <p:cNvSpPr txBox="1"/>
          <p:nvPr/>
        </p:nvSpPr>
        <p:spPr>
          <a:xfrm>
            <a:off x="619646" y="4941168"/>
            <a:ext cx="28722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dirty="0">
                <a:solidFill>
                  <a:schemeClr val="accent2"/>
                </a:solidFill>
              </a:rPr>
              <a:t>Diminution des forces musculaires.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DB51EA17-D072-204D-A7A2-54200B31D729}"/>
              </a:ext>
            </a:extLst>
          </p:cNvPr>
          <p:cNvGrpSpPr/>
          <p:nvPr/>
        </p:nvGrpSpPr>
        <p:grpSpPr>
          <a:xfrm>
            <a:off x="4421650" y="2518244"/>
            <a:ext cx="4074785" cy="3700240"/>
            <a:chOff x="4421650" y="2518244"/>
            <a:chExt cx="4074785" cy="3700240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2FA75594-D795-5D41-AAC3-E52BAAF42E85}"/>
                </a:ext>
              </a:extLst>
            </p:cNvPr>
            <p:cNvSpPr txBox="1"/>
            <p:nvPr/>
          </p:nvSpPr>
          <p:spPr>
            <a:xfrm rot="18115320">
              <a:off x="3889302" y="3844631"/>
              <a:ext cx="24048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>
                  <a:solidFill>
                    <a:srgbClr val="FF3300"/>
                  </a:solidFill>
                </a:rPr>
                <a:t>Augmentation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2680BDD-265F-7448-A195-672F8596DBAF}"/>
                </a:ext>
              </a:extLst>
            </p:cNvPr>
            <p:cNvSpPr txBox="1"/>
            <p:nvPr/>
          </p:nvSpPr>
          <p:spPr>
            <a:xfrm rot="3469751">
              <a:off x="6766360" y="3844630"/>
              <a:ext cx="20249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>
                  <a:solidFill>
                    <a:srgbClr val="FF3300"/>
                  </a:solidFill>
                </a:rPr>
                <a:t>des risques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04B7ED21-81B9-3C49-B374-4BB7F868AD82}"/>
                </a:ext>
              </a:extLst>
            </p:cNvPr>
            <p:cNvSpPr txBox="1"/>
            <p:nvPr/>
          </p:nvSpPr>
          <p:spPr>
            <a:xfrm flipH="1">
              <a:off x="4619722" y="4094826"/>
              <a:ext cx="3756988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800" b="1" dirty="0">
                  <a:solidFill>
                    <a:schemeClr val="accent2"/>
                  </a:solidFill>
                </a:rPr>
                <a:t>Fractures</a:t>
              </a:r>
            </a:p>
            <a:p>
              <a:pPr algn="ctr"/>
              <a:endParaRPr lang="fr-FR" sz="1000" b="1" dirty="0">
                <a:solidFill>
                  <a:schemeClr val="accent2"/>
                </a:solidFill>
              </a:endParaRPr>
            </a:p>
            <a:p>
              <a:pPr algn="ctr"/>
              <a:r>
                <a:rPr lang="fr-FR" sz="2800" b="1" dirty="0">
                  <a:solidFill>
                    <a:schemeClr val="accent2"/>
                  </a:solidFill>
                </a:rPr>
                <a:t>Essoufflement</a:t>
              </a:r>
            </a:p>
            <a:p>
              <a:pPr algn="ctr"/>
              <a:endParaRPr lang="fr-FR" sz="1000" b="1" dirty="0">
                <a:solidFill>
                  <a:schemeClr val="accent2"/>
                </a:solidFill>
              </a:endParaRPr>
            </a:p>
            <a:p>
              <a:pPr algn="ctr"/>
              <a:r>
                <a:rPr lang="fr-FR" sz="2800" b="1" dirty="0">
                  <a:solidFill>
                    <a:schemeClr val="accent2"/>
                  </a:solidFill>
                </a:rPr>
                <a:t>Douleurs articulaires</a:t>
              </a:r>
            </a:p>
            <a:p>
              <a:pPr algn="ctr"/>
              <a:endParaRPr lang="fr-FR" sz="2800" b="1" dirty="0">
                <a:solidFill>
                  <a:schemeClr val="accent2"/>
                </a:solidFill>
              </a:endParaRPr>
            </a:p>
          </p:txBody>
        </p:sp>
        <p:sp>
          <p:nvSpPr>
            <p:cNvPr id="12" name="Triangle 11">
              <a:extLst>
                <a:ext uri="{FF2B5EF4-FFF2-40B4-BE49-F238E27FC236}">
                  <a16:creationId xmlns:a16="http://schemas.microsoft.com/office/drawing/2014/main" id="{25654E0B-893D-0249-8CDA-6FD6E5962544}"/>
                </a:ext>
              </a:extLst>
            </p:cNvPr>
            <p:cNvSpPr/>
            <p:nvPr/>
          </p:nvSpPr>
          <p:spPr>
            <a:xfrm>
              <a:off x="4421650" y="2518244"/>
              <a:ext cx="4074785" cy="3287019"/>
            </a:xfrm>
            <a:prstGeom prst="triangle">
              <a:avLst/>
            </a:prstGeom>
            <a:noFill/>
            <a:ln w="762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770800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5DA9427-A159-5D41-9268-07E16ECDD8F2}"/>
              </a:ext>
            </a:extLst>
          </p:cNvPr>
          <p:cNvSpPr txBox="1"/>
          <p:nvPr/>
        </p:nvSpPr>
        <p:spPr>
          <a:xfrm>
            <a:off x="647564" y="1196752"/>
            <a:ext cx="7848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fr-FR" sz="2800" b="1" i="1" u="sng" cap="all" dirty="0">
                <a:solidFill>
                  <a:schemeClr val="accent2"/>
                </a:solidFill>
                <a:latin typeface="+mn-lt"/>
                <a:ea typeface="+mn-ea"/>
              </a:rPr>
              <a:t>Le vieillissement des fonctions sensorielles.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2571EB7-AA80-B64A-A895-1FB99125F524}"/>
              </a:ext>
            </a:extLst>
          </p:cNvPr>
          <p:cNvSpPr txBox="1"/>
          <p:nvPr/>
        </p:nvSpPr>
        <p:spPr>
          <a:xfrm>
            <a:off x="619646" y="2636912"/>
            <a:ext cx="2844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dirty="0">
                <a:solidFill>
                  <a:schemeClr val="accent2"/>
                </a:solidFill>
              </a:rPr>
              <a:t>Diminution de la vue.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A49CFA8-4E3E-9642-BB77-5CD9F7084B01}"/>
              </a:ext>
            </a:extLst>
          </p:cNvPr>
          <p:cNvSpPr txBox="1"/>
          <p:nvPr/>
        </p:nvSpPr>
        <p:spPr>
          <a:xfrm>
            <a:off x="619646" y="3789040"/>
            <a:ext cx="3494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dirty="0">
                <a:solidFill>
                  <a:schemeClr val="accent2"/>
                </a:solidFill>
              </a:rPr>
              <a:t>Diminution de l’audition.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E82DF7A-0EEE-AC4D-A78F-26D969F9BED3}"/>
              </a:ext>
            </a:extLst>
          </p:cNvPr>
          <p:cNvSpPr txBox="1"/>
          <p:nvPr/>
        </p:nvSpPr>
        <p:spPr>
          <a:xfrm>
            <a:off x="619646" y="4941168"/>
            <a:ext cx="2872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dirty="0">
                <a:solidFill>
                  <a:schemeClr val="accent2"/>
                </a:solidFill>
              </a:rPr>
              <a:t>Précarité de l’équilibre.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DB51EA17-D072-204D-A7A2-54200B31D729}"/>
              </a:ext>
            </a:extLst>
          </p:cNvPr>
          <p:cNvGrpSpPr/>
          <p:nvPr/>
        </p:nvGrpSpPr>
        <p:grpSpPr>
          <a:xfrm>
            <a:off x="4421650" y="2518244"/>
            <a:ext cx="4074785" cy="3287019"/>
            <a:chOff x="4421650" y="2518244"/>
            <a:chExt cx="4074785" cy="3287019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2FA75594-D795-5D41-AAC3-E52BAAF42E85}"/>
                </a:ext>
              </a:extLst>
            </p:cNvPr>
            <p:cNvSpPr txBox="1"/>
            <p:nvPr/>
          </p:nvSpPr>
          <p:spPr>
            <a:xfrm rot="18115320">
              <a:off x="3889302" y="3844631"/>
              <a:ext cx="24048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>
                  <a:solidFill>
                    <a:srgbClr val="FF3300"/>
                  </a:solidFill>
                </a:rPr>
                <a:t>Augmentation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2680BDD-265F-7448-A195-672F8596DBAF}"/>
                </a:ext>
              </a:extLst>
            </p:cNvPr>
            <p:cNvSpPr txBox="1"/>
            <p:nvPr/>
          </p:nvSpPr>
          <p:spPr>
            <a:xfrm rot="3469751">
              <a:off x="6766360" y="3844630"/>
              <a:ext cx="20249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>
                  <a:solidFill>
                    <a:srgbClr val="FF3300"/>
                  </a:solidFill>
                </a:rPr>
                <a:t>des risques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04B7ED21-81B9-3C49-B374-4BB7F868AD82}"/>
                </a:ext>
              </a:extLst>
            </p:cNvPr>
            <p:cNvSpPr txBox="1"/>
            <p:nvPr/>
          </p:nvSpPr>
          <p:spPr>
            <a:xfrm flipH="1">
              <a:off x="4619722" y="4094826"/>
              <a:ext cx="3756988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>
                  <a:solidFill>
                    <a:schemeClr val="accent2"/>
                  </a:solidFill>
                </a:rPr>
                <a:t>Mauvaise </a:t>
              </a:r>
            </a:p>
            <a:p>
              <a:pPr algn="ctr"/>
              <a:r>
                <a:rPr lang="fr-FR" sz="2000" b="1" dirty="0">
                  <a:solidFill>
                    <a:schemeClr val="accent2"/>
                  </a:solidFill>
                </a:rPr>
                <a:t>interprétation des instruments et des consignes.</a:t>
              </a:r>
            </a:p>
            <a:p>
              <a:pPr algn="ctr"/>
              <a:r>
                <a:rPr lang="fr-FR" sz="2000" b="1" dirty="0">
                  <a:solidFill>
                    <a:schemeClr val="accent2"/>
                  </a:solidFill>
                </a:rPr>
                <a:t>Troubles de l’équilibre.</a:t>
              </a:r>
            </a:p>
          </p:txBody>
        </p:sp>
        <p:sp>
          <p:nvSpPr>
            <p:cNvPr id="12" name="Triangle 11">
              <a:extLst>
                <a:ext uri="{FF2B5EF4-FFF2-40B4-BE49-F238E27FC236}">
                  <a16:creationId xmlns:a16="http://schemas.microsoft.com/office/drawing/2014/main" id="{25654E0B-893D-0249-8CDA-6FD6E5962544}"/>
                </a:ext>
              </a:extLst>
            </p:cNvPr>
            <p:cNvSpPr/>
            <p:nvPr/>
          </p:nvSpPr>
          <p:spPr>
            <a:xfrm>
              <a:off x="4421650" y="2518244"/>
              <a:ext cx="4074785" cy="3287019"/>
            </a:xfrm>
            <a:prstGeom prst="triangle">
              <a:avLst/>
            </a:prstGeom>
            <a:noFill/>
            <a:ln w="762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528361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5DA9427-A159-5D41-9268-07E16ECDD8F2}"/>
              </a:ext>
            </a:extLst>
          </p:cNvPr>
          <p:cNvSpPr txBox="1"/>
          <p:nvPr/>
        </p:nvSpPr>
        <p:spPr>
          <a:xfrm>
            <a:off x="647564" y="1196752"/>
            <a:ext cx="7848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fr-FR" sz="2800" b="1" i="1" u="sng" cap="all" dirty="0">
                <a:solidFill>
                  <a:schemeClr val="accent2"/>
                </a:solidFill>
                <a:latin typeface="+mn-lt"/>
                <a:ea typeface="+mn-ea"/>
              </a:rPr>
              <a:t>Le vieillissement du système nerveux.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2571EB7-AA80-B64A-A895-1FB99125F524}"/>
              </a:ext>
            </a:extLst>
          </p:cNvPr>
          <p:cNvSpPr txBox="1"/>
          <p:nvPr/>
        </p:nvSpPr>
        <p:spPr>
          <a:xfrm>
            <a:off x="526308" y="2636912"/>
            <a:ext cx="28443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dirty="0">
                <a:solidFill>
                  <a:schemeClr val="accent2"/>
                </a:solidFill>
              </a:rPr>
              <a:t>Diminution de la vitesse d’exécution.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A49CFA8-4E3E-9642-BB77-5CD9F7084B01}"/>
              </a:ext>
            </a:extLst>
          </p:cNvPr>
          <p:cNvSpPr txBox="1"/>
          <p:nvPr/>
        </p:nvSpPr>
        <p:spPr>
          <a:xfrm>
            <a:off x="526308" y="3404997"/>
            <a:ext cx="2560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dirty="0">
                <a:solidFill>
                  <a:schemeClr val="accent2"/>
                </a:solidFill>
              </a:rPr>
              <a:t>Diminution de l’apprentissage.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E82DF7A-0EEE-AC4D-A78F-26D969F9BED3}"/>
              </a:ext>
            </a:extLst>
          </p:cNvPr>
          <p:cNvSpPr txBox="1"/>
          <p:nvPr/>
        </p:nvSpPr>
        <p:spPr>
          <a:xfrm>
            <a:off x="526308" y="4941168"/>
            <a:ext cx="28722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dirty="0">
                <a:solidFill>
                  <a:schemeClr val="accent2"/>
                </a:solidFill>
              </a:rPr>
              <a:t>Perte neuronale.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DB51EA17-D072-204D-A7A2-54200B31D729}"/>
              </a:ext>
            </a:extLst>
          </p:cNvPr>
          <p:cNvGrpSpPr/>
          <p:nvPr/>
        </p:nvGrpSpPr>
        <p:grpSpPr>
          <a:xfrm>
            <a:off x="4421650" y="2518244"/>
            <a:ext cx="4074785" cy="3287019"/>
            <a:chOff x="4421650" y="2518244"/>
            <a:chExt cx="4074785" cy="3287019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2FA75594-D795-5D41-AAC3-E52BAAF42E85}"/>
                </a:ext>
              </a:extLst>
            </p:cNvPr>
            <p:cNvSpPr txBox="1"/>
            <p:nvPr/>
          </p:nvSpPr>
          <p:spPr>
            <a:xfrm rot="18115320">
              <a:off x="3889302" y="3844631"/>
              <a:ext cx="24048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>
                  <a:solidFill>
                    <a:srgbClr val="FF3300"/>
                  </a:solidFill>
                </a:rPr>
                <a:t>Augmentation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2680BDD-265F-7448-A195-672F8596DBAF}"/>
                </a:ext>
              </a:extLst>
            </p:cNvPr>
            <p:cNvSpPr txBox="1"/>
            <p:nvPr/>
          </p:nvSpPr>
          <p:spPr>
            <a:xfrm rot="3469751">
              <a:off x="6766360" y="3844630"/>
              <a:ext cx="20249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>
                  <a:solidFill>
                    <a:srgbClr val="FF3300"/>
                  </a:solidFill>
                </a:rPr>
                <a:t>des risques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04B7ED21-81B9-3C49-B374-4BB7F868AD82}"/>
                </a:ext>
              </a:extLst>
            </p:cNvPr>
            <p:cNvSpPr txBox="1"/>
            <p:nvPr/>
          </p:nvSpPr>
          <p:spPr>
            <a:xfrm flipH="1">
              <a:off x="4609474" y="4175532"/>
              <a:ext cx="3756988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200" b="1" dirty="0">
                  <a:solidFill>
                    <a:schemeClr val="accent2"/>
                  </a:solidFill>
                </a:rPr>
                <a:t>Narcose</a:t>
              </a:r>
            </a:p>
            <a:p>
              <a:pPr algn="ctr"/>
              <a:r>
                <a:rPr lang="fr-FR" sz="3200" b="1" dirty="0">
                  <a:solidFill>
                    <a:schemeClr val="accent2"/>
                  </a:solidFill>
                </a:rPr>
                <a:t>En situation d’urgence.</a:t>
              </a:r>
            </a:p>
          </p:txBody>
        </p:sp>
        <p:sp>
          <p:nvSpPr>
            <p:cNvPr id="12" name="Triangle 11">
              <a:extLst>
                <a:ext uri="{FF2B5EF4-FFF2-40B4-BE49-F238E27FC236}">
                  <a16:creationId xmlns:a16="http://schemas.microsoft.com/office/drawing/2014/main" id="{25654E0B-893D-0249-8CDA-6FD6E5962544}"/>
                </a:ext>
              </a:extLst>
            </p:cNvPr>
            <p:cNvSpPr/>
            <p:nvPr/>
          </p:nvSpPr>
          <p:spPr>
            <a:xfrm>
              <a:off x="4421650" y="2518244"/>
              <a:ext cx="4074785" cy="3287019"/>
            </a:xfrm>
            <a:prstGeom prst="triangle">
              <a:avLst/>
            </a:prstGeom>
            <a:noFill/>
            <a:ln w="762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4" name="ZoneTexte 13">
            <a:extLst>
              <a:ext uri="{FF2B5EF4-FFF2-40B4-BE49-F238E27FC236}">
                <a16:creationId xmlns:a16="http://schemas.microsoft.com/office/drawing/2014/main" id="{6B97EEC1-F855-004F-A083-C0BA3C03424C}"/>
              </a:ext>
            </a:extLst>
          </p:cNvPr>
          <p:cNvSpPr txBox="1"/>
          <p:nvPr/>
        </p:nvSpPr>
        <p:spPr>
          <a:xfrm>
            <a:off x="526308" y="4173082"/>
            <a:ext cx="2560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dirty="0">
                <a:solidFill>
                  <a:schemeClr val="accent2"/>
                </a:solidFill>
              </a:rPr>
              <a:t>Diminution de la mémorisation.</a:t>
            </a:r>
          </a:p>
        </p:txBody>
      </p:sp>
    </p:spTree>
    <p:extLst>
      <p:ext uri="{BB962C8B-B14F-4D97-AF65-F5344CB8AC3E}">
        <p14:creationId xmlns:p14="http://schemas.microsoft.com/office/powerpoint/2010/main" val="1181242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  <p:bldP spid="1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25DA9427-A159-5D41-9268-07E16ECDD8F2}"/>
              </a:ext>
            </a:extLst>
          </p:cNvPr>
          <p:cNvSpPr txBox="1"/>
          <p:nvPr/>
        </p:nvSpPr>
        <p:spPr>
          <a:xfrm>
            <a:off x="647564" y="1196752"/>
            <a:ext cx="7848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fr-FR" sz="2800" b="1" i="1" u="sng" cap="all" dirty="0">
                <a:solidFill>
                  <a:schemeClr val="accent2"/>
                </a:solidFill>
                <a:latin typeface="+mn-lt"/>
                <a:ea typeface="+mn-ea"/>
              </a:rPr>
              <a:t>Le vieillissement psychologique.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2571EB7-AA80-B64A-A895-1FB99125F524}"/>
              </a:ext>
            </a:extLst>
          </p:cNvPr>
          <p:cNvSpPr txBox="1"/>
          <p:nvPr/>
        </p:nvSpPr>
        <p:spPr>
          <a:xfrm>
            <a:off x="526308" y="2636912"/>
            <a:ext cx="28443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dirty="0">
                <a:solidFill>
                  <a:schemeClr val="accent2"/>
                </a:solidFill>
              </a:rPr>
              <a:t>Rigidité intellectuelle.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A49CFA8-4E3E-9642-BB77-5CD9F7084B01}"/>
              </a:ext>
            </a:extLst>
          </p:cNvPr>
          <p:cNvSpPr txBox="1"/>
          <p:nvPr/>
        </p:nvSpPr>
        <p:spPr>
          <a:xfrm>
            <a:off x="526308" y="3789040"/>
            <a:ext cx="2560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dirty="0">
                <a:solidFill>
                  <a:schemeClr val="accent2"/>
                </a:solidFill>
              </a:rPr>
              <a:t>Irritabilité.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DE82DF7A-0EEE-AC4D-A78F-26D969F9BED3}"/>
              </a:ext>
            </a:extLst>
          </p:cNvPr>
          <p:cNvSpPr txBox="1"/>
          <p:nvPr/>
        </p:nvSpPr>
        <p:spPr>
          <a:xfrm>
            <a:off x="526308" y="4941168"/>
            <a:ext cx="30375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fr-FR" dirty="0">
                <a:solidFill>
                  <a:schemeClr val="accent2"/>
                </a:solidFill>
              </a:rPr>
              <a:t>Tendance à l’obsession.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DB51EA17-D072-204D-A7A2-54200B31D729}"/>
              </a:ext>
            </a:extLst>
          </p:cNvPr>
          <p:cNvGrpSpPr/>
          <p:nvPr/>
        </p:nvGrpSpPr>
        <p:grpSpPr>
          <a:xfrm>
            <a:off x="4421650" y="2518244"/>
            <a:ext cx="4074785" cy="3287019"/>
            <a:chOff x="4421650" y="2518244"/>
            <a:chExt cx="4074785" cy="3287019"/>
          </a:xfrm>
        </p:grpSpPr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2FA75594-D795-5D41-AAC3-E52BAAF42E85}"/>
                </a:ext>
              </a:extLst>
            </p:cNvPr>
            <p:cNvSpPr txBox="1"/>
            <p:nvPr/>
          </p:nvSpPr>
          <p:spPr>
            <a:xfrm rot="18115320">
              <a:off x="3889302" y="3844631"/>
              <a:ext cx="240482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>
                  <a:solidFill>
                    <a:srgbClr val="FF3300"/>
                  </a:solidFill>
                </a:rPr>
                <a:t>Augmentation</a:t>
              </a:r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2680BDD-265F-7448-A195-672F8596DBAF}"/>
                </a:ext>
              </a:extLst>
            </p:cNvPr>
            <p:cNvSpPr txBox="1"/>
            <p:nvPr/>
          </p:nvSpPr>
          <p:spPr>
            <a:xfrm rot="3469751">
              <a:off x="6766360" y="3844630"/>
              <a:ext cx="202491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sz="2800" dirty="0">
                  <a:solidFill>
                    <a:srgbClr val="FF3300"/>
                  </a:solidFill>
                </a:rPr>
                <a:t>des risques</a:t>
              </a:r>
            </a:p>
          </p:txBody>
        </p:sp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04B7ED21-81B9-3C49-B374-4BB7F868AD82}"/>
                </a:ext>
              </a:extLst>
            </p:cNvPr>
            <p:cNvSpPr txBox="1"/>
            <p:nvPr/>
          </p:nvSpPr>
          <p:spPr>
            <a:xfrm flipH="1">
              <a:off x="4623852" y="4294710"/>
              <a:ext cx="3756988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3000" b="1" dirty="0">
                  <a:solidFill>
                    <a:schemeClr val="accent2"/>
                  </a:solidFill>
                </a:rPr>
                <a:t>Perturbation </a:t>
              </a:r>
            </a:p>
            <a:p>
              <a:pPr algn="ctr"/>
              <a:r>
                <a:rPr lang="fr-FR" sz="3000" b="1" dirty="0">
                  <a:solidFill>
                    <a:schemeClr val="accent2"/>
                  </a:solidFill>
                </a:rPr>
                <a:t>de la communication.</a:t>
              </a:r>
            </a:p>
          </p:txBody>
        </p:sp>
        <p:sp>
          <p:nvSpPr>
            <p:cNvPr id="12" name="Triangle 11">
              <a:extLst>
                <a:ext uri="{FF2B5EF4-FFF2-40B4-BE49-F238E27FC236}">
                  <a16:creationId xmlns:a16="http://schemas.microsoft.com/office/drawing/2014/main" id="{25654E0B-893D-0249-8CDA-6FD6E5962544}"/>
                </a:ext>
              </a:extLst>
            </p:cNvPr>
            <p:cNvSpPr/>
            <p:nvPr/>
          </p:nvSpPr>
          <p:spPr>
            <a:xfrm>
              <a:off x="4421650" y="2518244"/>
              <a:ext cx="4074785" cy="3287019"/>
            </a:xfrm>
            <a:prstGeom prst="triangle">
              <a:avLst/>
            </a:prstGeom>
            <a:noFill/>
            <a:ln w="76200">
              <a:solidFill>
                <a:srgbClr val="FF33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227684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6" grpId="0"/>
    </p:bld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1544</TotalTime>
  <Words>1238</Words>
  <Application>Microsoft Macintosh PowerPoint</Application>
  <PresentationFormat>Affichage à l'écran (4:3)</PresentationFormat>
  <Paragraphs>215</Paragraphs>
  <Slides>29</Slides>
  <Notes>21</Notes>
  <HiddenSlides>0</HiddenSlides>
  <MMClips>1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42" baseType="lpstr">
      <vt:lpstr>ＭＳ Ｐゴシック</vt:lpstr>
      <vt:lpstr>Apple Chancery</vt:lpstr>
      <vt:lpstr>Arial</vt:lpstr>
      <vt:lpstr>Calibri</vt:lpstr>
      <vt:lpstr>Constantia</vt:lpstr>
      <vt:lpstr>Copperplate Gothic Bold</vt:lpstr>
      <vt:lpstr>Edwardian Script ITC</vt:lpstr>
      <vt:lpstr>Impact</vt:lpstr>
      <vt:lpstr>SignPainter HouseScript</vt:lpstr>
      <vt:lpstr>Times New Roman</vt:lpstr>
      <vt:lpstr>Wingdings</vt:lpstr>
      <vt:lpstr>Zapfino</vt:lpstr>
      <vt:lpstr>Modèle par défaut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Utilisateur de Microsoft Office</dc:creator>
  <cp:lastModifiedBy>Olivier ETIENNEY</cp:lastModifiedBy>
  <cp:revision>109</cp:revision>
  <dcterms:created xsi:type="dcterms:W3CDTF">2018-02-17T16:44:21Z</dcterms:created>
  <dcterms:modified xsi:type="dcterms:W3CDTF">2018-12-07T22:14:42Z</dcterms:modified>
</cp:coreProperties>
</file>