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notesMasterIdLst>
    <p:notesMasterId r:id="rId13"/>
  </p:notesMasterIdLst>
  <p:sldIdLst>
    <p:sldId id="507" r:id="rId2"/>
    <p:sldId id="508" r:id="rId3"/>
    <p:sldId id="509" r:id="rId4"/>
    <p:sldId id="511" r:id="rId5"/>
    <p:sldId id="515" r:id="rId6"/>
    <p:sldId id="516" r:id="rId7"/>
    <p:sldId id="514" r:id="rId8"/>
    <p:sldId id="513" r:id="rId9"/>
    <p:sldId id="512" r:id="rId10"/>
    <p:sldId id="517" r:id="rId11"/>
    <p:sldId id="51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n Ruello" initials="YR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7" autoAdjust="0"/>
    <p:restoredTop sz="94660"/>
  </p:normalViewPr>
  <p:slideViewPr>
    <p:cSldViewPr snapToGrid="0">
      <p:cViewPr varScale="1">
        <p:scale>
          <a:sx n="83" d="100"/>
          <a:sy n="83" d="100"/>
        </p:scale>
        <p:origin x="-2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E1EA5-1C9B-4F64-9AE2-D1FD8F71CF9D}" type="datetimeFigureOut">
              <a:rPr lang="fr-FR" smtClean="0"/>
              <a:t>13/12/2018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CD5D8-37B3-41B7-8651-14AF76B737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86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89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09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07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2885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36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483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2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755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771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782E8C0-D799-448E-B244-13245D76D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709185B-D68A-4850-AD97-953E732D88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975CD5C-787F-42F7-83E4-BD41C7135E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238FA8-BB94-4024-95A7-4D72FC7BC91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4697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37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97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45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91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66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0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1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570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gifrance.gouv.fr/affichCodeArticle.do?cidTexte=LEGITEXT000006071318&amp;idArticle=LEGIARTI000006547567&amp;dateTexte=&amp;categorieLien=cid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gifrance.gouv.fr/affichCodeArticle.do?cidTexte=LEGITEXT000006071318&amp;idArticle=LEGIARTI000006547567&amp;dateTexte=&amp;categorieLien=cid" TargetMode="External"/><Relationship Id="rId2" Type="http://schemas.openxmlformats.org/officeDocument/2006/relationships/hyperlink" Target="https://www.legifrance.gouv.fr/affichCodeArticle.do?cidTexte=LEGITEXT000006071318&amp;idArticle=LEGIARTI000006547962&amp;dateTexte=&amp;categorieLien=cid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legifrance.gouv.fr/affichCodeArticle.do?cidTexte=LEGITEXT000006071318&amp;idArticle=LEGIARTI000006547993&amp;dateTexte=&amp;categorieLien=ci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E694F7-45B4-43EE-B044-73D56A8F7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082" y="1662394"/>
            <a:ext cx="11672047" cy="3595405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ère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Assises </a:t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CLUBS ET SCA PLONGEE DE PACA</a:t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PROFESSIONNALISATION ET PLONGEE »</a:t>
            </a:r>
            <a:b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3C01887C-B36B-4C0B-B03F-E55BE9F4B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5558118"/>
            <a:ext cx="8689976" cy="1371599"/>
          </a:xfrm>
        </p:spPr>
        <p:txBody>
          <a:bodyPr>
            <a:normAutofit fontScale="25000" lnSpcReduction="20000"/>
          </a:bodyPr>
          <a:lstStyle/>
          <a:p>
            <a:endParaRPr lang="fr-FR" sz="5600" dirty="0"/>
          </a:p>
          <a:p>
            <a:r>
              <a:rPr lang="fr-FR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HYERES LES PALMIERS</a:t>
            </a:r>
          </a:p>
          <a:p>
            <a:r>
              <a:rPr lang="fr-FR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08 12 2018</a:t>
            </a:r>
          </a:p>
          <a:p>
            <a:pPr algn="r"/>
            <a:r>
              <a:rPr lang="fr-FR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Y.R CTS PACA</a:t>
            </a:r>
          </a:p>
          <a:p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fr-F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Y. RUELLO CTS Sports sous MARINS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87BB69DD-9B0C-4D38-8F30-79235C335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9247" y="0"/>
            <a:ext cx="39624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3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xmlns="" id="{8410E48A-663F-44C3-BD05-7EA253D47F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5775" y="457200"/>
            <a:ext cx="10906125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  <a:defRPr/>
            </a:pPr>
            <a:r>
              <a:rPr lang="fr-FR" dirty="0">
                <a:solidFill>
                  <a:schemeClr val="tx2"/>
                </a:solidFill>
                <a:latin typeface="Comic Sans MS" charset="0"/>
              </a:rPr>
              <a:t>	</a:t>
            </a:r>
            <a:r>
              <a:rPr lang="fr-FR" sz="29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: </a:t>
            </a:r>
            <a:endParaRPr lang="fr-FR" sz="29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qualité de professionnel attention a gardé votre carte professionnelle valide</a:t>
            </a:r>
          </a:p>
          <a:p>
            <a:pPr marL="457200" lvl="1" indent="0" algn="ctr">
              <a:buNone/>
              <a:defRPr/>
            </a:pPr>
            <a:r>
              <a:rPr lang="fr-FR" sz="29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exemple :</a:t>
            </a:r>
          </a:p>
          <a:p>
            <a:pPr marL="457200" lvl="1" indent="0" algn="ctr">
              <a:buNone/>
              <a:defRPr/>
            </a:pPr>
            <a:r>
              <a:rPr lang="fr-FR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le 06 : 70 cartes pro expirées sur 264 éducateurs sportifs,</a:t>
            </a:r>
          </a:p>
          <a:p>
            <a:pPr marL="457200" lvl="1" indent="0" algn="ctr">
              <a:buNone/>
              <a:defRPr/>
            </a:pPr>
            <a:r>
              <a:rPr lang="fr-FR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la région 1585 cartes pro expirées.</a:t>
            </a:r>
            <a:br>
              <a:rPr lang="fr-FR" sz="29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9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34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Rappel : </a:t>
            </a:r>
            <a:r>
              <a:rPr lang="fr-FR" sz="24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R212-85</a:t>
            </a:r>
          </a:p>
          <a:p>
            <a:pPr marL="0" indent="0">
              <a:buNone/>
            </a:pP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Toute personne désirant exercer l'une des activités mentionnées au premier alinéa du I de l'article </a:t>
            </a:r>
            <a:r>
              <a:rPr lang="fr-FR" sz="2400" u="sng" cap="none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L. 212-1 </a:t>
            </a: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doit en faire préalablement la déclaration au préfet du département dans lequel elle compte exercer son activité à titre principal. </a:t>
            </a:r>
            <a:b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déclaration est renouvelée tous les cinq ans. </a:t>
            </a:r>
            <a:r>
              <a:rPr lang="fr-F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0AB271D8-347C-454A-A494-99BF9850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C40E2C-093A-4BD1-9BF3-19E400D27A28}" type="slidenum">
              <a:rPr lang="fr-FR" altLang="fr-FR">
                <a:latin typeface="Arial" panose="020B0604020202020204" pitchFamily="34" charset="0"/>
              </a:rPr>
              <a:pPr eaLnBrk="1" hangingPunct="1"/>
              <a:t>10</a:t>
            </a:fld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50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xmlns="" id="{8410E48A-663F-44C3-BD05-7EA253D47F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5775" y="457200"/>
            <a:ext cx="10906125" cy="6096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fr-FR" dirty="0">
                <a:solidFill>
                  <a:schemeClr val="tx2"/>
                </a:solidFill>
                <a:latin typeface="Comic Sans MS" charset="0"/>
              </a:rPr>
              <a:t>	</a:t>
            </a:r>
            <a:r>
              <a:rPr lang="fr-FR" sz="24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même façon les stagiaires doivent être déclarées après la réussite aux  Exigences Préalables à la Mise en Situation Pédagogique : 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22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Rappel : </a:t>
            </a:r>
            <a:r>
              <a:rPr lang="fr-FR" sz="2200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R.212-87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Toute personne suivant une formation préparant à un diplôme, un titre à finalité professionnelle ou un certificat de qualification inscrit sur la liste arrêtée par le ministre chargé des sports prévue à </a:t>
            </a:r>
            <a:r>
              <a:rPr lang="fr-FR" u="sng" cap="none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l'article R. 212-2 </a:t>
            </a:r>
            <a:r>
              <a:rPr lang="fr-F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souhaite exercer l'une des fonctions mentionnées au premier alinéa de </a:t>
            </a:r>
            <a:r>
              <a:rPr lang="fr-FR" u="sng" cap="none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l'article L. 212-1 </a:t>
            </a:r>
            <a:r>
              <a:rPr lang="fr-F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doit en faire préalablement la déclaration au préfet du département dans les conditions mentionnées à </a:t>
            </a:r>
            <a:r>
              <a:rPr lang="fr-FR" u="sng" cap="none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l'article R. 212-85.</a:t>
            </a:r>
            <a:r>
              <a:rPr lang="fr-F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préfet délivre une attestation de stagiaire.</a:t>
            </a:r>
          </a:p>
          <a:p>
            <a:pPr eaLnBrk="1" hangingPunct="1">
              <a:buFontTx/>
              <a:buNone/>
              <a:defRPr/>
            </a:pPr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0AB271D8-347C-454A-A494-99BF9850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C40E2C-093A-4BD1-9BF3-19E400D27A28}" type="slidenum">
              <a:rPr lang="fr-FR" altLang="fr-FR">
                <a:latin typeface="Arial" panose="020B0604020202020204" pitchFamily="34" charset="0"/>
              </a:rPr>
              <a:pPr eaLnBrk="1" hangingPunct="1"/>
              <a:t>11</a:t>
            </a:fld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11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E694F7-45B4-43EE-B044-73D56A8F7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7153" y="1300785"/>
            <a:ext cx="9968753" cy="2509213"/>
          </a:xfrm>
        </p:spPr>
        <p:txBody>
          <a:bodyPr>
            <a:normAutofit/>
          </a:bodyPr>
          <a:lstStyle/>
          <a:p>
            <a:r>
              <a:rPr lang="fr-FR" sz="4000" dirty="0"/>
              <a:t>« 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FormAtion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COMPLEMENTAIRE SALARIES et RECYCLAGE</a:t>
            </a:r>
            <a:r>
              <a:rPr lang="fr-FR" sz="4000" dirty="0"/>
              <a:t>»</a:t>
            </a:r>
            <a:br>
              <a:rPr lang="fr-FR" sz="4000" dirty="0"/>
            </a:br>
            <a:endParaRPr lang="fr-FR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3C01887C-B36B-4C0B-B03F-E55BE9F4BE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4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E694F7-45B4-43EE-B044-73D56A8F7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395910"/>
            <a:ext cx="10810875" cy="5823915"/>
          </a:xfrm>
        </p:spPr>
        <p:txBody>
          <a:bodyPr>
            <a:normAutofit/>
          </a:bodyPr>
          <a:lstStyle/>
          <a:p>
            <a: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diplômes professionnels </a:t>
            </a:r>
            <a:b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cap="none" dirty="0"/>
              <a:t/>
            </a:r>
            <a:br>
              <a:rPr lang="fr-FR" sz="4000" cap="none" dirty="0"/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BPJEPS mention Plongée subaquatique : Arrêté du 1er décembre 2016 portant création de la mention </a:t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plongée subaquatique » du brevet professionnel de la jeunesse, de l’éducation populaire et du sport spécialité « éducateur sportif » </a:t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Cette mention est délivrée au titre de l’une des options ainsi définies : – </a:t>
            </a:r>
            <a:r>
              <a:rPr lang="fr-FR" sz="2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A : « en scaphandre » </a:t>
            </a: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prérogatives d'un BP :</a:t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 encadre de 0 à 40 mètres,</a:t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enseigne dans la zone de 0 à 20 mètres.</a:t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Lorsqu’il est également titulaire d’un autre brevet attribuant des prérogatives d’enseignement ou d’encadrement dans une profondeur supérieure à celle du brevet professionnel, notamment les brevets mentionnés à l’annexe III-15 b du code du sport, il ne peut s’en prévaloir pour étendre le domaine d’intervention du brevet visé par le présent arrêté. </a:t>
            </a:r>
            <a:endParaRPr lang="fr-FR" sz="1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4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xmlns="" id="{8410E48A-663F-44C3-BD05-7EA253D47F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457200"/>
            <a:ext cx="8458200" cy="6096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fr-FR" dirty="0">
                <a:solidFill>
                  <a:schemeClr val="tx2"/>
                </a:solidFill>
                <a:latin typeface="Comic Sans MS" charset="0"/>
              </a:rPr>
              <a:t>	</a:t>
            </a:r>
            <a:endParaRPr lang="fr-F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B : « sans scaphandre ». </a:t>
            </a:r>
          </a:p>
          <a:p>
            <a:pPr marL="457200" lvl="1" indent="0" algn="ctr">
              <a:buNone/>
              <a:defRPr/>
            </a:pPr>
            <a:endParaRPr lang="fr-FR" sz="2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personne  titulaire du diplôme :</a:t>
            </a:r>
          </a:p>
          <a:p>
            <a:pPr marL="457200" lvl="1" indent="0" algn="ctr">
              <a:buNone/>
              <a:defRPr/>
            </a:pPr>
            <a:endParaRPr lang="fr-FR" sz="2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conduire en autonomie des actions d’encadrement et d’animation d’activités d’apprentissage, de découverte, d’enseignement et d’entraînement en plongée subaquatique « sans scaphandre » ; </a:t>
            </a:r>
          </a:p>
          <a:p>
            <a:pPr marL="457200" lvl="1" indent="0" algn="ctr">
              <a:buNone/>
              <a:defRPr/>
            </a:pPr>
            <a:endParaRPr lang="fr-FR" sz="2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assurer la sécurité des activités subaquatiques.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0AB271D8-347C-454A-A494-99BF9850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C40E2C-093A-4BD1-9BF3-19E400D27A28}" type="slidenum">
              <a:rPr lang="fr-FR" altLang="fr-FR">
                <a:latin typeface="Arial" panose="020B0604020202020204" pitchFamily="34" charset="0"/>
              </a:rPr>
              <a:pPr eaLnBrk="1" hangingPunct="1"/>
              <a:t>4</a:t>
            </a:fld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45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6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6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6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64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4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64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64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E694F7-45B4-43EE-B044-73D56A8F7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2853" y="395910"/>
            <a:ext cx="10643347" cy="5823915"/>
          </a:xfrm>
        </p:spPr>
        <p:txBody>
          <a:bodyPr>
            <a:normAutofit/>
          </a:bodyPr>
          <a:lstStyle/>
          <a:p>
            <a: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diplômes professionnels :</a:t>
            </a:r>
            <a:b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cap="none" dirty="0"/>
              <a:t/>
            </a:r>
            <a:br>
              <a:rPr lang="fr-FR" sz="4000" cap="none" dirty="0"/>
            </a:b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DEJEPS spécialité « perfectionnement sportif », mention « activités de plongée subaquatique » :</a:t>
            </a:r>
            <a:b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Arrêté en date du 15 juin 2017</a:t>
            </a:r>
            <a:b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DEJEPS a des prérogatives de direction de la plongée toute zone, et d'encadrement et enseignement dans la zone des 0/40 mètres.</a:t>
            </a:r>
            <a:b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DEJEPS peut  rajouter un certificat complémentaire (CC) "plongée profonde et tutorat" </a:t>
            </a:r>
            <a:b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2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ouvre à des prérogatives supplémentaires (encadrement et enseignement 40/60 mètres et tutorat de stagiaires).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600" dirty="0"/>
              <a:t/>
            </a:r>
            <a:br>
              <a:rPr lang="fr-FR" sz="1600" dirty="0"/>
            </a:br>
            <a:endParaRPr lang="fr-FR" sz="1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50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6E694F7-45B4-43EE-B044-73D56A8F7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2853" y="395910"/>
            <a:ext cx="10643347" cy="5823915"/>
          </a:xfrm>
        </p:spPr>
        <p:txBody>
          <a:bodyPr>
            <a:normAutofit/>
          </a:bodyPr>
          <a:lstStyle/>
          <a:p>
            <a: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diplômes professionnels :</a:t>
            </a:r>
            <a:b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4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000" cap="none" dirty="0"/>
              <a:t/>
            </a:r>
            <a:br>
              <a:rPr lang="fr-FR" sz="4000" cap="none" dirty="0"/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DESJEPS spécialité « performance sportive », mention « plongée subaquatique » :</a:t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Arrêté du 1er décembre 2016 modifiant l’arrêté du 6 juillet 2011</a:t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DEJEPS a des prérogatives de direction de la plongée toute zone, et d'encadrement et enseignement dans la zone des 0/60 mètres et tutorat de stagiaires).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81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xmlns="" id="{8410E48A-663F-44C3-BD05-7EA253D47F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3774" y="457200"/>
            <a:ext cx="10364452" cy="609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fr-FR" dirty="0">
                <a:solidFill>
                  <a:schemeClr val="tx2"/>
                </a:solidFill>
                <a:latin typeface="Comic Sans MS" charset="0"/>
              </a:rPr>
              <a:t>	</a:t>
            </a:r>
            <a:endParaRPr lang="fr-F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6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recyclages :</a:t>
            </a:r>
          </a:p>
          <a:p>
            <a:pPr marL="457200" lvl="1" indent="0" algn="ctr">
              <a:buNone/>
              <a:defRPr/>
            </a:pPr>
            <a:r>
              <a:rPr lang="fr-FR" sz="24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algn="ctr">
              <a:buNone/>
              <a:defRPr/>
            </a:pP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Arrêté du 09/08/2017</a:t>
            </a:r>
          </a:p>
          <a:p>
            <a:pPr marL="457200" lvl="1" indent="0" algn="ctr">
              <a:buNone/>
              <a:defRPr/>
            </a:pPr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Obligatoire pour exercer contre rémunération</a:t>
            </a:r>
          </a:p>
          <a:p>
            <a:pPr marL="457200" lvl="1" indent="0" algn="ctr">
              <a:buNone/>
              <a:defRPr/>
            </a:pPr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2. – Le recyclage intervient au plus tard le 31 décembre de la cinquième année suivant l’obtention du diplôme le plus récent obtenu dans la discipline ou du précédent recyclage.</a:t>
            </a:r>
          </a:p>
          <a:p>
            <a:pPr marL="457200" lvl="1" indent="0" algn="ctr">
              <a:buNone/>
              <a:defRPr/>
            </a:pP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 : si BEES1 et réussite du MF2,</a:t>
            </a:r>
          </a:p>
          <a:p>
            <a:pPr marL="457200" lvl="1" indent="0" algn="ctr">
              <a:buNone/>
              <a:defRPr/>
            </a:pP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DEJEPS spécialité perfectionnement sportif mention activité de plongée subaquatique puis obtention le Certificat Complémentaire </a:t>
            </a:r>
            <a:r>
              <a:rPr lang="fr-FR" b="1" dirty="0"/>
              <a:t> </a:t>
            </a: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plongée profonde et tutorat » </a:t>
            </a:r>
            <a:endParaRPr lang="fr-FR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0AB271D8-347C-454A-A494-99BF9850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C40E2C-093A-4BD1-9BF3-19E400D27A28}" type="slidenum">
              <a:rPr lang="fr-FR" altLang="fr-FR">
                <a:latin typeface="Arial" panose="020B0604020202020204" pitchFamily="34" charset="0"/>
              </a:rPr>
              <a:pPr eaLnBrk="1" hangingPunct="1"/>
              <a:t>7</a:t>
            </a:fld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23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xmlns="" id="{8410E48A-663F-44C3-BD05-7EA253D47F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8271" y="457200"/>
            <a:ext cx="10466773" cy="6096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fr-FR" dirty="0">
                <a:solidFill>
                  <a:schemeClr val="tx2"/>
                </a:solidFill>
                <a:latin typeface="Comic Sans MS" charset="0"/>
              </a:rPr>
              <a:t>	</a:t>
            </a:r>
            <a:endParaRPr lang="fr-F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000" u="sng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recyclage concerne les titulaires </a:t>
            </a: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lvl="1" indent="0" algn="ctr">
              <a:buNone/>
              <a:defRPr/>
            </a:pPr>
            <a:endParaRPr lang="fr-F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buFontTx/>
              <a:buChar char="-"/>
              <a:defRPr/>
            </a:pP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brevets d’Etat d’éducateur sportif de plongée subaquatique 1er, 2e et 3e degré,</a:t>
            </a:r>
          </a:p>
          <a:p>
            <a:pPr marL="457200" lvl="1" indent="0" algn="ctr">
              <a:buNone/>
              <a:defRPr/>
            </a:pP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du brevet professionnel de la jeunesse, de l’éducation populaire et du sport spécialité « plongée subaquatique », </a:t>
            </a:r>
          </a:p>
          <a:p>
            <a:pPr lvl="1" algn="ctr">
              <a:buFontTx/>
              <a:buChar char="-"/>
              <a:defRPr/>
            </a:pP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brevet professionnel de la jeunesse, de l’éducation populaire et du sport spécialité </a:t>
            </a:r>
          </a:p>
          <a:p>
            <a:pPr marL="457200" lvl="1" indent="0" algn="ctr">
              <a:buNone/>
              <a:defRPr/>
            </a:pP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éducateur sportif », mention « plongée subaquatique », </a:t>
            </a:r>
          </a:p>
          <a:p>
            <a:pPr lvl="1" algn="ctr">
              <a:buFontTx/>
              <a:buChar char="-"/>
              <a:defRPr/>
            </a:pP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diplôme d’Etat de la jeunesse, de l’éducation populaire et du sport spécialité « perfectionnement sportif » mention « plongée subaquatique » et mention « activités de plongée subaquatique » </a:t>
            </a:r>
          </a:p>
          <a:p>
            <a:pPr lvl="1" algn="ctr">
              <a:buFontTx/>
              <a:buChar char="-"/>
              <a:defRPr/>
            </a:pPr>
            <a:r>
              <a:rPr lang="fr-FR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du diplôme d’Etat supérieur de la jeunesse, de l’éducation populaire et du sport, spécialité « performance sportive » mention « plongée subaquatique »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0AB271D8-347C-454A-A494-99BF9850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C40E2C-093A-4BD1-9BF3-19E400D27A28}" type="slidenum">
              <a:rPr lang="fr-FR" altLang="fr-FR">
                <a:latin typeface="Arial" panose="020B0604020202020204" pitchFamily="34" charset="0"/>
              </a:rPr>
              <a:pPr eaLnBrk="1" hangingPunct="1"/>
              <a:t>8</a:t>
            </a:fld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66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xmlns="" id="{8410E48A-663F-44C3-BD05-7EA253D47F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457200"/>
            <a:ext cx="8458200" cy="6096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fr-FR" dirty="0">
                <a:solidFill>
                  <a:schemeClr val="tx2"/>
                </a:solidFill>
                <a:latin typeface="Comic Sans MS" charset="0"/>
              </a:rPr>
              <a:t>	</a:t>
            </a:r>
            <a:endParaRPr lang="fr-FR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premier recyclage du titulaire du brevet d’Etat d’éducateur sportif 1er, 2e ou 3e degré option « plongée subaquatique » obtenu avant le 1er janvier 2000 intervient au plus tard le 31 décembre 2020. </a:t>
            </a:r>
          </a:p>
          <a:p>
            <a:pPr marL="457200" lvl="1" indent="0" algn="ctr">
              <a:buNone/>
              <a:defRPr/>
            </a:pPr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endParaRPr lang="fr-FR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>
              <a:buNone/>
              <a:defRPr/>
            </a:pPr>
            <a:r>
              <a:rPr lang="fr-FR" sz="24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premier recyclage du titulaire du brevet d’Etat d’éducateur sportif 1er, 2e ou 3e degré option « plongée subaquatique » obtenu après le 1er janvier 2000 intervient au plus tard le 31 décembre 2022.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0AB271D8-347C-454A-A494-99BF9850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C40E2C-093A-4BD1-9BF3-19E400D27A28}" type="slidenum">
              <a:rPr lang="fr-FR" altLang="fr-FR">
                <a:latin typeface="Arial" panose="020B0604020202020204" pitchFamily="34" charset="0"/>
              </a:rPr>
              <a:pPr eaLnBrk="1" hangingPunct="1"/>
              <a:t>9</a:t>
            </a:fld>
            <a:endParaRPr lang="fr-FR" alt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094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6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6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6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1223</TotalTime>
  <Words>34</Words>
  <Application>Microsoft Office PowerPoint</Application>
  <PresentationFormat>Personnalisé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Ronds dans l’eau</vt:lpstr>
      <vt:lpstr>  1ère Assises  DES CLUBS ET SCA PLONGEE DE PACA   « PROFESSIONNALISATION ET PLONGEE » </vt:lpstr>
      <vt:lpstr>«  FormAtion COMPLEMENTAIRE SALARIES et RECYCLAGE» </vt:lpstr>
      <vt:lpstr>Les diplômes professionnels   BPJEPS mention Plongée subaquatique : Arrêté du 1er décembre 2016 portant création de la mention  « plongée subaquatique » du brevet professionnel de la jeunesse, de l’éducation populaire et du sport spécialité « éducateur sportif »   Cette mention est délivrée au titre de l’une des options ainsi définies : – option A : « en scaphandre » ;   Les prérogatives d'un BP :  Il encadre de 0 à 40 mètres, Il enseigne dans la zone de 0 à 20 mètres.   Lorsqu’il est également titulaire d’un autre brevet attribuant des prérogatives d’enseignement ou d’encadrement dans une profondeur supérieure à celle du brevet professionnel, notamment les brevets mentionnés à l’annexe III-15 b du code du sport, il ne peut s’en prévaloir pour étendre le domaine d’intervention du brevet visé par le présent arrêté. </vt:lpstr>
      <vt:lpstr>Présentation PowerPoint</vt:lpstr>
      <vt:lpstr>Les diplômes professionnels :   DEJEPS spécialité « perfectionnement sportif », mention « activités de plongée subaquatique » :  Arrêté en date du 15 juin 2017   Le DEJEPS a des prérogatives de direction de la plongée toute zone, et d'encadrement et enseignement dans la zone des 0/40 mètres.   Le DEJEPS peut  rajouter un certificat complémentaire (CC) "plongée profonde et tutorat"  qui ouvre à des prérogatives supplémentaires (encadrement et enseignement 40/60 mètres et tutorat de stagiaires).  </vt:lpstr>
      <vt:lpstr>Les diplômes professionnels :   DESJEPS spécialité « performance sportive », mention « plongée subaquatique » : Arrêté du 1er décembre 2016 modifiant l’arrêté du 6 juillet 2011    Le DEJEPS a des prérogatives de direction de la plongée toute zone, et d'encadrement et enseignement dans la zone des 0/60 mètres et tutorat de stagiaires). 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Yann Ruello</dc:creator>
  <cp:lastModifiedBy>Fred</cp:lastModifiedBy>
  <cp:revision>71</cp:revision>
  <dcterms:created xsi:type="dcterms:W3CDTF">2018-10-04T09:59:01Z</dcterms:created>
  <dcterms:modified xsi:type="dcterms:W3CDTF">2018-12-12T23:18:36Z</dcterms:modified>
</cp:coreProperties>
</file>