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9"/>
  </p:notesMasterIdLst>
  <p:sldIdLst>
    <p:sldId id="283" r:id="rId6"/>
    <p:sldId id="264" r:id="rId7"/>
    <p:sldId id="284" r:id="rId8"/>
    <p:sldId id="291" r:id="rId9"/>
    <p:sldId id="285" r:id="rId10"/>
    <p:sldId id="297" r:id="rId11"/>
    <p:sldId id="286" r:id="rId12"/>
    <p:sldId id="287" r:id="rId13"/>
    <p:sldId id="288" r:id="rId14"/>
    <p:sldId id="294" r:id="rId15"/>
    <p:sldId id="295" r:id="rId16"/>
    <p:sldId id="290" r:id="rId17"/>
    <p:sldId id="292" r:id="rId1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47030" autoAdjust="0"/>
  </p:normalViewPr>
  <p:slideViewPr>
    <p:cSldViewPr snapToGrid="0" snapToObjects="1">
      <p:cViewPr varScale="1">
        <p:scale>
          <a:sx n="20" d="100"/>
          <a:sy n="20" d="100"/>
        </p:scale>
        <p:origin x="-169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91957-EF8B-4072-B16C-F2F36E0A25EC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17B77-6BBF-4039-A218-389E9CFB7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4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080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090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000" dirty="0" smtClean="0"/>
          </a:p>
          <a:p>
            <a:endParaRPr lang="fr-FR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925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343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170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DIRECCTE</a:t>
            </a:r>
          </a:p>
          <a:p>
            <a:endParaRPr lang="fr-FR" dirty="0" smtClean="0"/>
          </a:p>
          <a:p>
            <a:r>
              <a:rPr lang="fr-FR" dirty="0" smtClean="0"/>
              <a:t>L’Inspection du travail</a:t>
            </a:r>
          </a:p>
          <a:p>
            <a:endParaRPr lang="fr-FR" dirty="0" smtClean="0"/>
          </a:p>
          <a:p>
            <a:r>
              <a:rPr lang="fr-FR" dirty="0" smtClean="0"/>
              <a:t>Le code du travail</a:t>
            </a:r>
          </a:p>
          <a:p>
            <a:endParaRPr lang="fr-FR" dirty="0" smtClean="0"/>
          </a:p>
          <a:p>
            <a:r>
              <a:rPr lang="fr-FR" dirty="0" smtClean="0"/>
              <a:t>Il régit les liens entre</a:t>
            </a:r>
            <a:r>
              <a:rPr lang="fr-FR" baseline="0" dirty="0" smtClean="0"/>
              <a:t> employeur et salarié. Le monde strictement associatif et le recours à des bénévoles n’est pas, sauf exception, concerné</a:t>
            </a:r>
          </a:p>
          <a:p>
            <a:r>
              <a:rPr lang="fr-FR" baseline="0" dirty="0" smtClean="0"/>
              <a:t>Le code du travail ne prend donc pas en compte, sauf exception, le public, les usagers, les membres du club, les clients...</a:t>
            </a:r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12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663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941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515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264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107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806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17B77-6BBF-4039-A218-389E9CFB701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106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05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80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86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63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94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81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95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85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5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10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35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8635D-6DE0-0A4C-AEC6-954CE719AF74}" type="datetimeFigureOut">
              <a:rPr lang="fr-FR" smtClean="0"/>
              <a:t>08/12/2018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AC07C-28E4-BD4F-9FFB-37ABAC856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49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3" y="-65532"/>
            <a:ext cx="91439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59" y="6119625"/>
            <a:ext cx="1980002" cy="5004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87780" y="1887831"/>
            <a:ext cx="716844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/>
              <a:t>Assises </a:t>
            </a:r>
            <a:endParaRPr lang="fr-FR" sz="4400" b="1" dirty="0" smtClean="0"/>
          </a:p>
          <a:p>
            <a:pPr algn="ctr"/>
            <a:r>
              <a:rPr lang="fr-FR" sz="4400" b="1" dirty="0" smtClean="0"/>
              <a:t>«</a:t>
            </a:r>
            <a:r>
              <a:rPr lang="fr-FR" sz="4400" b="1" dirty="0"/>
              <a:t> Professionnalisation et plongée »</a:t>
            </a:r>
            <a:br>
              <a:rPr lang="fr-FR" sz="4400" b="1" dirty="0"/>
            </a:br>
            <a:r>
              <a:rPr lang="fr-FR" sz="4400" b="1" dirty="0"/>
              <a:t>de la FFESSM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638925" y="6312792"/>
            <a:ext cx="2305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3" y="5837685"/>
            <a:ext cx="971567" cy="9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15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69"/>
            <a:ext cx="91439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59" y="6119625"/>
            <a:ext cx="1980002" cy="5004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 smtClean="0"/>
              <a:t>Les stagiaires dans les SCA</a:t>
            </a:r>
            <a:endParaRPr lang="fr-FR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098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2800" b="1" dirty="0" smtClean="0"/>
              <a:t>La question de leur place dans la structure:</a:t>
            </a:r>
          </a:p>
          <a:p>
            <a:pPr marL="0" indent="0">
              <a:buNone/>
            </a:pPr>
            <a:r>
              <a:rPr lang="fr-FR" sz="2800" dirty="0" smtClean="0"/>
              <a:t>Est-ce qu’ils participent à l’activité </a:t>
            </a:r>
            <a:r>
              <a:rPr lang="fr-FR" sz="2800" dirty="0" err="1" smtClean="0"/>
              <a:t>comerciale</a:t>
            </a:r>
            <a:r>
              <a:rPr lang="fr-FR" sz="2800" dirty="0" smtClean="0"/>
              <a:t>? </a:t>
            </a:r>
          </a:p>
          <a:p>
            <a:pPr marL="0" indent="0">
              <a:buNone/>
            </a:pPr>
            <a:r>
              <a:rPr lang="fr-FR" sz="2800" dirty="0" smtClean="0"/>
              <a:t>Dans quel objectif?</a:t>
            </a:r>
          </a:p>
          <a:p>
            <a:pPr marL="0" indent="0">
              <a:buNone/>
            </a:pPr>
            <a:r>
              <a:rPr lang="fr-FR" sz="2800" dirty="0" smtClean="0"/>
              <a:t>Est-ce qu’ils sont nécessaires à l’activité?</a:t>
            </a:r>
            <a:endParaRPr lang="fr-FR" sz="2800" dirty="0"/>
          </a:p>
          <a:p>
            <a:pPr marL="0" indent="0">
              <a:buNone/>
            </a:pPr>
            <a:endParaRPr lang="fr-FR" sz="2800" b="1" dirty="0" smtClean="0"/>
          </a:p>
          <a:p>
            <a:pPr marL="0" indent="0">
              <a:buNone/>
            </a:pPr>
            <a:r>
              <a:rPr lang="fr-FR" sz="2800" b="1" dirty="0" smtClean="0"/>
              <a:t>Lees modalités de leur formation:</a:t>
            </a:r>
          </a:p>
          <a:p>
            <a:pPr marL="0" indent="0">
              <a:buNone/>
            </a:pPr>
            <a:r>
              <a:rPr lang="fr-FR" sz="2800" i="1" dirty="0" smtClean="0"/>
              <a:t>« dans les structures commerciales, la participation des stagiaires à l’activité de l’entreprise doit  avoir un objectif exclusivement pédagogique;</a:t>
            </a:r>
          </a:p>
          <a:p>
            <a:pPr marL="0" indent="0">
              <a:buNone/>
            </a:pPr>
            <a:r>
              <a:rPr lang="fr-FR" sz="2800" i="1" dirty="0" smtClean="0"/>
              <a:t>ces principes ne font pas obstacle à ce que le stagiaire MF1, dans son cursus pédagogique, puisse encadrer conformément à ce que prévoit le code des sports...un groupe de plongeurs, dés lors que qu’un formateur encadrant salarié, titulaire des diplômes requis assiste à son intervention »</a:t>
            </a:r>
          </a:p>
          <a:p>
            <a:pPr marL="0" indent="0">
              <a:buNone/>
            </a:pPr>
            <a:endParaRPr lang="fr-FR" sz="2800" i="1" dirty="0"/>
          </a:p>
          <a:p>
            <a:pPr marL="0" indent="0" algn="r">
              <a:buNone/>
            </a:pPr>
            <a:r>
              <a:rPr lang="fr-FR" sz="2800" dirty="0" smtClean="0"/>
              <a:t>Extrait du courrier du DIRECCTE PACA à la FFESSM du 18/11/2014 </a:t>
            </a:r>
            <a:endParaRPr lang="fr-FR" sz="2800" dirty="0"/>
          </a:p>
        </p:txBody>
      </p:sp>
      <p:sp>
        <p:nvSpPr>
          <p:cNvPr id="2" name="ZoneTexte 1"/>
          <p:cNvSpPr txBox="1"/>
          <p:nvPr/>
        </p:nvSpPr>
        <p:spPr>
          <a:xfrm>
            <a:off x="6867525" y="6185159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10052"/>
            <a:ext cx="971567" cy="9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16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69"/>
            <a:ext cx="91439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59" y="6119625"/>
            <a:ext cx="1980002" cy="5004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 smtClean="0"/>
              <a:t>Les associations</a:t>
            </a:r>
            <a:endParaRPr lang="fr-FR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67125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Elles ne sont pas concernées par ce qui précède...sauf:</a:t>
            </a:r>
          </a:p>
          <a:p>
            <a:r>
              <a:rPr lang="fr-FR" dirty="0" smtClean="0"/>
              <a:t>En cas d’activité commerciale dissimulée</a:t>
            </a:r>
          </a:p>
          <a:p>
            <a:pPr marL="0" indent="0">
              <a:buNone/>
            </a:pPr>
            <a:r>
              <a:rPr lang="fr-FR" dirty="0" smtClean="0"/>
              <a:t>C’est la règle dite « des 4 P » (Produit-Public-Prix-Publicité)</a:t>
            </a:r>
          </a:p>
          <a:p>
            <a:r>
              <a:rPr lang="fr-FR" dirty="0" smtClean="0"/>
              <a:t>En cas d’emploi de salarié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6867525" y="6185159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10052"/>
            <a:ext cx="971567" cy="9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16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69"/>
            <a:ext cx="93725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59" y="6119625"/>
            <a:ext cx="1980002" cy="5004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 smtClean="0"/>
              <a:t>Les affichages obligatoires 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6867525" y="6185159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10052"/>
            <a:ext cx="971567" cy="950214"/>
          </a:xfrm>
          <a:prstGeom prst="rect">
            <a:avLst/>
          </a:prstGeom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860" y="2900362"/>
            <a:ext cx="681228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2762250"/>
            <a:ext cx="85153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2762250"/>
            <a:ext cx="85153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2900362"/>
            <a:ext cx="85153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835572" y="1860331"/>
            <a:ext cx="78512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Horaires collectifs de travail;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Avis relatif à la convention collective applicable;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Textes relatifs à l’égalité professionnelle entre les femmes et les hommes;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Coordonnées de l’inspecteur du travail;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Coordonnées du médecin du travail;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Coordonnées des services de secours d’urgence;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Règlement intérieur;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Consignes de sécurité incendie;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Consigne relative à l’interdiction de fumer;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Liste des personnes compétentes pour utiliser le compresseur</a:t>
            </a:r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9116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69"/>
            <a:ext cx="91439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59" y="6119625"/>
            <a:ext cx="1980002" cy="5004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671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800" b="1" dirty="0" smtClean="0"/>
          </a:p>
          <a:p>
            <a:pPr marL="0" indent="0" algn="ctr">
              <a:buNone/>
            </a:pPr>
            <a:r>
              <a:rPr lang="fr-FR" sz="4800" b="1" dirty="0" smtClean="0"/>
              <a:t>Merci de votre attention</a:t>
            </a:r>
            <a:endParaRPr lang="fr-FR" sz="48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6867525" y="6185159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10052"/>
            <a:ext cx="971567" cy="9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1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569"/>
            <a:ext cx="91439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34" y="5934959"/>
            <a:ext cx="1980002" cy="5004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b="1" dirty="0" smtClean="0"/>
              <a:t>La </a:t>
            </a:r>
            <a:r>
              <a:rPr lang="fr-FR" sz="4000" b="1" dirty="0"/>
              <a:t>DIRECCTE </a:t>
            </a:r>
            <a:r>
              <a:rPr lang="fr-FR" sz="4000" b="1" dirty="0" smtClean="0"/>
              <a:t> et l’Inspection </a:t>
            </a:r>
            <a:r>
              <a:rPr lang="fr-FR" sz="4000" b="1" dirty="0"/>
              <a:t>du Travail</a:t>
            </a:r>
            <a:endParaRPr lang="fr-FR" sz="4000" b="1" dirty="0" smtClean="0"/>
          </a:p>
          <a:p>
            <a:pPr marL="0" indent="0" algn="just">
              <a:buNone/>
            </a:pPr>
            <a:endParaRPr lang="fr-FR" sz="4000" b="1" dirty="0"/>
          </a:p>
          <a:p>
            <a:pPr algn="just"/>
            <a:r>
              <a:rPr lang="fr-FR" sz="4000" b="1" dirty="0" smtClean="0"/>
              <a:t>Missions</a:t>
            </a:r>
          </a:p>
          <a:p>
            <a:pPr algn="just"/>
            <a:r>
              <a:rPr lang="fr-FR" sz="4000" b="1" dirty="0" smtClean="0"/>
              <a:t>Organisation</a:t>
            </a:r>
          </a:p>
        </p:txBody>
      </p:sp>
    </p:spTree>
    <p:extLst>
      <p:ext uri="{BB962C8B-B14F-4D97-AF65-F5344CB8AC3E}">
        <p14:creationId xmlns:p14="http://schemas.microsoft.com/office/powerpoint/2010/main" val="1863535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69"/>
            <a:ext cx="91439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59" y="6119625"/>
            <a:ext cx="1980002" cy="5004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b="1" dirty="0" smtClean="0"/>
              <a:t>Les thèmes abordés</a:t>
            </a:r>
            <a:endParaRPr lang="fr-FR" b="1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67125"/>
          </a:xfrm>
        </p:spPr>
        <p:txBody>
          <a:bodyPr/>
          <a:lstStyle/>
          <a:p>
            <a:pPr marL="0" indent="0" algn="just">
              <a:buNone/>
            </a:pPr>
            <a:r>
              <a:rPr lang="fr-FR" b="1" dirty="0" smtClean="0"/>
              <a:t>1-L’emploi dans les clubs de plongée:</a:t>
            </a:r>
          </a:p>
          <a:p>
            <a:pPr algn="just"/>
            <a:r>
              <a:rPr lang="fr-FR" b="1" dirty="0" smtClean="0"/>
              <a:t>Un thème d’actualité;</a:t>
            </a:r>
          </a:p>
          <a:p>
            <a:pPr algn="just"/>
            <a:r>
              <a:rPr lang="fr-FR" b="1" dirty="0" smtClean="0"/>
              <a:t>qui concerne principalement les SCA...mais pas uniquement</a:t>
            </a:r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r>
              <a:rPr lang="fr-FR" b="1" dirty="0" smtClean="0"/>
              <a:t>2-Les affichages obligatoires</a:t>
            </a:r>
            <a:endParaRPr lang="fr-FR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6867525" y="6185159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10052"/>
            <a:ext cx="971567" cy="9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16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69"/>
            <a:ext cx="91439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59" y="6119625"/>
            <a:ext cx="1980002" cy="5004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b="1" dirty="0" smtClean="0"/>
              <a:t>Le salarié</a:t>
            </a:r>
            <a:endParaRPr lang="fr-FR" b="1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671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4000" b="1" dirty="0" smtClean="0"/>
              <a:t>L’inspection du travail contrôle le respect de la réglementation du travail appliquée aux salariés, qu’ils soient:</a:t>
            </a:r>
          </a:p>
          <a:p>
            <a:pPr lvl="5"/>
            <a:r>
              <a:rPr lang="fr-FR" sz="4000" b="1" dirty="0" smtClean="0"/>
              <a:t>Reconnus comme tels</a:t>
            </a:r>
          </a:p>
          <a:p>
            <a:pPr lvl="5"/>
            <a:r>
              <a:rPr lang="fr-FR" sz="4000" b="1" dirty="0" smtClean="0"/>
              <a:t>...ou pas!</a:t>
            </a:r>
            <a:endParaRPr lang="fr-FR" sz="40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6867525" y="6185159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10052"/>
            <a:ext cx="971567" cy="9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16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69"/>
            <a:ext cx="91439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59" y="6119625"/>
            <a:ext cx="1980002" cy="5004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La définition du salariat</a:t>
            </a:r>
            <a:endParaRPr lang="fr-FR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6712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i="1" dirty="0"/>
              <a:t>« Le lien de subordination est caractérisé par l’exécution d’un travail sous l’autorité d’un employeur qui a le pouvoir de donner des ordres et des directives, d’en contrôler l’exécution et de sanctionner les manquements</a:t>
            </a:r>
          </a:p>
          <a:p>
            <a:pPr marL="0" indent="0">
              <a:buNone/>
            </a:pPr>
            <a:r>
              <a:rPr lang="fr-FR" i="1" dirty="0"/>
              <a:t>Le travail au sein d’un service organisé peut constituer un indice lorsque l’employeur détermine unilatéralement les conditions d’exécution du travail » </a:t>
            </a:r>
          </a:p>
          <a:p>
            <a:pPr marL="0" indent="0">
              <a:buNone/>
            </a:pPr>
            <a:r>
              <a:rPr lang="fr-FR" b="1" dirty="0"/>
              <a:t>Cour de Cassation, Chambre sociale, du 13 novembre 1996, 94-13.187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dirty="0"/>
              <a:t>Complétée par d’autres arrêts :</a:t>
            </a:r>
          </a:p>
          <a:p>
            <a:r>
              <a:rPr lang="fr-FR" dirty="0" smtClean="0"/>
              <a:t>Le lien ne dépend pas de la volonté des parties , des </a:t>
            </a:r>
            <a:r>
              <a:rPr lang="fr-FR" dirty="0"/>
              <a:t>« conventions </a:t>
            </a:r>
            <a:r>
              <a:rPr lang="fr-FR" dirty="0" smtClean="0"/>
              <a:t>» passées, </a:t>
            </a:r>
            <a:r>
              <a:rPr lang="fr-FR" dirty="0"/>
              <a:t>mais </a:t>
            </a:r>
            <a:r>
              <a:rPr lang="fr-FR" dirty="0" smtClean="0"/>
              <a:t>des </a:t>
            </a:r>
            <a:r>
              <a:rPr lang="fr-FR" dirty="0"/>
              <a:t>conditions de fait d’exercice de l’activité.</a:t>
            </a:r>
          </a:p>
          <a:p>
            <a:r>
              <a:rPr lang="fr-FR" dirty="0" smtClean="0"/>
              <a:t>La </a:t>
            </a:r>
            <a:r>
              <a:rPr lang="fr-FR" dirty="0"/>
              <a:t>requalification est d’ordre </a:t>
            </a:r>
            <a:r>
              <a:rPr lang="fr-FR" dirty="0" smtClean="0"/>
              <a:t>public</a:t>
            </a:r>
            <a:endParaRPr lang="fr-FR" dirty="0"/>
          </a:p>
          <a:p>
            <a:r>
              <a:rPr lang="fr-FR" dirty="0" smtClean="0"/>
              <a:t>L’absence </a:t>
            </a:r>
            <a:r>
              <a:rPr lang="fr-FR" dirty="0"/>
              <a:t>de versement d’une rémunération n’est pas, en soi, déterminant </a:t>
            </a:r>
          </a:p>
          <a:p>
            <a:r>
              <a:rPr lang="fr-FR" dirty="0"/>
              <a:t>Caractère permanent de la subordination au moment de l’activité,</a:t>
            </a:r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6867525" y="6185159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10052"/>
            <a:ext cx="971567" cy="9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1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4A98-EBB1-4385-9D8D-0AE302D4ADE0}" type="slidenum">
              <a:rPr lang="fr-FR" smtClean="0"/>
              <a:t>6</a:t>
            </a:fld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251520" y="1196752"/>
            <a:ext cx="3168352" cy="1626833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BENEVOLAT ?</a:t>
            </a:r>
          </a:p>
        </p:txBody>
      </p:sp>
      <p:sp>
        <p:nvSpPr>
          <p:cNvPr id="8" name="Ellipse 7"/>
          <p:cNvSpPr/>
          <p:nvPr/>
        </p:nvSpPr>
        <p:spPr>
          <a:xfrm>
            <a:off x="5763594" y="1029305"/>
            <a:ext cx="3168352" cy="165618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STAGIAIRE ?</a:t>
            </a:r>
          </a:p>
        </p:txBody>
      </p:sp>
      <p:sp>
        <p:nvSpPr>
          <p:cNvPr id="9" name="Ellipse 8"/>
          <p:cNvSpPr/>
          <p:nvPr/>
        </p:nvSpPr>
        <p:spPr>
          <a:xfrm>
            <a:off x="5590978" y="3650691"/>
            <a:ext cx="3312368" cy="208256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ENTRAIDE ?</a:t>
            </a:r>
          </a:p>
        </p:txBody>
      </p:sp>
      <p:sp>
        <p:nvSpPr>
          <p:cNvPr id="10" name="Ellipse 9"/>
          <p:cNvSpPr/>
          <p:nvPr/>
        </p:nvSpPr>
        <p:spPr>
          <a:xfrm>
            <a:off x="179512" y="3717032"/>
            <a:ext cx="3528392" cy="201622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INDEPENDANT 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27655" y="2685489"/>
            <a:ext cx="2876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Le salarié</a:t>
            </a:r>
            <a:endParaRPr lang="fr-F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53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69"/>
            <a:ext cx="91439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59" y="6119625"/>
            <a:ext cx="1980002" cy="5004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Les Bénévoles ?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6712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Arrêt de principe du 14 mars 1973 qui dispose que: </a:t>
            </a:r>
            <a:r>
              <a:rPr lang="fr-FR" i="1" dirty="0"/>
              <a:t>« des personnes apportant une aide bénévole au responsable d’un établissement (…) en vue d’une tâche profitable à son entreprise ne pouvaient être qualifiées de bénévoles »</a:t>
            </a:r>
            <a:r>
              <a:rPr lang="fr-FR" dirty="0"/>
              <a:t>. </a:t>
            </a:r>
          </a:p>
          <a:p>
            <a:pPr marL="0" indent="0">
              <a:buNone/>
            </a:pPr>
            <a:r>
              <a:rPr lang="fr-FR" i="1" dirty="0" err="1"/>
              <a:t>Cass</a:t>
            </a:r>
            <a:r>
              <a:rPr lang="fr-FR" i="1" dirty="0"/>
              <a:t>. Soc., 14/03/1973, MERCIER c/ URSSAF du Cher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6867525" y="6185159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10052"/>
            <a:ext cx="971567" cy="9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16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69"/>
            <a:ext cx="91439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59" y="6119625"/>
            <a:ext cx="1980002" cy="5004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travailleurs indépendants </a:t>
            </a:r>
            <a:r>
              <a:rPr lang="fr-FR" dirty="0"/>
              <a:t>?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671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Autonomie dans le travail;</a:t>
            </a:r>
          </a:p>
          <a:p>
            <a:r>
              <a:rPr lang="fr-FR" dirty="0" smtClean="0"/>
              <a:t>Clientèle propre;</a:t>
            </a:r>
          </a:p>
          <a:p>
            <a:r>
              <a:rPr lang="fr-FR" dirty="0" smtClean="0"/>
              <a:t>Objectif </a:t>
            </a:r>
            <a:r>
              <a:rPr lang="fr-FR" dirty="0"/>
              <a:t>de </a:t>
            </a:r>
            <a:r>
              <a:rPr lang="fr-FR" dirty="0" smtClean="0"/>
              <a:t>résultats </a:t>
            </a:r>
            <a:r>
              <a:rPr lang="fr-FR" dirty="0"/>
              <a:t>et non de </a:t>
            </a:r>
            <a:r>
              <a:rPr lang="fr-FR" dirty="0" smtClean="0"/>
              <a:t>moyens,</a:t>
            </a:r>
            <a:endParaRPr lang="fr-FR" dirty="0"/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6867525" y="6185159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10052"/>
            <a:ext cx="971567" cy="9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16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69"/>
            <a:ext cx="9143999" cy="6853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59" y="6119625"/>
            <a:ext cx="1980002" cy="5004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Les Stagiaires?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671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/>
              <a:t>Arrêts :</a:t>
            </a:r>
          </a:p>
          <a:p>
            <a:pPr marL="0" indent="0">
              <a:buNone/>
            </a:pPr>
            <a:r>
              <a:rPr lang="fr-FR" b="1" dirty="0"/>
              <a:t>Cour de </a:t>
            </a:r>
            <a:r>
              <a:rPr lang="fr-FR" b="1" dirty="0" err="1"/>
              <a:t>cass</a:t>
            </a:r>
            <a:r>
              <a:rPr lang="fr-FR" b="1" dirty="0"/>
              <a:t>. soc </a:t>
            </a:r>
            <a:r>
              <a:rPr lang="fr-FR" dirty="0"/>
              <a:t>30/03/2005 n°03-43.413 / MLDP Gribouille </a:t>
            </a:r>
          </a:p>
          <a:p>
            <a:pPr marL="0" indent="0">
              <a:buNone/>
            </a:pPr>
            <a:r>
              <a:rPr lang="fr-FR" dirty="0"/>
              <a:t>« </a:t>
            </a:r>
            <a:r>
              <a:rPr lang="fr-FR" i="1" dirty="0"/>
              <a:t>La Cour d’Appel, appréciant les éléments de fait et de preuve qui lui étaient soumis, a fait ressortir que les stagiaires avaient accompli un travail effectif sous l'autorité et le contrôle de la société et a caractérisé ainsi l'existence d'un contrat de travail</a:t>
            </a:r>
            <a:r>
              <a:rPr lang="fr-FR" dirty="0"/>
              <a:t> » </a:t>
            </a:r>
          </a:p>
          <a:p>
            <a:pPr marL="0" indent="0">
              <a:buNone/>
            </a:pPr>
            <a:r>
              <a:rPr lang="fr-FR" b="1" dirty="0"/>
              <a:t>Cour de </a:t>
            </a:r>
            <a:r>
              <a:rPr lang="fr-FR" b="1" dirty="0" err="1"/>
              <a:t>cass</a:t>
            </a:r>
            <a:r>
              <a:rPr lang="fr-FR" b="1" dirty="0"/>
              <a:t>. soc.</a:t>
            </a:r>
            <a:r>
              <a:rPr lang="fr-FR" dirty="0"/>
              <a:t> 19/12/2007 n°06-45.139 /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Société </a:t>
            </a:r>
            <a:r>
              <a:rPr lang="fr-FR" dirty="0" err="1"/>
              <a:t>Renov'Escaliers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« </a:t>
            </a:r>
            <a:r>
              <a:rPr lang="fr-FR" i="1" dirty="0"/>
              <a:t>M.X avait accompli des tâches relevant d'un emploi normal sans recevoir la formation que la société s'était engagée à lui fournir, en a exactement déduit l'existence, dès le 2 décembre 2002, d'un contrat de travail »</a:t>
            </a:r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6867525" y="6185159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Décembre 2018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10052"/>
            <a:ext cx="971567" cy="9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162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our xmlns="ab994d58-9349-46a1-8cee-b96a64c5dc7e">08</Jour>
    <Auteur xmlns="2ff91c20-40e6-4ab5-a5ac-9b5646c66526">
      <UserInfo>
        <DisplayName/>
        <AccountId xsi:nil="true"/>
        <AccountType/>
      </UserInfo>
    </Auteur>
    <DIRECCTE xmlns="2ff91c20-40e6-4ab5-a5ac-9b5646c66526" xsi:nil="true"/>
    <Mots_x0020_Clefs xmlns="2ff91c20-40e6-4ab5-a5ac-9b5646c66526" xsi:nil="true"/>
    <Resume xmlns="ab994d58-9349-46a1-8cee-b96a64c5dc7e" xsi:nil="true"/>
    <Année xmlns="ab994d58-9349-46a1-8cee-b96a64c5dc7e">2018</Année>
    <RubriqueNiv3 xmlns="2ff91c20-40e6-4ab5-a5ac-9b5646c66526" xsi:nil="true"/>
    <Rubrique xmlns="2ff91c20-40e6-4ab5-a5ac-9b5646c66526" xsi:nil="true"/>
    <RubriqueNiv2 xmlns="2ff91c20-40e6-4ab5-a5ac-9b5646c66526" xsi:nil="true"/>
    <Mois xmlns="ab994d58-9349-46a1-8cee-b96a64c5dc7e">06 - Juin</Mois>
    <_dlc_DocId xmlns="ab994d58-9349-46a1-8cee-b96a64c5dc7e">PACA-1195-12</_dlc_DocId>
    <_dlc_DocIdUrl xmlns="ab994d58-9349-46a1-8cee-b96a64c5dc7e">
      <Url>http://intranet.direccte.gouv.fr/paca/Etudes et statistiques/_layouts/15/DocIdRedir.aspx?ID=PACA-1195-12</Url>
      <Description>PACA-1195-12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ireccte - Document" ma:contentTypeID="0x0101002B9C2962A44E47E49C985B3DB63656AE0096388B916A9B264DBD77EFB5256EEC22" ma:contentTypeVersion="8" ma:contentTypeDescription="Document pour les portails de type Direccte" ma:contentTypeScope="" ma:versionID="c11fc93c9e7ea15410097cfb7479afe7">
  <xsd:schema xmlns:xsd="http://www.w3.org/2001/XMLSchema" xmlns:xs="http://www.w3.org/2001/XMLSchema" xmlns:p="http://schemas.microsoft.com/office/2006/metadata/properties" xmlns:ns2="2ff91c20-40e6-4ab5-a5ac-9b5646c66526" xmlns:ns3="ab994d58-9349-46a1-8cee-b96a64c5dc7e" targetNamespace="http://schemas.microsoft.com/office/2006/metadata/properties" ma:root="true" ma:fieldsID="dcf6eb2dcc919f976b99dd89427cdf59" ns2:_="" ns3:_="">
    <xsd:import namespace="2ff91c20-40e6-4ab5-a5ac-9b5646c66526"/>
    <xsd:import namespace="ab994d58-9349-46a1-8cee-b96a64c5dc7e"/>
    <xsd:element name="properties">
      <xsd:complexType>
        <xsd:sequence>
          <xsd:element name="documentManagement">
            <xsd:complexType>
              <xsd:all>
                <xsd:element ref="ns2:DIRECCTE" minOccurs="0"/>
                <xsd:element ref="ns2:Rubrique" minOccurs="0"/>
                <xsd:element ref="ns2:RubriqueNiv2" minOccurs="0"/>
                <xsd:element ref="ns2:RubriqueNiv3" minOccurs="0"/>
                <xsd:element ref="ns2:Auteur" minOccurs="0"/>
                <xsd:element ref="ns2:Mots_x0020_Clefs" minOccurs="0"/>
                <xsd:element ref="ns3:_dlc_DocId" minOccurs="0"/>
                <xsd:element ref="ns3:_dlc_DocIdUrl" minOccurs="0"/>
                <xsd:element ref="ns3:_dlc_DocIdPersistId" minOccurs="0"/>
                <xsd:element ref="ns3:Resume" minOccurs="0"/>
                <xsd:element ref="ns3:Année" minOccurs="0"/>
                <xsd:element ref="ns3:Mois" minOccurs="0"/>
                <xsd:element ref="ns3:Jou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f91c20-40e6-4ab5-a5ac-9b5646c66526" elementFormDefault="qualified">
    <xsd:import namespace="http://schemas.microsoft.com/office/2006/documentManagement/types"/>
    <xsd:import namespace="http://schemas.microsoft.com/office/infopath/2007/PartnerControls"/>
    <xsd:element name="DIRECCTE" ma:index="8" nillable="true" ma:displayName="DIRECCTE" ma:internalName="DIRECCTE">
      <xsd:simpleType>
        <xsd:restriction base="dms:Text">
          <xsd:maxLength value="255"/>
        </xsd:restriction>
      </xsd:simpleType>
    </xsd:element>
    <xsd:element name="Rubrique" ma:index="9" nillable="true" ma:displayName="Rubrique" ma:internalName="Rubrique">
      <xsd:simpleType>
        <xsd:restriction base="dms:Text">
          <xsd:maxLength value="255"/>
        </xsd:restriction>
      </xsd:simpleType>
    </xsd:element>
    <xsd:element name="RubriqueNiv2" ma:index="10" nillable="true" ma:displayName="Rubrique Niveau 2" ma:internalName="RubriqueNiv2">
      <xsd:simpleType>
        <xsd:restriction base="dms:Text">
          <xsd:maxLength value="255"/>
        </xsd:restriction>
      </xsd:simpleType>
    </xsd:element>
    <xsd:element name="RubriqueNiv3" ma:index="11" nillable="true" ma:displayName="Rubrique Niveau 3" ma:internalName="RubriqueNiv3">
      <xsd:simpleType>
        <xsd:restriction base="dms:Text">
          <xsd:maxLength value="255"/>
        </xsd:restriction>
      </xsd:simpleType>
    </xsd:element>
    <xsd:element name="Auteur" ma:index="12" nillable="true" ma:displayName="Auteur" ma:list="UserInfo" ma:SharePointGroup="0" ma:internalName="Auteu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ots_x0020_Clefs" ma:index="13" nillable="true" ma:displayName="Mots Clefs" ma:internalName="Mots_x0020_Clef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94d58-9349-46a1-8cee-b96a64c5dc7e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15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Resume" ma:index="17" nillable="true" ma:displayName="Résumé" ma:internalName="Resume">
      <xsd:simpleType>
        <xsd:restriction base="dms:Text">
          <xsd:maxLength value="255"/>
        </xsd:restriction>
      </xsd:simpleType>
    </xsd:element>
    <xsd:element name="Année" ma:index="18" nillable="true" ma:displayName="Année" ma:description="" ma:format="Dropdown" ma:internalName="Ann_x00e9_e">
      <xsd:simpleType>
        <xsd:union memberTypes="dms:Text">
          <xsd:simpleType>
            <xsd:restriction base="dms:Choice">
              <xsd:enumeration value="2004"/>
              <xsd:enumeration value="2005"/>
              <xsd:enumeration value="2006"/>
              <xsd:enumeration value="2007"/>
              <xsd:enumeration value="2008"/>
              <xsd:enumeration value="2009"/>
              <xsd:enumeration value="2010"/>
              <xsd:enumeration value="2011"/>
              <xsd:enumeration value="2012"/>
              <xsd:enumeration value="2013"/>
              <xsd:enumeration value="2014"/>
              <xsd:enumeration value="2015"/>
              <xsd:enumeration value="2016"/>
              <xsd:enumeration value="2017"/>
              <xsd:enumeration value="2018"/>
            </xsd:restriction>
          </xsd:simpleType>
        </xsd:union>
      </xsd:simpleType>
    </xsd:element>
    <xsd:element name="Mois" ma:index="19" nillable="true" ma:displayName="Mois" ma:format="Dropdown" ma:internalName="Mois">
      <xsd:simpleType>
        <xsd:restriction base="dms:Choice">
          <xsd:enumeration value="01 - Janvier"/>
          <xsd:enumeration value="02 - Février"/>
          <xsd:enumeration value="03 - Mars"/>
          <xsd:enumeration value="04 - Avril"/>
          <xsd:enumeration value="05 - Mai"/>
          <xsd:enumeration value="06 - Juin"/>
          <xsd:enumeration value="07 - Juillet"/>
          <xsd:enumeration value="08 - Août"/>
          <xsd:enumeration value="09 - Septembre"/>
          <xsd:enumeration value="10 - Octobre"/>
          <xsd:enumeration value="11 - Novembre"/>
          <xsd:enumeration value="12 - Décembre"/>
        </xsd:restriction>
      </xsd:simpleType>
    </xsd:element>
    <xsd:element name="Jour" ma:index="20" nillable="true" ma:displayName="Jour" ma:format="Dropdown" ma:internalName="Jour">
      <xsd:simpleType>
        <xsd:restriction base="dms:Choice">
          <xsd:enumeration value="01"/>
          <xsd:enumeration value="02"/>
          <xsd:enumeration value="03"/>
          <xsd:enumeration value="04"/>
          <xsd:enumeration value="05"/>
          <xsd:enumeration value="06"/>
          <xsd:enumeration value="07"/>
          <xsd:enumeration value="08"/>
          <xsd:enumeration value="09"/>
          <xsd:enumeration value="10"/>
          <xsd:enumeration value="11"/>
          <xsd:enumeration value="12"/>
          <xsd:enumeration value="13"/>
          <xsd:enumeration value="14"/>
          <xsd:enumeration value="15"/>
          <xsd:enumeration value="16"/>
          <xsd:enumeration value="17"/>
          <xsd:enumeration value="18"/>
          <xsd:enumeration value="19"/>
          <xsd:enumeration value="20"/>
          <xsd:enumeration value="21"/>
          <xsd:enumeration value="22"/>
          <xsd:enumeration value="23"/>
          <xsd:enumeration value="24"/>
          <xsd:enumeration value="25"/>
          <xsd:enumeration value="26"/>
          <xsd:enumeration value="27"/>
          <xsd:enumeration value="28"/>
          <xsd:enumeration value="29"/>
          <xsd:enumeration value="30"/>
          <xsd:enumeration value="31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3BBE95-414A-4B4E-9BC0-9959D722A35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BAEC418-BA52-433D-BCBA-50BAC2A7E00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2ff91c20-40e6-4ab5-a5ac-9b5646c66526"/>
    <ds:schemaRef ds:uri="http://schemas.microsoft.com/office/2006/metadata/properties"/>
    <ds:schemaRef ds:uri="ab994d58-9349-46a1-8cee-b96a64c5dc7e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4E2C8C2-5A39-460B-9DA5-81C551BADE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f91c20-40e6-4ab5-a5ac-9b5646c66526"/>
    <ds:schemaRef ds:uri="ab994d58-9349-46a1-8cee-b96a64c5dc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4B9DBB6-147D-4348-B3C4-DCE8A3D07E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362</Words>
  <Application>Microsoft Office PowerPoint</Application>
  <PresentationFormat>Affichage à l'écran (4:3)</PresentationFormat>
  <Paragraphs>114</Paragraphs>
  <Slides>13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Présentation PowerPoint</vt:lpstr>
      <vt:lpstr>Présentation PowerPoint</vt:lpstr>
      <vt:lpstr>Les thèmes abordés</vt:lpstr>
      <vt:lpstr>Le salarié</vt:lpstr>
      <vt:lpstr>La définition du salariat</vt:lpstr>
      <vt:lpstr>Présentation PowerPoint</vt:lpstr>
      <vt:lpstr>Les Bénévoles ?</vt:lpstr>
      <vt:lpstr>Les travailleurs indépendants ?</vt:lpstr>
      <vt:lpstr>Les Stagiaires?</vt:lpstr>
      <vt:lpstr>Les stagiaires dans les SCA</vt:lpstr>
      <vt:lpstr>Les associations</vt:lpstr>
      <vt:lpstr>Les affichages obligatoires </vt:lpstr>
      <vt:lpstr>Présentation PowerPoint</vt:lpstr>
    </vt:vector>
  </TitlesOfParts>
  <Company>L'agence Mars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Pascale Lami</dc:creator>
  <cp:lastModifiedBy>CORNIQUET Jerome (DR-PACA)</cp:lastModifiedBy>
  <cp:revision>34</cp:revision>
  <dcterms:created xsi:type="dcterms:W3CDTF">2018-05-30T13:27:07Z</dcterms:created>
  <dcterms:modified xsi:type="dcterms:W3CDTF">2018-12-08T10:13:13Z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0x0101002B9C2962A44E47E49C985B3DB63656AE0096388B916A9B264DBD77EFB5256EEC22</vt:lpwstr>
  </property>
  <property fmtid="{D5CDD505-2E9C-101B-9397-08002B2CF9AE}" pid="3" name="_dlc_DocIdItemGuid">
    <vt:lpwstr>c34537d2-24d0-42f4-9507-31b9e49f4df5</vt:lpwstr>
  </property>
</Properties>
</file>