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6" r:id="rId3"/>
    <p:sldId id="288" r:id="rId4"/>
    <p:sldId id="289" r:id="rId5"/>
    <p:sldId id="290" r:id="rId6"/>
    <p:sldId id="283" r:id="rId7"/>
    <p:sldId id="284" r:id="rId8"/>
    <p:sldId id="287" r:id="rId9"/>
    <p:sldId id="291" r:id="rId10"/>
    <p:sldId id="285" r:id="rId11"/>
    <p:sldId id="292" r:id="rId12"/>
    <p:sldId id="293" r:id="rId13"/>
    <p:sldId id="294" r:id="rId14"/>
    <p:sldId id="298" r:id="rId15"/>
    <p:sldId id="295" r:id="rId16"/>
    <p:sldId id="297" r:id="rId17"/>
    <p:sldId id="29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81"/>
    <a:srgbClr val="00D0B7"/>
    <a:srgbClr val="FED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5F1FC-88B4-4901-AF29-DBF3AF00E5FB}" v="19" dt="2019-11-21T18:36:48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>
      <p:cViewPr varScale="1">
        <p:scale>
          <a:sx n="79" d="100"/>
          <a:sy n="79" d="100"/>
        </p:scale>
        <p:origin x="10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BERNARDI" userId="347002578804a283" providerId="LiveId" clId="{3B05F1FC-88B4-4901-AF29-DBF3AF00E5FB}"/>
    <pc:docChg chg="undo custSel addSld delSld modSld">
      <pc:chgData name="Philippe BERNARDI" userId="347002578804a283" providerId="LiveId" clId="{3B05F1FC-88B4-4901-AF29-DBF3AF00E5FB}" dt="2019-11-21T19:10:38.964" v="775" actId="20577"/>
      <pc:docMkLst>
        <pc:docMk/>
      </pc:docMkLst>
      <pc:sldChg chg="modSp">
        <pc:chgData name="Philippe BERNARDI" userId="347002578804a283" providerId="LiveId" clId="{3B05F1FC-88B4-4901-AF29-DBF3AF00E5FB}" dt="2019-11-21T18:21:10.854" v="716" actId="20577"/>
        <pc:sldMkLst>
          <pc:docMk/>
          <pc:sldMk cId="1019786666" sldId="292"/>
        </pc:sldMkLst>
        <pc:spChg chg="mod">
          <ac:chgData name="Philippe BERNARDI" userId="347002578804a283" providerId="LiveId" clId="{3B05F1FC-88B4-4901-AF29-DBF3AF00E5FB}" dt="2019-11-21T17:21:44.454" v="23" actId="20577"/>
          <ac:spMkLst>
            <pc:docMk/>
            <pc:sldMk cId="1019786666" sldId="292"/>
            <ac:spMk id="2" creationId="{AEE893B7-2C9D-4E0D-AC66-E10DFA9080F9}"/>
          </ac:spMkLst>
        </pc:spChg>
        <pc:spChg chg="mod">
          <ac:chgData name="Philippe BERNARDI" userId="347002578804a283" providerId="LiveId" clId="{3B05F1FC-88B4-4901-AF29-DBF3AF00E5FB}" dt="2019-11-21T18:21:10.854" v="716" actId="20577"/>
          <ac:spMkLst>
            <pc:docMk/>
            <pc:sldMk cId="1019786666" sldId="292"/>
            <ac:spMk id="3" creationId="{2C397B82-050C-4EFF-ACB2-4972E735756A}"/>
          </ac:spMkLst>
        </pc:spChg>
      </pc:sldChg>
      <pc:sldChg chg="modSp">
        <pc:chgData name="Philippe BERNARDI" userId="347002578804a283" providerId="LiveId" clId="{3B05F1FC-88B4-4901-AF29-DBF3AF00E5FB}" dt="2019-11-21T18:54:55.028" v="760" actId="20577"/>
        <pc:sldMkLst>
          <pc:docMk/>
          <pc:sldMk cId="3591357482" sldId="293"/>
        </pc:sldMkLst>
        <pc:spChg chg="mod">
          <ac:chgData name="Philippe BERNARDI" userId="347002578804a283" providerId="LiveId" clId="{3B05F1FC-88B4-4901-AF29-DBF3AF00E5FB}" dt="2019-11-21T17:22:43.649" v="36" actId="20577"/>
          <ac:spMkLst>
            <pc:docMk/>
            <pc:sldMk cId="3591357482" sldId="293"/>
            <ac:spMk id="2" creationId="{0CF1BBFD-E2F2-4C61-93E9-C5CE0A50724C}"/>
          </ac:spMkLst>
        </pc:spChg>
        <pc:spChg chg="mod">
          <ac:chgData name="Philippe BERNARDI" userId="347002578804a283" providerId="LiveId" clId="{3B05F1FC-88B4-4901-AF29-DBF3AF00E5FB}" dt="2019-11-21T18:54:55.028" v="760" actId="20577"/>
          <ac:spMkLst>
            <pc:docMk/>
            <pc:sldMk cId="3591357482" sldId="293"/>
            <ac:spMk id="3" creationId="{578024BD-4727-437E-9013-99B26E9BD7AD}"/>
          </ac:spMkLst>
        </pc:spChg>
      </pc:sldChg>
      <pc:sldChg chg="modSp add">
        <pc:chgData name="Philippe BERNARDI" userId="347002578804a283" providerId="LiveId" clId="{3B05F1FC-88B4-4901-AF29-DBF3AF00E5FB}" dt="2019-11-21T19:10:38.964" v="775" actId="20577"/>
        <pc:sldMkLst>
          <pc:docMk/>
          <pc:sldMk cId="3974346095" sldId="294"/>
        </pc:sldMkLst>
        <pc:spChg chg="mod">
          <ac:chgData name="Philippe BERNARDI" userId="347002578804a283" providerId="LiveId" clId="{3B05F1FC-88B4-4901-AF29-DBF3AF00E5FB}" dt="2019-11-21T17:33:41.945" v="139" actId="20577"/>
          <ac:spMkLst>
            <pc:docMk/>
            <pc:sldMk cId="3974346095" sldId="294"/>
            <ac:spMk id="2" creationId="{51A14B7A-6DEB-47DB-BEE2-B9D6CC3D146F}"/>
          </ac:spMkLst>
        </pc:spChg>
        <pc:spChg chg="mod">
          <ac:chgData name="Philippe BERNARDI" userId="347002578804a283" providerId="LiveId" clId="{3B05F1FC-88B4-4901-AF29-DBF3AF00E5FB}" dt="2019-11-21T19:10:38.964" v="775" actId="20577"/>
          <ac:spMkLst>
            <pc:docMk/>
            <pc:sldMk cId="3974346095" sldId="294"/>
            <ac:spMk id="3" creationId="{A7CF0E1B-CBF8-49B1-B8B9-5A35111E249B}"/>
          </ac:spMkLst>
        </pc:spChg>
      </pc:sldChg>
      <pc:sldChg chg="modSp add">
        <pc:chgData name="Philippe BERNARDI" userId="347002578804a283" providerId="LiveId" clId="{3B05F1FC-88B4-4901-AF29-DBF3AF00E5FB}" dt="2019-11-21T18:00:56.949" v="484" actId="20577"/>
        <pc:sldMkLst>
          <pc:docMk/>
          <pc:sldMk cId="2379019371" sldId="295"/>
        </pc:sldMkLst>
        <pc:spChg chg="mod">
          <ac:chgData name="Philippe BERNARDI" userId="347002578804a283" providerId="LiveId" clId="{3B05F1FC-88B4-4901-AF29-DBF3AF00E5FB}" dt="2019-11-21T17:54:52.328" v="344" actId="20577"/>
          <ac:spMkLst>
            <pc:docMk/>
            <pc:sldMk cId="2379019371" sldId="295"/>
            <ac:spMk id="2" creationId="{5737F60A-3E56-4259-A242-31458456724F}"/>
          </ac:spMkLst>
        </pc:spChg>
        <pc:spChg chg="mod">
          <ac:chgData name="Philippe BERNARDI" userId="347002578804a283" providerId="LiveId" clId="{3B05F1FC-88B4-4901-AF29-DBF3AF00E5FB}" dt="2019-11-21T18:00:56.949" v="484" actId="20577"/>
          <ac:spMkLst>
            <pc:docMk/>
            <pc:sldMk cId="2379019371" sldId="295"/>
            <ac:spMk id="3" creationId="{402FA7DF-B345-41D1-AEBD-A82A7937F462}"/>
          </ac:spMkLst>
        </pc:spChg>
      </pc:sldChg>
      <pc:sldChg chg="delSp modSp add">
        <pc:chgData name="Philippe BERNARDI" userId="347002578804a283" providerId="LiveId" clId="{3B05F1FC-88B4-4901-AF29-DBF3AF00E5FB}" dt="2019-11-21T18:05:18.065" v="540" actId="478"/>
        <pc:sldMkLst>
          <pc:docMk/>
          <pc:sldMk cId="231348953" sldId="296"/>
        </pc:sldMkLst>
        <pc:spChg chg="mod">
          <ac:chgData name="Philippe BERNARDI" userId="347002578804a283" providerId="LiveId" clId="{3B05F1FC-88B4-4901-AF29-DBF3AF00E5FB}" dt="2019-11-21T18:05:05.172" v="539" actId="20577"/>
          <ac:spMkLst>
            <pc:docMk/>
            <pc:sldMk cId="231348953" sldId="296"/>
            <ac:spMk id="2" creationId="{EC1D6512-1E34-48A6-A23C-9AEF1001BF73}"/>
          </ac:spMkLst>
        </pc:spChg>
        <pc:spChg chg="del">
          <ac:chgData name="Philippe BERNARDI" userId="347002578804a283" providerId="LiveId" clId="{3B05F1FC-88B4-4901-AF29-DBF3AF00E5FB}" dt="2019-11-21T18:05:18.065" v="540" actId="478"/>
          <ac:spMkLst>
            <pc:docMk/>
            <pc:sldMk cId="231348953" sldId="296"/>
            <ac:spMk id="3" creationId="{CF1C475F-B3F9-4EBA-9DFC-8660EA2E8403}"/>
          </ac:spMkLst>
        </pc:spChg>
      </pc:sldChg>
      <pc:sldChg chg="add del">
        <pc:chgData name="Philippe BERNARDI" userId="347002578804a283" providerId="LiveId" clId="{3B05F1FC-88B4-4901-AF29-DBF3AF00E5FB}" dt="2019-11-21T18:07:59.636" v="547"/>
        <pc:sldMkLst>
          <pc:docMk/>
          <pc:sldMk cId="2850900679" sldId="297"/>
        </pc:sldMkLst>
      </pc:sldChg>
      <pc:sldChg chg="addSp delSp modSp add del">
        <pc:chgData name="Philippe BERNARDI" userId="347002578804a283" providerId="LiveId" clId="{3B05F1FC-88B4-4901-AF29-DBF3AF00E5FB}" dt="2019-11-21T18:07:47.961" v="545" actId="2696"/>
        <pc:sldMkLst>
          <pc:docMk/>
          <pc:sldMk cId="3065748228" sldId="297"/>
        </pc:sldMkLst>
        <pc:spChg chg="del">
          <ac:chgData name="Philippe BERNARDI" userId="347002578804a283" providerId="LiveId" clId="{3B05F1FC-88B4-4901-AF29-DBF3AF00E5FB}" dt="2019-11-21T18:07:25.720" v="544"/>
          <ac:spMkLst>
            <pc:docMk/>
            <pc:sldMk cId="3065748228" sldId="297"/>
            <ac:spMk id="2" creationId="{59A15D38-4CE8-4215-BDFF-BB41408B0B3A}"/>
          </ac:spMkLst>
        </pc:spChg>
        <pc:spChg chg="del">
          <ac:chgData name="Philippe BERNARDI" userId="347002578804a283" providerId="LiveId" clId="{3B05F1FC-88B4-4901-AF29-DBF3AF00E5FB}" dt="2019-11-21T18:07:25.720" v="544"/>
          <ac:spMkLst>
            <pc:docMk/>
            <pc:sldMk cId="3065748228" sldId="297"/>
            <ac:spMk id="3" creationId="{07F6DF63-996D-4904-8CFB-B64DD9CC15DC}"/>
          </ac:spMkLst>
        </pc:spChg>
        <pc:spChg chg="add mod">
          <ac:chgData name="Philippe BERNARDI" userId="347002578804a283" providerId="LiveId" clId="{3B05F1FC-88B4-4901-AF29-DBF3AF00E5FB}" dt="2019-11-21T18:07:25.720" v="544"/>
          <ac:spMkLst>
            <pc:docMk/>
            <pc:sldMk cId="3065748228" sldId="297"/>
            <ac:spMk id="4" creationId="{6BCCE0C4-15D2-497E-AFB0-DBE9E534B182}"/>
          </ac:spMkLst>
        </pc:spChg>
        <pc:spChg chg="add mod">
          <ac:chgData name="Philippe BERNARDI" userId="347002578804a283" providerId="LiveId" clId="{3B05F1FC-88B4-4901-AF29-DBF3AF00E5FB}" dt="2019-11-21T18:07:25.720" v="544"/>
          <ac:spMkLst>
            <pc:docMk/>
            <pc:sldMk cId="3065748228" sldId="297"/>
            <ac:spMk id="5" creationId="{4243056D-2861-4B2C-90B7-4EB64441B00F}"/>
          </ac:spMkLst>
        </pc:spChg>
      </pc:sldChg>
      <pc:sldChg chg="addSp delSp modSp add">
        <pc:chgData name="Philippe BERNARDI" userId="347002578804a283" providerId="LiveId" clId="{3B05F1FC-88B4-4901-AF29-DBF3AF00E5FB}" dt="2019-11-21T18:20:21.941" v="698" actId="20577"/>
        <pc:sldMkLst>
          <pc:docMk/>
          <pc:sldMk cId="3070612579" sldId="297"/>
        </pc:sldMkLst>
        <pc:spChg chg="del">
          <ac:chgData name="Philippe BERNARDI" userId="347002578804a283" providerId="LiveId" clId="{3B05F1FC-88B4-4901-AF29-DBF3AF00E5FB}" dt="2019-11-21T18:08:12.189" v="549"/>
          <ac:spMkLst>
            <pc:docMk/>
            <pc:sldMk cId="3070612579" sldId="297"/>
            <ac:spMk id="2" creationId="{7C29C61D-A607-45AF-9B02-4271B9A33BF3}"/>
          </ac:spMkLst>
        </pc:spChg>
        <pc:spChg chg="del">
          <ac:chgData name="Philippe BERNARDI" userId="347002578804a283" providerId="LiveId" clId="{3B05F1FC-88B4-4901-AF29-DBF3AF00E5FB}" dt="2019-11-21T18:08:12.189" v="549"/>
          <ac:spMkLst>
            <pc:docMk/>
            <pc:sldMk cId="3070612579" sldId="297"/>
            <ac:spMk id="3" creationId="{282AF724-CC50-495D-AF14-3519FDDF1B42}"/>
          </ac:spMkLst>
        </pc:spChg>
        <pc:spChg chg="add mod">
          <ac:chgData name="Philippe BERNARDI" userId="347002578804a283" providerId="LiveId" clId="{3B05F1FC-88B4-4901-AF29-DBF3AF00E5FB}" dt="2019-11-21T18:20:21.941" v="698" actId="20577"/>
          <ac:spMkLst>
            <pc:docMk/>
            <pc:sldMk cId="3070612579" sldId="297"/>
            <ac:spMk id="4" creationId="{6845A993-F20C-46AA-B7BE-23A6D89C9285}"/>
          </ac:spMkLst>
        </pc:spChg>
        <pc:spChg chg="add mod">
          <ac:chgData name="Philippe BERNARDI" userId="347002578804a283" providerId="LiveId" clId="{3B05F1FC-88B4-4901-AF29-DBF3AF00E5FB}" dt="2019-11-21T18:18:13.757" v="655" actId="20577"/>
          <ac:spMkLst>
            <pc:docMk/>
            <pc:sldMk cId="3070612579" sldId="297"/>
            <ac:spMk id="5" creationId="{B4FC2FF5-173E-4D33-8269-98EFFD504D13}"/>
          </ac:spMkLst>
        </pc:spChg>
      </pc:sldChg>
      <pc:sldChg chg="add del">
        <pc:chgData name="Philippe BERNARDI" userId="347002578804a283" providerId="LiveId" clId="{3B05F1FC-88B4-4901-AF29-DBF3AF00E5FB}" dt="2019-11-21T18:06:51.047" v="542"/>
        <pc:sldMkLst>
          <pc:docMk/>
          <pc:sldMk cId="3383739228" sldId="297"/>
        </pc:sldMkLst>
      </pc:sldChg>
      <pc:sldChg chg="addSp delSp modSp add">
        <pc:chgData name="Philippe BERNARDI" userId="347002578804a283" providerId="LiveId" clId="{3B05F1FC-88B4-4901-AF29-DBF3AF00E5FB}" dt="2019-11-21T18:42:33.874" v="756" actId="20577"/>
        <pc:sldMkLst>
          <pc:docMk/>
          <pc:sldMk cId="2190134895" sldId="298"/>
        </pc:sldMkLst>
        <pc:spChg chg="del">
          <ac:chgData name="Philippe BERNARDI" userId="347002578804a283" providerId="LiveId" clId="{3B05F1FC-88B4-4901-AF29-DBF3AF00E5FB}" dt="2019-11-21T18:36:23.741" v="718"/>
          <ac:spMkLst>
            <pc:docMk/>
            <pc:sldMk cId="2190134895" sldId="298"/>
            <ac:spMk id="2" creationId="{E033C449-B395-4E7F-A16D-BBA2AC7301EC}"/>
          </ac:spMkLst>
        </pc:spChg>
        <pc:spChg chg="del">
          <ac:chgData name="Philippe BERNARDI" userId="347002578804a283" providerId="LiveId" clId="{3B05F1FC-88B4-4901-AF29-DBF3AF00E5FB}" dt="2019-11-21T18:36:23.741" v="718"/>
          <ac:spMkLst>
            <pc:docMk/>
            <pc:sldMk cId="2190134895" sldId="298"/>
            <ac:spMk id="3" creationId="{37424765-02F3-4758-B9E0-F905C8C0DBAD}"/>
          </ac:spMkLst>
        </pc:spChg>
        <pc:spChg chg="add mod">
          <ac:chgData name="Philippe BERNARDI" userId="347002578804a283" providerId="LiveId" clId="{3B05F1FC-88B4-4901-AF29-DBF3AF00E5FB}" dt="2019-11-21T18:42:33.874" v="756" actId="20577"/>
          <ac:spMkLst>
            <pc:docMk/>
            <pc:sldMk cId="2190134895" sldId="298"/>
            <ac:spMk id="4" creationId="{37B714D5-7001-454C-9C50-B9EE754C2E13}"/>
          </ac:spMkLst>
        </pc:spChg>
        <pc:spChg chg="add mod">
          <ac:chgData name="Philippe BERNARDI" userId="347002578804a283" providerId="LiveId" clId="{3B05F1FC-88B4-4901-AF29-DBF3AF00E5FB}" dt="2019-11-21T18:38:08.167" v="730" actId="5793"/>
          <ac:spMkLst>
            <pc:docMk/>
            <pc:sldMk cId="2190134895" sldId="298"/>
            <ac:spMk id="5" creationId="{46922A11-F91C-48AA-A386-6139B182CA8A}"/>
          </ac:spMkLst>
        </pc:spChg>
        <pc:picChg chg="add mod">
          <ac:chgData name="Philippe BERNARDI" userId="347002578804a283" providerId="LiveId" clId="{3B05F1FC-88B4-4901-AF29-DBF3AF00E5FB}" dt="2019-11-21T18:37:53.032" v="729" actId="14100"/>
          <ac:picMkLst>
            <pc:docMk/>
            <pc:sldMk cId="2190134895" sldId="298"/>
            <ac:picMk id="6" creationId="{FC4F0B99-02E5-411B-846C-66B9AE40EA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7828987" y="0"/>
            <a:ext cx="1315014" cy="6208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-13975"/>
            <a:ext cx="7828986" cy="63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019300" y="6581001"/>
            <a:ext cx="712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 Tourisme – PSAD / </a:t>
            </a:r>
            <a:r>
              <a:rPr lang="en-US" sz="1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Observatoire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</a:t>
            </a:r>
            <a:r>
              <a:rPr lang="en-US" sz="1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Tourisme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55591" y="13321"/>
            <a:ext cx="6145259" cy="581025"/>
          </a:xfrm>
        </p:spPr>
        <p:txBody>
          <a:bodyPr>
            <a:noAutofit/>
          </a:bodyPr>
          <a:lstStyle>
            <a:lvl1pPr>
              <a:defRPr sz="3700" cap="small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3" descr="pointille-01.png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534150"/>
            <a:ext cx="9144000" cy="189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" y="6454274"/>
            <a:ext cx="1144093" cy="39794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8905" y="899999"/>
            <a:ext cx="8395273" cy="5400790"/>
          </a:xfrm>
        </p:spPr>
        <p:txBody>
          <a:bodyPr/>
          <a:lstStyle>
            <a:lvl1pPr>
              <a:defRPr sz="23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9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5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5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24295" y="3668233"/>
            <a:ext cx="840370" cy="837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7878726" y="119880"/>
            <a:ext cx="0" cy="411751"/>
          </a:xfrm>
          <a:prstGeom prst="line">
            <a:avLst/>
          </a:prstGeom>
          <a:ln w="28575">
            <a:solidFill>
              <a:srgbClr val="FEF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35496" y="6597352"/>
            <a:ext cx="9128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F3962DE2-8F40-4432-B8E3-4F4E8DE89528}" type="slidenum">
              <a:rPr lang="fr-FR" sz="1050" b="1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defTabSz="457200"/>
              <a:t>‹N°›</a:t>
            </a:fld>
            <a:endParaRPr lang="fr-FR" sz="1050" b="1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-13975"/>
            <a:ext cx="2511187" cy="9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716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50" y="1820443"/>
            <a:ext cx="8229600" cy="2362199"/>
          </a:xfrm>
          <a:effectLst/>
        </p:spPr>
        <p:txBody>
          <a:bodyPr>
            <a:normAutofit/>
          </a:bodyPr>
          <a:lstStyle>
            <a:lvl1pPr>
              <a:defRPr sz="3700" b="1" cap="small" spc="0" baseline="0">
                <a:ln w="18415" cmpd="sng">
                  <a:noFill/>
                  <a:prstDash val="solid"/>
                </a:ln>
                <a:solidFill>
                  <a:srgbClr val="0A59A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08" y="6045958"/>
            <a:ext cx="1849827" cy="64341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89446"/>
            <a:ext cx="9143999" cy="55367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fr-FR" sz="2200" b="0" kern="1200" cap="small" baseline="0" dirty="0" smtClean="0">
                <a:solidFill>
                  <a:srgbClr val="FA8E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FontTx/>
              <a:buNone/>
              <a:defRPr sz="2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Sous-titres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-2"/>
            <a:ext cx="5387471" cy="20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294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50" y="1820443"/>
            <a:ext cx="8229600" cy="2362199"/>
          </a:xfrm>
          <a:effectLst/>
        </p:spPr>
        <p:txBody>
          <a:bodyPr>
            <a:normAutofit/>
          </a:bodyPr>
          <a:lstStyle>
            <a:lvl1pPr>
              <a:defRPr sz="3700" b="1" cap="small" spc="0" baseline="0">
                <a:ln w="18415" cmpd="sng">
                  <a:noFill/>
                  <a:prstDash val="solid"/>
                </a:ln>
                <a:solidFill>
                  <a:srgbClr val="0A59A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0" y="6106570"/>
            <a:ext cx="1094612" cy="5828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" y="6320232"/>
            <a:ext cx="1476576" cy="36914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89446"/>
            <a:ext cx="9143999" cy="55367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fr-FR" sz="2200" b="0" kern="1200" cap="small" baseline="0" dirty="0" smtClean="0">
                <a:solidFill>
                  <a:srgbClr val="FA8E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FontTx/>
              <a:buNone/>
              <a:defRPr sz="2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Sous-titres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07508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50" y="1820443"/>
            <a:ext cx="8229600" cy="2362199"/>
          </a:xfrm>
          <a:effectLst/>
        </p:spPr>
        <p:txBody>
          <a:bodyPr>
            <a:normAutofit/>
          </a:bodyPr>
          <a:lstStyle>
            <a:lvl1pPr>
              <a:defRPr sz="3700" b="1" cap="small" spc="0" baseline="0">
                <a:ln w="18415" cmpd="sng">
                  <a:noFill/>
                  <a:prstDash val="solid"/>
                </a:ln>
                <a:solidFill>
                  <a:srgbClr val="0A59A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0" y="6106570"/>
            <a:ext cx="1094612" cy="5828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" y="6320232"/>
            <a:ext cx="1476576" cy="36914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89446"/>
            <a:ext cx="9143999" cy="55367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fr-FR" sz="2200" b="0" kern="1200" cap="small" baseline="0" dirty="0" smtClean="0">
                <a:solidFill>
                  <a:srgbClr val="FA8E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FontTx/>
              <a:buNone/>
              <a:defRPr sz="2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>
              <a:buFontTx/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Sous-titres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037865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9CF280-BB44-4597-9078-3B1B7779C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DADBD2-DD99-2542-B292-BCB986118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 spd="slow">
    <p:wip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72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020111"/>
            <a:ext cx="6561364" cy="1480897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Colloque de la FFESSM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48" y="5761656"/>
            <a:ext cx="2467800" cy="855890"/>
          </a:xfrm>
          <a:prstGeom prst="rect">
            <a:avLst/>
          </a:prstGeom>
        </p:spPr>
      </p:pic>
      <p:pic>
        <p:nvPicPr>
          <p:cNvPr id="6" name="Image 5" descr="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50" y="561659"/>
            <a:ext cx="2880000" cy="2880000"/>
          </a:xfrm>
          <a:prstGeom prst="rect">
            <a:avLst/>
          </a:prstGeom>
        </p:spPr>
      </p:pic>
      <p:pic>
        <p:nvPicPr>
          <p:cNvPr id="7" name="Image 6" descr="A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4134" y="1402712"/>
            <a:ext cx="586128" cy="586128"/>
          </a:xfrm>
          <a:prstGeom prst="rect">
            <a:avLst/>
          </a:prstGeom>
        </p:spPr>
      </p:pic>
      <p:pic>
        <p:nvPicPr>
          <p:cNvPr id="8" name="Image 7" descr="A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8127" y="3654953"/>
            <a:ext cx="638142" cy="638142"/>
          </a:xfrm>
          <a:prstGeom prst="rect">
            <a:avLst/>
          </a:prstGeom>
        </p:spPr>
      </p:pic>
      <p:pic>
        <p:nvPicPr>
          <p:cNvPr id="12" name="Image 11" descr="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48" y="3737546"/>
            <a:ext cx="2880000" cy="2880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EE8ABD6-E015-46A2-9D04-9B56C5484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665" y="4689446"/>
            <a:ext cx="7352984" cy="553673"/>
          </a:xfrm>
        </p:spPr>
        <p:txBody>
          <a:bodyPr/>
          <a:lstStyle/>
          <a:p>
            <a:r>
              <a:rPr lang="fr-FR" sz="1800" b="1" dirty="0">
                <a:solidFill>
                  <a:schemeClr val="bg1"/>
                </a:solidFill>
              </a:rPr>
              <a:t>Hyères – 23 novembre 2019</a:t>
            </a:r>
          </a:p>
        </p:txBody>
      </p:sp>
    </p:spTree>
    <p:extLst>
      <p:ext uri="{BB962C8B-B14F-4D97-AF65-F5344CB8AC3E}">
        <p14:creationId xmlns:p14="http://schemas.microsoft.com/office/powerpoint/2010/main" val="13596139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F366B-5FE8-4F47-BE34-34E22AC1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Filière nautique régionale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1C2B0-1A51-4FEF-89A7-BA15B429C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Var = chef de file de la filière nautique régionale</a:t>
            </a:r>
          </a:p>
          <a:p>
            <a:pPr marL="0" indent="0">
              <a:buNone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Travail sur la structuration de la filière à partir de janvier 2020.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projet de programme qui sera validé par le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CoPil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dès sa création.</a:t>
            </a:r>
          </a:p>
          <a:p>
            <a:pPr marL="0" indent="0">
              <a:buNone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 d’étude marketing des clientèles du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nautisme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lvl="1">
              <a:spcBef>
                <a:spcPts val="600"/>
              </a:spcBef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collaboration avec les professionnels de la filière pour établir un questionnaire répondant à leurs besoins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(mesure du profil des clientèles ?, mieux connaitre leurs comportements ?, leurs satisfactions ?, leurs dépenses ?…)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mutualisation des coûts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(cofinancement du dispositif d’enquête entre l’ADT, les fédérations partenaires et/ou les professionnels ?)</a:t>
            </a:r>
          </a:p>
          <a:p>
            <a:pPr marL="0" indent="0">
              <a:buNone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702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893B7-2C9D-4E0D-AC66-E10DFA90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pratiques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397B82-050C-4EFF-ACB2-4972E7357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Centres de plongée</a:t>
            </a:r>
          </a:p>
        </p:txBody>
      </p:sp>
    </p:spTree>
    <p:extLst>
      <p:ext uri="{BB962C8B-B14F-4D97-AF65-F5344CB8AC3E}">
        <p14:creationId xmlns:p14="http://schemas.microsoft.com/office/powerpoint/2010/main" val="10197866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1BBFD-E2F2-4C61-93E9-C5CE0A50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activités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024BD-4727-437E-9013-99B26E9BD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Plongée d’Exploration</a:t>
            </a:r>
          </a:p>
          <a:p>
            <a:r>
              <a:rPr lang="fr-FR" dirty="0"/>
              <a:t>Plongée de Loisir</a:t>
            </a:r>
          </a:p>
          <a:p>
            <a:r>
              <a:rPr lang="fr-FR" dirty="0"/>
              <a:t>Plongée de découverte</a:t>
            </a:r>
          </a:p>
          <a:p>
            <a:r>
              <a:rPr lang="fr-FR" dirty="0"/>
              <a:t>Plongée de Formation de plongeurs</a:t>
            </a:r>
          </a:p>
          <a:p>
            <a:r>
              <a:rPr lang="fr-FR" dirty="0"/>
              <a:t>Plongée de Formation de cadres</a:t>
            </a:r>
          </a:p>
          <a:p>
            <a:r>
              <a:rPr lang="fr-FR" dirty="0"/>
              <a:t>Plongée Santé</a:t>
            </a:r>
          </a:p>
          <a:p>
            <a:r>
              <a:rPr lang="fr-FR" dirty="0"/>
              <a:t>Plongée à thème</a:t>
            </a:r>
          </a:p>
          <a:p>
            <a:r>
              <a:rPr lang="fr-FR" dirty="0"/>
              <a:t>Randonnées Palmée</a:t>
            </a:r>
          </a:p>
          <a:p>
            <a:r>
              <a:rPr lang="fr-FR" dirty="0"/>
              <a:t>Apnée</a:t>
            </a:r>
          </a:p>
          <a:p>
            <a:r>
              <a:rPr lang="fr-FR" dirty="0"/>
              <a:t>Le Tech</a:t>
            </a:r>
          </a:p>
          <a:p>
            <a:r>
              <a:rPr lang="fr-FR" dirty="0"/>
              <a:t>Autres…..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3574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4B7A-6DEB-47DB-BEE2-B9D6CC3D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Clients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CF0E1B-CBF8-49B1-B8B9-5A35111E2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groupe</a:t>
            </a:r>
          </a:p>
          <a:p>
            <a:pPr lvl="1"/>
            <a:r>
              <a:rPr lang="fr-FR" dirty="0"/>
              <a:t>Club de l’intérieur</a:t>
            </a:r>
          </a:p>
          <a:p>
            <a:pPr lvl="1"/>
            <a:r>
              <a:rPr lang="fr-FR" dirty="0"/>
              <a:t>Club local</a:t>
            </a:r>
          </a:p>
          <a:p>
            <a:pPr lvl="1"/>
            <a:r>
              <a:rPr lang="fr-FR" dirty="0"/>
              <a:t>Scolaires</a:t>
            </a:r>
          </a:p>
          <a:p>
            <a:pPr lvl="1"/>
            <a:r>
              <a:rPr lang="fr-FR" dirty="0"/>
              <a:t>Colonies</a:t>
            </a:r>
          </a:p>
          <a:p>
            <a:pPr lvl="1"/>
            <a:r>
              <a:rPr lang="fr-FR" dirty="0"/>
              <a:t>CE</a:t>
            </a:r>
          </a:p>
          <a:p>
            <a:pPr lvl="1"/>
            <a:r>
              <a:rPr lang="fr-FR" dirty="0"/>
              <a:t>Amis</a:t>
            </a:r>
          </a:p>
          <a:p>
            <a:endParaRPr lang="fr-FR" dirty="0"/>
          </a:p>
          <a:p>
            <a:r>
              <a:rPr lang="fr-FR" dirty="0"/>
              <a:t>Le passionné</a:t>
            </a:r>
          </a:p>
          <a:p>
            <a:r>
              <a:rPr lang="fr-FR" dirty="0"/>
              <a:t>La famille</a:t>
            </a:r>
          </a:p>
          <a:p>
            <a:r>
              <a:rPr lang="fr-FR" dirty="0"/>
              <a:t>Le voyageur</a:t>
            </a:r>
          </a:p>
          <a:p>
            <a:r>
              <a:rPr lang="fr-FR" dirty="0"/>
              <a:t>Le touriste</a:t>
            </a:r>
          </a:p>
          <a:p>
            <a:r>
              <a:rPr lang="fr-FR" dirty="0"/>
              <a:t>Le sportif</a:t>
            </a:r>
          </a:p>
          <a:p>
            <a:r>
              <a:rPr lang="fr-FR" dirty="0"/>
              <a:t>Le </a:t>
            </a:r>
            <a:r>
              <a:rPr lang="fr-FR" dirty="0" err="1"/>
              <a:t>deep</a:t>
            </a:r>
            <a:r>
              <a:rPr lang="fr-FR"/>
              <a:t> man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3460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7B714D5-7001-454C-9C50-B9EE754C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sont les touristes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4F0B99-02E5-411B-846C-66B9AE40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22" y="689744"/>
            <a:ext cx="8444356" cy="5835599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922A11-F91C-48AA-A386-6139B182C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348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7F60A-3E56-4259-A242-31458456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Répartitions de nos clients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2FA7DF-B345-41D1-AEBD-A82A7937F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enfants</a:t>
            </a:r>
          </a:p>
          <a:p>
            <a:r>
              <a:rPr lang="fr-FR" dirty="0"/>
              <a:t>Les ados</a:t>
            </a:r>
          </a:p>
          <a:p>
            <a:r>
              <a:rPr lang="fr-FR" dirty="0"/>
              <a:t>Les jeunes</a:t>
            </a:r>
          </a:p>
          <a:p>
            <a:r>
              <a:rPr lang="fr-FR" dirty="0"/>
              <a:t>Les adultes</a:t>
            </a:r>
          </a:p>
          <a:p>
            <a:r>
              <a:rPr lang="fr-FR" dirty="0"/>
              <a:t>Les adultes de plus de…</a:t>
            </a:r>
          </a:p>
          <a:p>
            <a:r>
              <a:rPr lang="fr-FR" dirty="0"/>
              <a:t>Les couples</a:t>
            </a:r>
          </a:p>
          <a:p>
            <a:r>
              <a:rPr lang="fr-FR" dirty="0"/>
              <a:t>Les femmes, les hommes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0193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845A993-F20C-46AA-B7BE-23A6D89C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591" y="13320"/>
            <a:ext cx="6145259" cy="1039415"/>
          </a:xfrm>
        </p:spPr>
        <p:txBody>
          <a:bodyPr>
            <a:noAutofit/>
          </a:bodyPr>
          <a:lstStyle/>
          <a:p>
            <a:r>
              <a:rPr lang="fr-FR" dirty="0"/>
              <a:t>Origine géographique  clients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FC2FF5-173E-4D33-8269-98EFFD504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Locale</a:t>
            </a:r>
          </a:p>
          <a:p>
            <a:r>
              <a:rPr lang="fr-FR" dirty="0"/>
              <a:t>Régionale</a:t>
            </a:r>
          </a:p>
          <a:p>
            <a:r>
              <a:rPr lang="fr-FR" dirty="0"/>
              <a:t>Européenne</a:t>
            </a:r>
          </a:p>
          <a:p>
            <a:r>
              <a:rPr lang="fr-FR" dirty="0"/>
              <a:t>Mondiale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6125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D6512-1E34-48A6-A23C-9AEF1001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Alors que faire?</a:t>
            </a:r>
            <a:br>
              <a:rPr lang="fr-FR" dirty="0"/>
            </a:br>
            <a:r>
              <a:rPr lang="fr-FR" dirty="0"/>
              <a:t>Quelles pratiques, Quels clients?</a:t>
            </a:r>
          </a:p>
        </p:txBody>
      </p:sp>
    </p:spTree>
    <p:extLst>
      <p:ext uri="{BB962C8B-B14F-4D97-AF65-F5344CB8AC3E}">
        <p14:creationId xmlns:p14="http://schemas.microsoft.com/office/powerpoint/2010/main" val="23134895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84D20-CD8D-45B2-9E7C-B586247C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de </a:t>
            </a:r>
            <a:br>
              <a:rPr lang="fr-FR" dirty="0"/>
            </a:br>
            <a:r>
              <a:rPr lang="fr-FR" dirty="0"/>
              <a:t>la clientèle touristique </a:t>
            </a:r>
            <a:br>
              <a:rPr lang="fr-FR" dirty="0"/>
            </a:br>
            <a:r>
              <a:rPr lang="fr-FR" dirty="0"/>
              <a:t>du Var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F7FFED-0162-4D94-A014-C516E88C2B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89446"/>
            <a:ext cx="9143999" cy="827786"/>
          </a:xfrm>
        </p:spPr>
        <p:txBody>
          <a:bodyPr/>
          <a:lstStyle/>
          <a:p>
            <a:r>
              <a:rPr lang="fr-FR" sz="1800" dirty="0"/>
              <a:t>Source : Enquête de clientèle touristique – 2010/2011</a:t>
            </a:r>
          </a:p>
          <a:p>
            <a:r>
              <a:rPr lang="fr-FR" sz="1800" dirty="0"/>
              <a:t>CRT PACA et Partenaires départementaux</a:t>
            </a:r>
          </a:p>
        </p:txBody>
      </p:sp>
    </p:spTree>
    <p:extLst>
      <p:ext uri="{BB962C8B-B14F-4D97-AF65-F5344CB8AC3E}">
        <p14:creationId xmlns:p14="http://schemas.microsoft.com/office/powerpoint/2010/main" val="27408495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53AF0-3274-4F6F-A26B-3FB69A00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Les clientèles touristiques du Var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A83563B-B320-40E1-AA81-25791681A631}"/>
              </a:ext>
            </a:extLst>
          </p:cNvPr>
          <p:cNvGrpSpPr/>
          <p:nvPr/>
        </p:nvGrpSpPr>
        <p:grpSpPr>
          <a:xfrm>
            <a:off x="3327864" y="908720"/>
            <a:ext cx="4124456" cy="3024336"/>
            <a:chOff x="395536" y="2996952"/>
            <a:chExt cx="4124456" cy="302433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1493A8C-CC95-48F1-9566-5E376678E1A7}"/>
                </a:ext>
              </a:extLst>
            </p:cNvPr>
            <p:cNvGrpSpPr/>
            <p:nvPr/>
          </p:nvGrpSpPr>
          <p:grpSpPr>
            <a:xfrm>
              <a:off x="395536" y="3308433"/>
              <a:ext cx="4124456" cy="1815992"/>
              <a:chOff x="679620" y="3429000"/>
              <a:chExt cx="4124456" cy="1815992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1810A271-782A-4E38-AA77-69D71E7C4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20" y="3429000"/>
                <a:ext cx="4124456" cy="1815992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398EADC-724E-475B-8FF6-21A5EC26CDFB}"/>
                  </a:ext>
                </a:extLst>
              </p:cNvPr>
              <p:cNvSpPr txBox="1"/>
              <p:nvPr/>
            </p:nvSpPr>
            <p:spPr>
              <a:xfrm>
                <a:off x="3315221" y="365963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85</a:t>
                </a:r>
                <a:r>
                  <a:rPr lang="fr-FR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fr-F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B7DD4DD-AD7F-4BEA-AD59-EB5EC80FD831}"/>
                  </a:ext>
                </a:extLst>
              </p:cNvPr>
              <p:cNvSpPr txBox="1"/>
              <p:nvPr/>
            </p:nvSpPr>
            <p:spPr>
              <a:xfrm>
                <a:off x="1331640" y="387533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r>
                  <a:rPr lang="fr-FR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DB29AE4-E847-467E-AF52-8D3649ED5019}"/>
                </a:ext>
              </a:extLst>
            </p:cNvPr>
            <p:cNvSpPr txBox="1"/>
            <p:nvPr/>
          </p:nvSpPr>
          <p:spPr>
            <a:xfrm>
              <a:off x="993029" y="5292497"/>
              <a:ext cx="3067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85% des nuitées sont françaises et 15% étrangères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B06A404-34A2-4219-8136-EB9864B4A97D}"/>
                </a:ext>
              </a:extLst>
            </p:cNvPr>
            <p:cNvSpPr/>
            <p:nvPr/>
          </p:nvSpPr>
          <p:spPr>
            <a:xfrm>
              <a:off x="611560" y="2996952"/>
              <a:ext cx="3908432" cy="3024336"/>
            </a:xfrm>
            <a:prstGeom prst="roundRect">
              <a:avLst/>
            </a:prstGeom>
            <a:noFill/>
            <a:ln w="12700">
              <a:solidFill>
                <a:srgbClr val="009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B5ACF24-61C1-4FA0-85F3-10240716E1D3}"/>
              </a:ext>
            </a:extLst>
          </p:cNvPr>
          <p:cNvGrpSpPr/>
          <p:nvPr/>
        </p:nvGrpSpPr>
        <p:grpSpPr>
          <a:xfrm>
            <a:off x="468614" y="1015125"/>
            <a:ext cx="2702315" cy="2676150"/>
            <a:chOff x="-675952" y="719411"/>
            <a:chExt cx="2702315" cy="2676150"/>
          </a:xfrm>
        </p:grpSpPr>
        <p:sp>
          <p:nvSpPr>
            <p:cNvPr id="11" name="Bulle narrative : ronde 10">
              <a:extLst>
                <a:ext uri="{FF2B5EF4-FFF2-40B4-BE49-F238E27FC236}">
                  <a16:creationId xmlns:a16="http://schemas.microsoft.com/office/drawing/2014/main" id="{8DE2E3C9-1CC9-4263-91F1-E0579C879588}"/>
                </a:ext>
              </a:extLst>
            </p:cNvPr>
            <p:cNvSpPr/>
            <p:nvPr/>
          </p:nvSpPr>
          <p:spPr>
            <a:xfrm>
              <a:off x="376901" y="1781773"/>
              <a:ext cx="1649462" cy="1613788"/>
            </a:xfrm>
            <a:prstGeom prst="wedgeEllipseCallout">
              <a:avLst>
                <a:gd name="adj1" fmla="val 45181"/>
                <a:gd name="adj2" fmla="val 768"/>
              </a:avLst>
            </a:prstGeom>
            <a:solidFill>
              <a:srgbClr val="00938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64,4</a:t>
              </a:r>
            </a:p>
            <a:p>
              <a:pPr algn="ctr"/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Millions de nuitées</a:t>
              </a:r>
            </a:p>
          </p:txBody>
        </p:sp>
        <p:sp>
          <p:nvSpPr>
            <p:cNvPr id="12" name="Bulle narrative : ronde 11">
              <a:extLst>
                <a:ext uri="{FF2B5EF4-FFF2-40B4-BE49-F238E27FC236}">
                  <a16:creationId xmlns:a16="http://schemas.microsoft.com/office/drawing/2014/main" id="{CD854E19-883C-48EF-B374-5BAF2819249C}"/>
                </a:ext>
              </a:extLst>
            </p:cNvPr>
            <p:cNvSpPr/>
            <p:nvPr/>
          </p:nvSpPr>
          <p:spPr>
            <a:xfrm>
              <a:off x="-675952" y="719411"/>
              <a:ext cx="1649462" cy="1613788"/>
            </a:xfrm>
            <a:prstGeom prst="wedgeEllipseCallout">
              <a:avLst>
                <a:gd name="adj1" fmla="val 49152"/>
                <a:gd name="adj2" fmla="val 1457"/>
              </a:avLst>
            </a:prstGeom>
            <a:solidFill>
              <a:srgbClr val="00938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8,4</a:t>
              </a:r>
            </a:p>
            <a:p>
              <a:pPr algn="ctr"/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Millions de touristes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435E153-380A-425E-AAFF-85A6875DC5AF}"/>
              </a:ext>
            </a:extLst>
          </p:cNvPr>
          <p:cNvSpPr txBox="1"/>
          <p:nvPr/>
        </p:nvSpPr>
        <p:spPr>
          <a:xfrm>
            <a:off x="4919121" y="1772816"/>
            <a:ext cx="78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En % nuitées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6A941FA-21F0-4477-87D7-06F91437C6AC}"/>
              </a:ext>
            </a:extLst>
          </p:cNvPr>
          <p:cNvGrpSpPr/>
          <p:nvPr/>
        </p:nvGrpSpPr>
        <p:grpSpPr>
          <a:xfrm>
            <a:off x="1115616" y="4293096"/>
            <a:ext cx="3299378" cy="1944216"/>
            <a:chOff x="244510" y="4437112"/>
            <a:chExt cx="3299378" cy="1944216"/>
          </a:xfrm>
        </p:grpSpPr>
        <p:pic>
          <p:nvPicPr>
            <p:cNvPr id="16" name="Image 15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B15FC19-DE14-4B44-A7F3-6A0D1E1B1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97" y="4653136"/>
              <a:ext cx="564206" cy="444526"/>
            </a:xfrm>
            <a:prstGeom prst="rect">
              <a:avLst/>
            </a:prstGeom>
          </p:spPr>
        </p:pic>
        <p:pic>
          <p:nvPicPr>
            <p:cNvPr id="18" name="Image 17" descr="Une image contenant dessin, lumière&#10;&#10;Description générée automatiquement">
              <a:extLst>
                <a:ext uri="{FF2B5EF4-FFF2-40B4-BE49-F238E27FC236}">
                  <a16:creationId xmlns:a16="http://schemas.microsoft.com/office/drawing/2014/main" id="{FA2A02F8-A0EF-440E-9F76-3324D83A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97" y="5194036"/>
              <a:ext cx="564206" cy="444526"/>
            </a:xfrm>
            <a:prstGeom prst="rect">
              <a:avLst/>
            </a:prstGeom>
          </p:spPr>
        </p:pic>
        <p:pic>
          <p:nvPicPr>
            <p:cNvPr id="20" name="Image 19" descr="Une image contenant dessin, table&#10;&#10;Description générée automatiquement">
              <a:extLst>
                <a:ext uri="{FF2B5EF4-FFF2-40B4-BE49-F238E27FC236}">
                  <a16:creationId xmlns:a16="http://schemas.microsoft.com/office/drawing/2014/main" id="{53BA537E-FE7B-437F-846E-8680616D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97" y="5734936"/>
              <a:ext cx="564206" cy="444526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374245A-63FE-4D8D-A76F-C357B9ED7E0E}"/>
                </a:ext>
              </a:extLst>
            </p:cNvPr>
            <p:cNvSpPr txBox="1"/>
            <p:nvPr/>
          </p:nvSpPr>
          <p:spPr>
            <a:xfrm>
              <a:off x="2271240" y="4734852"/>
              <a:ext cx="1272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Allemagne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73FB036-AFAB-4A12-B548-1458326287D1}"/>
                </a:ext>
              </a:extLst>
            </p:cNvPr>
            <p:cNvSpPr txBox="1"/>
            <p:nvPr/>
          </p:nvSpPr>
          <p:spPr>
            <a:xfrm>
              <a:off x="2271240" y="5273184"/>
              <a:ext cx="1272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Belgique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429525C-6ACC-44E4-B612-187E832DA06A}"/>
                </a:ext>
              </a:extLst>
            </p:cNvPr>
            <p:cNvSpPr txBox="1"/>
            <p:nvPr/>
          </p:nvSpPr>
          <p:spPr>
            <a:xfrm>
              <a:off x="2291673" y="5805680"/>
              <a:ext cx="1252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Pays-Bas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80517E4-6F4C-4FA3-8964-A56819DC414C}"/>
                </a:ext>
              </a:extLst>
            </p:cNvPr>
            <p:cNvSpPr txBox="1"/>
            <p:nvPr/>
          </p:nvSpPr>
          <p:spPr>
            <a:xfrm>
              <a:off x="244510" y="5030909"/>
              <a:ext cx="12522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3 des marchés étrangers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6622141A-D295-4645-ABDD-E5112DEAE89E}"/>
                </a:ext>
              </a:extLst>
            </p:cNvPr>
            <p:cNvSpPr/>
            <p:nvPr/>
          </p:nvSpPr>
          <p:spPr>
            <a:xfrm>
              <a:off x="244510" y="4437112"/>
              <a:ext cx="3299378" cy="1944216"/>
            </a:xfrm>
            <a:prstGeom prst="roundRect">
              <a:avLst/>
            </a:prstGeom>
            <a:noFill/>
            <a:ln>
              <a:solidFill>
                <a:srgbClr val="009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C3CB592-EA93-472C-9295-B84FCE9F58DB}"/>
              </a:ext>
            </a:extLst>
          </p:cNvPr>
          <p:cNvGrpSpPr/>
          <p:nvPr/>
        </p:nvGrpSpPr>
        <p:grpSpPr>
          <a:xfrm>
            <a:off x="5135074" y="4293096"/>
            <a:ext cx="3299378" cy="1944216"/>
            <a:chOff x="244510" y="4437112"/>
            <a:chExt cx="3299378" cy="1944216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AB785B8-C408-4A89-A063-0D55FC377992}"/>
                </a:ext>
              </a:extLst>
            </p:cNvPr>
            <p:cNvSpPr txBox="1"/>
            <p:nvPr/>
          </p:nvSpPr>
          <p:spPr>
            <a:xfrm>
              <a:off x="1583575" y="4965407"/>
              <a:ext cx="1735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1 - Ile-de-France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ABCBE2A-82C3-4184-9355-508F9665D91F}"/>
                </a:ext>
              </a:extLst>
            </p:cNvPr>
            <p:cNvSpPr txBox="1"/>
            <p:nvPr/>
          </p:nvSpPr>
          <p:spPr>
            <a:xfrm>
              <a:off x="1577647" y="5273184"/>
              <a:ext cx="1735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2 - Rhône-Alpes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686736C-4D19-4A54-A304-3EEA061023E4}"/>
                </a:ext>
              </a:extLst>
            </p:cNvPr>
            <p:cNvSpPr txBox="1"/>
            <p:nvPr/>
          </p:nvSpPr>
          <p:spPr>
            <a:xfrm>
              <a:off x="1577647" y="5587256"/>
              <a:ext cx="156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3 - Région Sud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F1C5561-C336-474E-857F-C2980309FDCE}"/>
                </a:ext>
              </a:extLst>
            </p:cNvPr>
            <p:cNvSpPr txBox="1"/>
            <p:nvPr/>
          </p:nvSpPr>
          <p:spPr>
            <a:xfrm>
              <a:off x="278616" y="4688408"/>
              <a:ext cx="12522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3 des marchés français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54C8C092-E72B-4272-8702-43DE9A1444AA}"/>
                </a:ext>
              </a:extLst>
            </p:cNvPr>
            <p:cNvSpPr/>
            <p:nvPr/>
          </p:nvSpPr>
          <p:spPr>
            <a:xfrm>
              <a:off x="244510" y="4437112"/>
              <a:ext cx="3299378" cy="1944216"/>
            </a:xfrm>
            <a:prstGeom prst="roundRect">
              <a:avLst/>
            </a:prstGeom>
            <a:noFill/>
            <a:ln>
              <a:solidFill>
                <a:srgbClr val="009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F6A2CCEA-9102-4FC3-BC27-1BE368348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5660" y="5333386"/>
            <a:ext cx="459253" cy="479664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ADFE5DF-6F42-4B4E-B5E7-EEC10BCB6A3B}"/>
              </a:ext>
            </a:extLst>
          </p:cNvPr>
          <p:cNvCxnSpPr/>
          <p:nvPr/>
        </p:nvCxnSpPr>
        <p:spPr>
          <a:xfrm>
            <a:off x="6362523" y="4544392"/>
            <a:ext cx="0" cy="149310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1DEBA60-238D-4E0B-838C-06CDFD66D8D9}"/>
              </a:ext>
            </a:extLst>
          </p:cNvPr>
          <p:cNvCxnSpPr/>
          <p:nvPr/>
        </p:nvCxnSpPr>
        <p:spPr>
          <a:xfrm>
            <a:off x="2378725" y="4534451"/>
            <a:ext cx="0" cy="1493106"/>
          </a:xfrm>
          <a:prstGeom prst="line">
            <a:avLst/>
          </a:prstGeom>
          <a:ln w="28575">
            <a:solidFill>
              <a:srgbClr val="009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1C09F0B-48A6-4259-98D1-5AED1C3044A9}"/>
              </a:ext>
            </a:extLst>
          </p:cNvPr>
          <p:cNvSpPr txBox="1"/>
          <p:nvPr/>
        </p:nvSpPr>
        <p:spPr>
          <a:xfrm>
            <a:off x="7614725" y="683064"/>
            <a:ext cx="149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Enquête clientèle 2010-2011 / CRT PACA / Var Tourisme </a:t>
            </a:r>
          </a:p>
        </p:txBody>
      </p:sp>
    </p:spTree>
    <p:extLst>
      <p:ext uri="{BB962C8B-B14F-4D97-AF65-F5344CB8AC3E}">
        <p14:creationId xmlns:p14="http://schemas.microsoft.com/office/powerpoint/2010/main" val="38160964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7C3353-44A5-4A6E-9337-DDEA0A55D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3" t="2166" r="2703" b="6874"/>
          <a:stretch/>
        </p:blipFill>
        <p:spPr>
          <a:xfrm>
            <a:off x="179511" y="764704"/>
            <a:ext cx="5513425" cy="33080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36AABC-32D6-4A6B-B657-E32EF949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sont nos clients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7B591-6830-45D1-A252-A9594235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6524" y="2643470"/>
            <a:ext cx="1629890" cy="907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1/3 des touristes sont des CSP+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97CD33-0AA1-46FB-AD16-6EFD1171B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573827"/>
            <a:ext cx="826469" cy="1550106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C9F6832-9E74-4125-A4D5-7D64219C9CA9}"/>
              </a:ext>
            </a:extLst>
          </p:cNvPr>
          <p:cNvSpPr txBox="1">
            <a:spLocks/>
          </p:cNvSpPr>
          <p:nvPr/>
        </p:nvSpPr>
        <p:spPr>
          <a:xfrm>
            <a:off x="7092280" y="1510336"/>
            <a:ext cx="1713447" cy="1677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54% des touristes en séjours ont un revenu supérieur à 3000€ par mois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36C3B84-195E-4B63-9714-34D501C3338F}"/>
              </a:ext>
            </a:extLst>
          </p:cNvPr>
          <p:cNvGrpSpPr/>
          <p:nvPr/>
        </p:nvGrpSpPr>
        <p:grpSpPr>
          <a:xfrm>
            <a:off x="1833652" y="4564093"/>
            <a:ext cx="5690676" cy="1440160"/>
            <a:chOff x="1331640" y="4564093"/>
            <a:chExt cx="5690676" cy="144016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B9AADA6-42FC-4086-A5B4-4416DE9940FE}"/>
                </a:ext>
              </a:extLst>
            </p:cNvPr>
            <p:cNvGrpSpPr/>
            <p:nvPr/>
          </p:nvGrpSpPr>
          <p:grpSpPr>
            <a:xfrm>
              <a:off x="3035010" y="4676015"/>
              <a:ext cx="3773316" cy="1221003"/>
              <a:chOff x="611560" y="4509120"/>
              <a:chExt cx="3773316" cy="1467133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4C2AF873-A580-41CD-8D65-9AE689F08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1560" y="4509120"/>
                <a:ext cx="432048" cy="378557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61EDADAF-278F-4EEB-BD99-DF2B72E39F88}"/>
                  </a:ext>
                </a:extLst>
              </p:cNvPr>
              <p:cNvPicPr/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603" y="5008321"/>
                <a:ext cx="396439" cy="371924"/>
              </a:xfrm>
              <a:prstGeom prst="rect">
                <a:avLst/>
              </a:prstGeom>
              <a:noFill/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6846AB6-4613-42BA-803A-CDF12FDA0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51060" y="5533058"/>
                <a:ext cx="341524" cy="378557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C0B992-A5B3-43FB-BDA4-0A5DF6150FA7}"/>
                  </a:ext>
                </a:extLst>
              </p:cNvPr>
              <p:cNvSpPr txBox="1"/>
              <p:nvPr/>
            </p:nvSpPr>
            <p:spPr>
              <a:xfrm>
                <a:off x="1163139" y="4555138"/>
                <a:ext cx="3208669" cy="36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54% de famille ou amis avec enfants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34CF426-087D-4606-A906-4BB32EB212CF}"/>
                  </a:ext>
                </a:extLst>
              </p:cNvPr>
              <p:cNvSpPr txBox="1"/>
              <p:nvPr/>
            </p:nvSpPr>
            <p:spPr>
              <a:xfrm>
                <a:off x="1176208" y="5087293"/>
                <a:ext cx="3208668" cy="36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22% de famille ou amis sans enfants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2E5C65F-5FDF-46A5-98A8-B99366A18640}"/>
                  </a:ext>
                </a:extLst>
              </p:cNvPr>
              <p:cNvSpPr txBox="1"/>
              <p:nvPr/>
            </p:nvSpPr>
            <p:spPr>
              <a:xfrm>
                <a:off x="1189668" y="5606434"/>
                <a:ext cx="2808312" cy="36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17% de couple</a:t>
                </a: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287A14-251A-4B25-B235-16EEF2B3721D}"/>
                </a:ext>
              </a:extLst>
            </p:cNvPr>
            <p:cNvSpPr txBox="1"/>
            <p:nvPr/>
          </p:nvSpPr>
          <p:spPr>
            <a:xfrm>
              <a:off x="1495451" y="4820679"/>
              <a:ext cx="1265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Une clientèle familiale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9D75787E-B984-49A2-A5B6-D4F8ABF35F8E}"/>
                </a:ext>
              </a:extLst>
            </p:cNvPr>
            <p:cNvSpPr/>
            <p:nvPr/>
          </p:nvSpPr>
          <p:spPr>
            <a:xfrm>
              <a:off x="1331640" y="4564093"/>
              <a:ext cx="5690676" cy="1440160"/>
            </a:xfrm>
            <a:prstGeom prst="roundRect">
              <a:avLst/>
            </a:prstGeom>
            <a:noFill/>
            <a:ln w="19050">
              <a:solidFill>
                <a:srgbClr val="009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729ADBF-A22A-4308-893F-432C73DD9B71}"/>
                </a:ext>
              </a:extLst>
            </p:cNvPr>
            <p:cNvCxnSpPr/>
            <p:nvPr/>
          </p:nvCxnSpPr>
          <p:spPr>
            <a:xfrm>
              <a:off x="2827311" y="4676016"/>
              <a:ext cx="0" cy="1167208"/>
            </a:xfrm>
            <a:prstGeom prst="line">
              <a:avLst/>
            </a:prstGeom>
            <a:ln>
              <a:solidFill>
                <a:srgbClr val="009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1FD82F8-2987-44AB-8357-F1B864F91244}"/>
              </a:ext>
            </a:extLst>
          </p:cNvPr>
          <p:cNvSpPr txBox="1"/>
          <p:nvPr/>
        </p:nvSpPr>
        <p:spPr>
          <a:xfrm>
            <a:off x="3722119" y="6249237"/>
            <a:ext cx="5414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Enquête clientèle 2010-2011 / CRT PACA / Var Tourisme </a:t>
            </a:r>
          </a:p>
        </p:txBody>
      </p:sp>
    </p:spTree>
    <p:extLst>
      <p:ext uri="{BB962C8B-B14F-4D97-AF65-F5344CB8AC3E}">
        <p14:creationId xmlns:p14="http://schemas.microsoft.com/office/powerpoint/2010/main" val="9829123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F2F13-04F1-4558-9A47-D29E8568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Pratiques et comportements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3C10-041E-47D0-AA8A-1325E3D45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764704"/>
            <a:ext cx="550810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activités pratiquées 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(question à choix multiples)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Plage baignade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(49%)</a:t>
            </a:r>
            <a:endParaRPr lang="fr-FR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Découverte de villages, cités de caractère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(42%)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Découverte de villes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(36%)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Marchés, visite d’artisans, de producteurs du terroir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(27%)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Pratique de la randonnée, de la promenade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(24%)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Visite de sites naturels, espaces protégés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Shopping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(18%)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Découverte de routes touristiques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(13%)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Pratiquer d’une activité de loisirs (hors rando)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(11%)</a:t>
            </a:r>
          </a:p>
          <a:p>
            <a:pPr>
              <a:buFontTx/>
              <a:buChar char="-"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reposer, ne rien faire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(42%)</a:t>
            </a:r>
          </a:p>
        </p:txBody>
      </p:sp>
      <p:pic>
        <p:nvPicPr>
          <p:cNvPr id="5" name="Image 4" descr="Une image contenant assis, gâteau, grand, horloge&#10;&#10;Description générée automatiquement">
            <a:extLst>
              <a:ext uri="{FF2B5EF4-FFF2-40B4-BE49-F238E27FC236}">
                <a16:creationId xmlns:a16="http://schemas.microsoft.com/office/drawing/2014/main" id="{946985E5-A740-4B07-AECE-40D69B79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583"/>
            <a:ext cx="3466088" cy="13967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FFB73C-E7C6-40E3-8FB1-AC8433ED95D6}"/>
              </a:ext>
            </a:extLst>
          </p:cNvPr>
          <p:cNvSpPr txBox="1"/>
          <p:nvPr/>
        </p:nvSpPr>
        <p:spPr>
          <a:xfrm>
            <a:off x="2051720" y="2727364"/>
            <a:ext cx="11399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96%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Loisirs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FF208D-7282-49DB-B688-642110DF6ACE}"/>
              </a:ext>
            </a:extLst>
          </p:cNvPr>
          <p:cNvSpPr txBox="1"/>
          <p:nvPr/>
        </p:nvSpPr>
        <p:spPr>
          <a:xfrm>
            <a:off x="-31576" y="2327255"/>
            <a:ext cx="1504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3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</a:p>
          <a:p>
            <a:pPr algn="ctr"/>
            <a:r>
              <a:rPr lang="fr-FR" sz="1200" b="1" dirty="0">
                <a:solidFill>
                  <a:srgbClr val="0093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Motif professionnel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BDD12B23-0F5E-489C-83F0-F4DE19CF4833}"/>
              </a:ext>
            </a:extLst>
          </p:cNvPr>
          <p:cNvSpPr/>
          <p:nvPr/>
        </p:nvSpPr>
        <p:spPr>
          <a:xfrm>
            <a:off x="3328900" y="764704"/>
            <a:ext cx="306996" cy="3195028"/>
          </a:xfrm>
          <a:prstGeom prst="leftBrace">
            <a:avLst>
              <a:gd name="adj1" fmla="val 197078"/>
              <a:gd name="adj2" fmla="val 48213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0542D55-B4D9-43D8-BDF4-9D15182B214E}"/>
              </a:ext>
            </a:extLst>
          </p:cNvPr>
          <p:cNvGrpSpPr/>
          <p:nvPr/>
        </p:nvGrpSpPr>
        <p:grpSpPr>
          <a:xfrm>
            <a:off x="179512" y="4509120"/>
            <a:ext cx="8799564" cy="1686288"/>
            <a:chOff x="107504" y="4725144"/>
            <a:chExt cx="8799564" cy="1686288"/>
          </a:xfrm>
        </p:grpSpPr>
        <p:pic>
          <p:nvPicPr>
            <p:cNvPr id="10" name="Image 9" descr="Une image contenant dessin, horloge&#10;&#10;Description générée automatiquement">
              <a:extLst>
                <a:ext uri="{FF2B5EF4-FFF2-40B4-BE49-F238E27FC236}">
                  <a16:creationId xmlns:a16="http://schemas.microsoft.com/office/drawing/2014/main" id="{61102CD0-C5CA-4E37-9B91-0881E41B4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8" r="11123"/>
            <a:stretch/>
          </p:blipFill>
          <p:spPr>
            <a:xfrm>
              <a:off x="292944" y="4816764"/>
              <a:ext cx="3312368" cy="136053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46F276E-02EA-45BF-BE23-DC00D3C06C7C}"/>
                </a:ext>
              </a:extLst>
            </p:cNvPr>
            <p:cNvSpPr txBox="1"/>
            <p:nvPr/>
          </p:nvSpPr>
          <p:spPr>
            <a:xfrm>
              <a:off x="755576" y="5013176"/>
              <a:ext cx="75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45%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9AFF06D-3837-4EEE-9C7F-192F1D41159D}"/>
                </a:ext>
              </a:extLst>
            </p:cNvPr>
            <p:cNvSpPr txBox="1"/>
            <p:nvPr/>
          </p:nvSpPr>
          <p:spPr>
            <a:xfrm>
              <a:off x="2572901" y="5093762"/>
              <a:ext cx="75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B446878-914C-47CE-AE8D-51C2752B9732}"/>
                </a:ext>
              </a:extLst>
            </p:cNvPr>
            <p:cNvSpPr txBox="1"/>
            <p:nvPr/>
          </p:nvSpPr>
          <p:spPr>
            <a:xfrm>
              <a:off x="236931" y="5820500"/>
              <a:ext cx="13982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Marchand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5B31D5F-831E-4B6C-A0BB-70BCBDA46EB8}"/>
                </a:ext>
              </a:extLst>
            </p:cNvPr>
            <p:cNvSpPr txBox="1"/>
            <p:nvPr/>
          </p:nvSpPr>
          <p:spPr>
            <a:xfrm>
              <a:off x="2104658" y="6045471"/>
              <a:ext cx="16924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Non Marchand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D51BC78-8029-4B1E-AE2E-7B0E4D35325B}"/>
                </a:ext>
              </a:extLst>
            </p:cNvPr>
            <p:cNvSpPr txBox="1"/>
            <p:nvPr/>
          </p:nvSpPr>
          <p:spPr>
            <a:xfrm>
              <a:off x="3819694" y="4842484"/>
              <a:ext cx="48676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Une </a:t>
              </a:r>
              <a:r>
                <a:rPr lang="fr-F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majorité de séjours dans les hébergements non marchands</a:t>
              </a: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 </a:t>
              </a:r>
              <a:r>
                <a:rPr lang="fr-F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camping, la location de meublés gîtes et l’hôtellerie </a:t>
              </a: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sont les </a:t>
              </a:r>
              <a:r>
                <a:rPr lang="fr-F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hébergements marchands privilégiés</a:t>
              </a: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par nos clients.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F25A052-E14A-4AE4-9DB8-1D8324765AD8}"/>
                </a:ext>
              </a:extLst>
            </p:cNvPr>
            <p:cNvSpPr/>
            <p:nvPr/>
          </p:nvSpPr>
          <p:spPr>
            <a:xfrm>
              <a:off x="107504" y="4725144"/>
              <a:ext cx="8799564" cy="1686288"/>
            </a:xfrm>
            <a:prstGeom prst="roundRect">
              <a:avLst/>
            </a:prstGeom>
            <a:noFill/>
            <a:ln w="19050">
              <a:solidFill>
                <a:srgbClr val="009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14647FF-8D88-4E04-A5E3-FA9E1E8F5FFC}"/>
              </a:ext>
            </a:extLst>
          </p:cNvPr>
          <p:cNvSpPr txBox="1"/>
          <p:nvPr/>
        </p:nvSpPr>
        <p:spPr>
          <a:xfrm>
            <a:off x="16310" y="847672"/>
            <a:ext cx="346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majorité de séjours « loisirs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053FAD-207E-464E-85F3-4347F8DF43D2}"/>
              </a:ext>
            </a:extLst>
          </p:cNvPr>
          <p:cNvSpPr txBox="1"/>
          <p:nvPr/>
        </p:nvSpPr>
        <p:spPr>
          <a:xfrm>
            <a:off x="3722119" y="6249237"/>
            <a:ext cx="5414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Enquête clientèle 2010-2011 / CRT PACA / Var Tourisme </a:t>
            </a:r>
          </a:p>
        </p:txBody>
      </p:sp>
    </p:spTree>
    <p:extLst>
      <p:ext uri="{BB962C8B-B14F-4D97-AF65-F5344CB8AC3E}">
        <p14:creationId xmlns:p14="http://schemas.microsoft.com/office/powerpoint/2010/main" val="40249493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A244E-FD17-4C03-8D22-214B9CB8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dépenses</a:t>
            </a: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9BE6DE67-64CA-4939-A937-104BCD5B1AAF}"/>
              </a:ext>
            </a:extLst>
          </p:cNvPr>
          <p:cNvSpPr/>
          <p:nvPr/>
        </p:nvSpPr>
        <p:spPr>
          <a:xfrm>
            <a:off x="179512" y="1250397"/>
            <a:ext cx="2232248" cy="2232248"/>
          </a:xfrm>
          <a:prstGeom prst="wedgeEllipseCallout">
            <a:avLst>
              <a:gd name="adj1" fmla="val 35256"/>
              <a:gd name="adj2" fmla="val 767"/>
            </a:avLst>
          </a:prstGeom>
          <a:solidFill>
            <a:srgbClr val="00938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</a:t>
            </a:r>
          </a:p>
          <a:p>
            <a:pPr algn="ctr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Milliards d’Euros de recette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00AF540-F0E4-4ACC-B57B-5CCD1F54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51" y="3194374"/>
            <a:ext cx="938129" cy="10656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0B033B-60E7-48BF-BE20-8B1E2358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46" y="1851948"/>
            <a:ext cx="1038225" cy="117936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2DA7998-2C65-42FA-B960-0FAAB1AAC6D8}"/>
              </a:ext>
            </a:extLst>
          </p:cNvPr>
          <p:cNvSpPr txBox="1"/>
          <p:nvPr/>
        </p:nvSpPr>
        <p:spPr>
          <a:xfrm>
            <a:off x="4050806" y="2087133"/>
            <a:ext cx="3974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93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56,6€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jour et par personne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(tous modes d’hébergements confondus)</a:t>
            </a:r>
            <a:endParaRPr lang="fr-FR" sz="2400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F07AAE-82D3-43F0-8425-16B938C6CABA}"/>
              </a:ext>
            </a:extLst>
          </p:cNvPr>
          <p:cNvSpPr txBox="1"/>
          <p:nvPr/>
        </p:nvSpPr>
        <p:spPr>
          <a:xfrm>
            <a:off x="5027898" y="3436547"/>
            <a:ext cx="352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49€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jour et par personne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(tous modes d’hébergements confondus)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5EF2DB-8B35-46EE-9BFD-5147A03D30C8}"/>
              </a:ext>
            </a:extLst>
          </p:cNvPr>
          <p:cNvSpPr txBox="1"/>
          <p:nvPr/>
        </p:nvSpPr>
        <p:spPr>
          <a:xfrm>
            <a:off x="5027898" y="3119021"/>
            <a:ext cx="267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EPENSE DES FRANCAIS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43FA7F7-B8C7-4A5D-9679-F9906BBFA8D8}"/>
              </a:ext>
            </a:extLst>
          </p:cNvPr>
          <p:cNvCxnSpPr>
            <a:cxnSpLocks/>
          </p:cNvCxnSpPr>
          <p:nvPr/>
        </p:nvCxnSpPr>
        <p:spPr>
          <a:xfrm>
            <a:off x="4991894" y="3464444"/>
            <a:ext cx="3564395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B0AADA1-22B5-43B1-A07A-1A4834F7DC9B}"/>
              </a:ext>
            </a:extLst>
          </p:cNvPr>
          <p:cNvGrpSpPr/>
          <p:nvPr/>
        </p:nvGrpSpPr>
        <p:grpSpPr>
          <a:xfrm>
            <a:off x="4210830" y="4488557"/>
            <a:ext cx="4482711" cy="1172691"/>
            <a:chOff x="4584154" y="4466108"/>
            <a:chExt cx="4482711" cy="117269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90F497F-3646-44D6-B9D6-98BD3BEF9429}"/>
                </a:ext>
              </a:extLst>
            </p:cNvPr>
            <p:cNvSpPr txBox="1"/>
            <p:nvPr/>
          </p:nvSpPr>
          <p:spPr>
            <a:xfrm>
              <a:off x="5538474" y="4831906"/>
              <a:ext cx="352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111€ 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 jour et par personne </a:t>
              </a:r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(tous modes d’hébergements confondus)</a:t>
              </a:r>
              <a:endPara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A89ECE1-61AF-4118-853B-F84520094495}"/>
                </a:ext>
              </a:extLst>
            </p:cNvPr>
            <p:cNvSpPr txBox="1"/>
            <p:nvPr/>
          </p:nvSpPr>
          <p:spPr>
            <a:xfrm>
              <a:off x="5401222" y="4466108"/>
              <a:ext cx="2678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r>
                <a:rPr lang="fr-FR" sz="1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EPENSE DES ETRANGERS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33DE9EED-BE6F-4C91-A4A2-B012BCB7BE68}"/>
                </a:ext>
              </a:extLst>
            </p:cNvPr>
            <p:cNvCxnSpPr>
              <a:cxnSpLocks/>
            </p:cNvCxnSpPr>
            <p:nvPr/>
          </p:nvCxnSpPr>
          <p:spPr>
            <a:xfrm>
              <a:off x="5393053" y="4789159"/>
              <a:ext cx="3571435" cy="427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CACB65A9-908E-4EB7-BB80-717462A5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4154" y="4573135"/>
              <a:ext cx="938129" cy="1065664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02D46657-0526-47F3-B09E-FB8F6FC7919C}"/>
              </a:ext>
            </a:extLst>
          </p:cNvPr>
          <p:cNvSpPr txBox="1"/>
          <p:nvPr/>
        </p:nvSpPr>
        <p:spPr>
          <a:xfrm>
            <a:off x="3857970" y="1689867"/>
            <a:ext cx="26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3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1600" b="1" dirty="0">
                <a:solidFill>
                  <a:srgbClr val="0093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EPENSE GLOBALE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6B94A23-6E35-43B7-8AA1-EAB55919F0A0}"/>
              </a:ext>
            </a:extLst>
          </p:cNvPr>
          <p:cNvCxnSpPr>
            <a:cxnSpLocks/>
          </p:cNvCxnSpPr>
          <p:nvPr/>
        </p:nvCxnSpPr>
        <p:spPr>
          <a:xfrm>
            <a:off x="3877825" y="2039072"/>
            <a:ext cx="4714469" cy="40254"/>
          </a:xfrm>
          <a:prstGeom prst="line">
            <a:avLst/>
          </a:prstGeom>
          <a:ln>
            <a:solidFill>
              <a:srgbClr val="00938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1817AC68-A43A-485D-ADD7-AD0F812B3298}"/>
              </a:ext>
            </a:extLst>
          </p:cNvPr>
          <p:cNvSpPr txBox="1"/>
          <p:nvPr/>
        </p:nvSpPr>
        <p:spPr>
          <a:xfrm>
            <a:off x="3952038" y="609745"/>
            <a:ext cx="5168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Enquête clientèle 2010-2011 / CRT PACA / Var Tourisme 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BBFBA812-0451-46CC-A8BE-61FAA6C84BF1}"/>
              </a:ext>
            </a:extLst>
          </p:cNvPr>
          <p:cNvGrpSpPr/>
          <p:nvPr/>
        </p:nvGrpSpPr>
        <p:grpSpPr>
          <a:xfrm>
            <a:off x="1603381" y="1065731"/>
            <a:ext cx="1076078" cy="1367058"/>
            <a:chOff x="1603381" y="796062"/>
            <a:chExt cx="1076078" cy="1367058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6D36999-002D-41C9-926D-C3FBD788D414}"/>
                </a:ext>
              </a:extLst>
            </p:cNvPr>
            <p:cNvSpPr txBox="1"/>
            <p:nvPr/>
          </p:nvSpPr>
          <p:spPr>
            <a:xfrm rot="1310594">
              <a:off x="1603381" y="79606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Co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FF17CBD-AEB9-4B1C-A1AC-FC124F628C77}"/>
                </a:ext>
              </a:extLst>
            </p:cNvPr>
            <p:cNvSpPr txBox="1"/>
            <p:nvPr/>
          </p:nvSpPr>
          <p:spPr>
            <a:xfrm rot="2303153">
              <a:off x="1814423" y="977218"/>
              <a:ext cx="55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ns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DD46AC2-0EDF-453A-964F-EA9B0C681943}"/>
                </a:ext>
              </a:extLst>
            </p:cNvPr>
            <p:cNvSpPr txBox="1"/>
            <p:nvPr/>
          </p:nvSpPr>
          <p:spPr>
            <a:xfrm rot="2979496">
              <a:off x="1966823" y="1129618"/>
              <a:ext cx="55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om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979B66D-BCE7-4A1D-ADAB-DB7FF46304F5}"/>
                </a:ext>
              </a:extLst>
            </p:cNvPr>
            <p:cNvSpPr txBox="1"/>
            <p:nvPr/>
          </p:nvSpPr>
          <p:spPr>
            <a:xfrm rot="3830200">
              <a:off x="2134274" y="1381972"/>
              <a:ext cx="55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ma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4CE85FC-ECE2-4305-9AF5-C4AED3C977E1}"/>
                </a:ext>
              </a:extLst>
            </p:cNvPr>
            <p:cNvSpPr txBox="1"/>
            <p:nvPr/>
          </p:nvSpPr>
          <p:spPr>
            <a:xfrm rot="4514842">
              <a:off x="2210748" y="1665824"/>
              <a:ext cx="55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ti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4373867-4D1B-4B6A-B992-402E6A8CB0AC}"/>
                </a:ext>
              </a:extLst>
            </p:cNvPr>
            <p:cNvSpPr txBox="1"/>
            <p:nvPr/>
          </p:nvSpPr>
          <p:spPr>
            <a:xfrm rot="5076018">
              <a:off x="2270012" y="1753673"/>
              <a:ext cx="449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9381"/>
                  </a:solidFill>
                </a:rPr>
                <a:t>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7762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83A41-ED26-416B-82FB-E094F657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Enquête clientèle 2020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0671D59-C709-4A69-9378-6CB1EB9F7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83722"/>
              </p:ext>
            </p:extLst>
          </p:nvPr>
        </p:nvGraphicFramePr>
        <p:xfrm>
          <a:off x="154182" y="1028700"/>
          <a:ext cx="8835636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539">
                  <a:extLst>
                    <a:ext uri="{9D8B030D-6E8A-4147-A177-3AD203B41FA5}">
                      <a16:colId xmlns:a16="http://schemas.microsoft.com/office/drawing/2014/main" val="3254010399"/>
                    </a:ext>
                  </a:extLst>
                </a:gridCol>
                <a:gridCol w="6811097">
                  <a:extLst>
                    <a:ext uri="{9D8B030D-6E8A-4147-A177-3AD203B41FA5}">
                      <a16:colId xmlns:a16="http://schemas.microsoft.com/office/drawing/2014/main" val="2996444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Réactualisation de l’enquête clientèle de 2010-2011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86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Comité technique et de pilotage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CRT Région Sud, Conseil Régional et les partenaires départementaux, que sont Var Tourisme, Côte d’Azur France, Vaucluse Provence Attractivité, Provence Tourisme, les agences de développement des Alpes de Haute-Provence et des Hautes-Alpes.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32421"/>
                  </a:ext>
                </a:extLst>
              </a:tr>
              <a:tr h="116944">
                <a:tc>
                  <a:txBody>
                    <a:bodyPr/>
                    <a:lstStyle/>
                    <a:p>
                      <a:pPr algn="l"/>
                      <a:endParaRPr lang="fr-FR" sz="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4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Lancement terrain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 décembre 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33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9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Une observation des pratiques de nos visiteurs sous différents angles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 profil des visiteurs </a:t>
                      </a:r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fr-F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touristes, résidents de la région… (qui sont-ils ? C’est-à-dire leur origine géographique, profil socio-démographique …)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 pratiques et comportements </a:t>
                      </a:r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fr-F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quels types de séjours (professionnel ? d’agrément ?...) que font-ils ? Comment préparent-ils leur visite ? Quels modes d’hébergement ? La durée du séjour ? Quelles pratiques ?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 dépenses touristiques </a:t>
                      </a:r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fr-F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quelles consommations ? Quelle ventilation poste (hébergement, restaurant, courses alimentaires, activités…)</a:t>
                      </a:r>
                      <a:endParaRPr lang="fr-FR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51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2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endParaRPr lang="fr-FR" sz="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Quels périmètres?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 résultats à minima à l’échelle du Var et des EPCI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1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008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7F59-715D-4AD3-9F83-9E05C7E8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Enquête clientèle 2020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DDA88B-44E7-4DEE-BDA3-7FDE1347C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124744"/>
            <a:ext cx="8395273" cy="1152129"/>
          </a:xfrm>
        </p:spPr>
        <p:txBody>
          <a:bodyPr/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dispositif lourd et coûteux qui ne peut être renouvelé tous les ans.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mutualisation des coûts, pour un résultat répondant à nos besoins 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E66323D-E88A-46EF-8221-E9AB7B84C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85494"/>
              </p:ext>
            </p:extLst>
          </p:nvPr>
        </p:nvGraphicFramePr>
        <p:xfrm>
          <a:off x="1655591" y="2708920"/>
          <a:ext cx="5616624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71325905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5366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COUT TOTAL du dispositif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3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560 000€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5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CRT Région Sud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6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 Tourisme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4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Provence Tourisme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CRT Côte d’Azur France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3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Vaucluse Provence Attractivité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Alpes de Haute-Provence Tourisme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1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Hautes-Alpes Tourisme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938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25 000€ sur 2 ans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0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597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63375-5CF6-4F72-838C-052476DF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Enquête clientèle 2020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F78CFF-478D-4D10-99EB-056F98A33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764704"/>
            <a:ext cx="8532948" cy="2664296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Quels éléments par rapport au nautisme ?</a:t>
            </a:r>
          </a:p>
          <a:p>
            <a:pPr lvl="1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question relative aux activités pratiquées lors du séjour aborde 5 groupes d’activités du nautisme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Plage, baignade (mer, lac, rivière)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Plaisance, bateau à moteur, voilier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Activités subaquatiques : plongée, apnée, randonnée palmée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Voile légère : planche à voile, kite surf, dériveur, catamaran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Activité à rame : paddle, kayak, canoë, aviron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F550E0E-1940-44A1-8BA2-FD7461BC5052}"/>
              </a:ext>
            </a:extLst>
          </p:cNvPr>
          <p:cNvSpPr txBox="1">
            <a:spLocks/>
          </p:cNvSpPr>
          <p:nvPr/>
        </p:nvSpPr>
        <p:spPr>
          <a:xfrm>
            <a:off x="395536" y="3573016"/>
            <a:ext cx="828092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0A59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Attention,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cette enquête ne s’adresse pas uniquement aux clientèles nautiques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mais à l’ensemble des touristes en séjour dans le Var. Toutefois,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l’enquête révélera si certains touristes ont pratiqué une activité nautique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 le biais de filtres et si le nombre de questionnaires est suffisant, nous serons en mesure de déterminer un profil des touristes qui ont pratiqué une activité nautique. Mais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nous ne serons pas en mesure de dire s’ils sont venus dans le Var avec pour motif principal la pratique d’une activité nautique en particulier.</a:t>
            </a:r>
          </a:p>
        </p:txBody>
      </p:sp>
    </p:spTree>
    <p:extLst>
      <p:ext uri="{BB962C8B-B14F-4D97-AF65-F5344CB8AC3E}">
        <p14:creationId xmlns:p14="http://schemas.microsoft.com/office/powerpoint/2010/main" val="32262833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bel">
      <a:majorFont>
        <a:latin typeface="ItcKabel-Demi"/>
        <a:ea typeface=""/>
        <a:cs typeface=""/>
      </a:majorFont>
      <a:minorFont>
        <a:latin typeface="ItcKabel-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1031</Words>
  <Application>Microsoft Office PowerPoint</Application>
  <PresentationFormat>Affichage à l'écran (4:3)</PresentationFormat>
  <Paragraphs>168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ItcKabel-Demi</vt:lpstr>
      <vt:lpstr>Tahoma</vt:lpstr>
      <vt:lpstr>Wingdings</vt:lpstr>
      <vt:lpstr>1_Office Theme</vt:lpstr>
      <vt:lpstr>Colloque de la FFESSM</vt:lpstr>
      <vt:lpstr>Profil de  la clientèle touristique  du Var</vt:lpstr>
      <vt:lpstr>Les clientèles touristiques du Var</vt:lpstr>
      <vt:lpstr>Qui sont nos clients ?</vt:lpstr>
      <vt:lpstr>Pratiques et comportements</vt:lpstr>
      <vt:lpstr>Les dépenses</vt:lpstr>
      <vt:lpstr>Enquête clientèle 2020</vt:lpstr>
      <vt:lpstr>Enquête clientèle 2020</vt:lpstr>
      <vt:lpstr>Enquête clientèle 2020</vt:lpstr>
      <vt:lpstr>Filière nautique régionale</vt:lpstr>
      <vt:lpstr>Les pratiques</vt:lpstr>
      <vt:lpstr>Nos activités</vt:lpstr>
      <vt:lpstr>Nos Clients</vt:lpstr>
      <vt:lpstr>Que sont les touristes</vt:lpstr>
      <vt:lpstr>Répartitions de nos clients</vt:lpstr>
      <vt:lpstr>Origine géographique  clients</vt:lpstr>
      <vt:lpstr>Alors que faire? Quelles pratiques, Quels clients?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fréquentation touristique de Hyères-Les-Palmiers</dc:title>
  <dc:creator>Celine GARDY</dc:creator>
  <cp:lastModifiedBy>Philippe BERNARDI</cp:lastModifiedBy>
  <cp:revision>505</cp:revision>
  <dcterms:created xsi:type="dcterms:W3CDTF">2018-03-30T07:32:32Z</dcterms:created>
  <dcterms:modified xsi:type="dcterms:W3CDTF">2019-11-21T19:10:42Z</dcterms:modified>
</cp:coreProperties>
</file>