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pe BERNARDI" userId="347002578804a283" providerId="LiveId" clId="{76AC79C9-0BEF-4ED7-B106-D39B8A157B95}"/>
    <pc:docChg chg="custSel modSld">
      <pc:chgData name="Philippe BERNARDI" userId="347002578804a283" providerId="LiveId" clId="{76AC79C9-0BEF-4ED7-B106-D39B8A157B95}" dt="2019-11-21T21:56:49.444" v="95" actId="313"/>
      <pc:docMkLst>
        <pc:docMk/>
      </pc:docMkLst>
      <pc:sldChg chg="modSp">
        <pc:chgData name="Philippe BERNARDI" userId="347002578804a283" providerId="LiveId" clId="{76AC79C9-0BEF-4ED7-B106-D39B8A157B95}" dt="2019-11-21T21:56:49.444" v="95" actId="313"/>
        <pc:sldMkLst>
          <pc:docMk/>
          <pc:sldMk cId="1993122517" sldId="256"/>
        </pc:sldMkLst>
        <pc:spChg chg="mod">
          <ac:chgData name="Philippe BERNARDI" userId="347002578804a283" providerId="LiveId" clId="{76AC79C9-0BEF-4ED7-B106-D39B8A157B95}" dt="2019-11-21T21:56:49.444" v="95" actId="313"/>
          <ac:spMkLst>
            <pc:docMk/>
            <pc:sldMk cId="1993122517" sldId="256"/>
            <ac:spMk id="2" creationId="{3448F516-5B09-4D38-A9F0-D7E9F91534D6}"/>
          </ac:spMkLst>
        </pc:spChg>
      </pc:sldChg>
      <pc:sldChg chg="modSp">
        <pc:chgData name="Philippe BERNARDI" userId="347002578804a283" providerId="LiveId" clId="{76AC79C9-0BEF-4ED7-B106-D39B8A157B95}" dt="2019-11-21T21:41:39.149" v="22" actId="20577"/>
        <pc:sldMkLst>
          <pc:docMk/>
          <pc:sldMk cId="1671509605" sldId="258"/>
        </pc:sldMkLst>
        <pc:spChg chg="mod">
          <ac:chgData name="Philippe BERNARDI" userId="347002578804a283" providerId="LiveId" clId="{76AC79C9-0BEF-4ED7-B106-D39B8A157B95}" dt="2019-11-21T21:41:39.149" v="22" actId="20577"/>
          <ac:spMkLst>
            <pc:docMk/>
            <pc:sldMk cId="1671509605" sldId="258"/>
            <ac:spMk id="3" creationId="{5E8BF2F1-FF2D-456C-9C02-C410F3E1B737}"/>
          </ac:spMkLst>
        </pc:spChg>
      </pc:sldChg>
      <pc:sldChg chg="modSp">
        <pc:chgData name="Philippe BERNARDI" userId="347002578804a283" providerId="LiveId" clId="{76AC79C9-0BEF-4ED7-B106-D39B8A157B95}" dt="2019-11-21T21:44:53.346" v="48" actId="20577"/>
        <pc:sldMkLst>
          <pc:docMk/>
          <pc:sldMk cId="1854902199" sldId="259"/>
        </pc:sldMkLst>
        <pc:spChg chg="mod">
          <ac:chgData name="Philippe BERNARDI" userId="347002578804a283" providerId="LiveId" clId="{76AC79C9-0BEF-4ED7-B106-D39B8A157B95}" dt="2019-11-21T21:44:53.346" v="48" actId="20577"/>
          <ac:spMkLst>
            <pc:docMk/>
            <pc:sldMk cId="1854902199" sldId="259"/>
            <ac:spMk id="3" creationId="{1363424E-36F0-44F3-8514-8919AF8C44A6}"/>
          </ac:spMkLst>
        </pc:spChg>
      </pc:sldChg>
      <pc:sldChg chg="modSp">
        <pc:chgData name="Philippe BERNARDI" userId="347002578804a283" providerId="LiveId" clId="{76AC79C9-0BEF-4ED7-B106-D39B8A157B95}" dt="2019-11-21T21:53:10.123" v="94" actId="20577"/>
        <pc:sldMkLst>
          <pc:docMk/>
          <pc:sldMk cId="201349411" sldId="260"/>
        </pc:sldMkLst>
        <pc:spChg chg="mod">
          <ac:chgData name="Philippe BERNARDI" userId="347002578804a283" providerId="LiveId" clId="{76AC79C9-0BEF-4ED7-B106-D39B8A157B95}" dt="2019-11-21T21:53:10.123" v="94" actId="20577"/>
          <ac:spMkLst>
            <pc:docMk/>
            <pc:sldMk cId="201349411" sldId="260"/>
            <ac:spMk id="3" creationId="{E82B5C37-2243-4CA3-A06E-166F75C675D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8F516-5B09-4D38-A9F0-D7E9F91534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Travailleur Indépendant</a:t>
            </a:r>
            <a:br>
              <a:rPr lang="fr-FR" dirty="0"/>
            </a:br>
            <a:r>
              <a:rPr lang="fr-FR" dirty="0"/>
              <a:t>Auto entrepreneur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0A0F6D-C8F5-464B-8A5F-189D2EA85C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dénommé micro-entrepreneur depuis le 1er janvier 2016, est une forme indépendante d’exercice individuel d’une activité commerciale, artisanale ou libérale qui entre dans le champ de la présomption de non-salariat établie par le Code du travail </a:t>
            </a:r>
          </a:p>
        </p:txBody>
      </p:sp>
    </p:spTree>
    <p:extLst>
      <p:ext uri="{BB962C8B-B14F-4D97-AF65-F5344CB8AC3E}">
        <p14:creationId xmlns:p14="http://schemas.microsoft.com/office/powerpoint/2010/main" val="199312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B99AE-2185-499C-890B-1DA1C38C2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Obligations du micro-entrepreneur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63424E-36F0-44F3-8514-8919AF8C44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Obligation de déclaration</a:t>
            </a:r>
          </a:p>
          <a:p>
            <a:r>
              <a:rPr lang="fr-FR" dirty="0"/>
              <a:t>Obligation de qualification </a:t>
            </a:r>
          </a:p>
          <a:p>
            <a:r>
              <a:rPr lang="fr-FR" dirty="0"/>
              <a:t>Obligation d’être détenteur d’une carte professionnelle</a:t>
            </a:r>
          </a:p>
          <a:p>
            <a:r>
              <a:rPr lang="fr-FR" dirty="0"/>
              <a:t>Obligation de recyclage</a:t>
            </a:r>
          </a:p>
          <a:p>
            <a:r>
              <a:rPr lang="fr-FR" dirty="0"/>
              <a:t>Obligation d’assurance en responsabilité civile professionnelle</a:t>
            </a:r>
          </a:p>
          <a:p>
            <a:r>
              <a:rPr lang="fr-FR" dirty="0"/>
              <a:t>Obligation d’être à jour des cotisations sociales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4902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7B8C84-3D60-446C-B9CD-A2EFDEDC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40945"/>
          </a:xfrm>
        </p:spPr>
        <p:txBody>
          <a:bodyPr/>
          <a:lstStyle/>
          <a:p>
            <a:r>
              <a:rPr lang="fr-FR" dirty="0"/>
              <a:t>requalification en contrat salarié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B5C37-2243-4CA3-A06E-166F75C675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4198"/>
            <a:ext cx="10363826" cy="5114167"/>
          </a:xfrm>
        </p:spPr>
        <p:txBody>
          <a:bodyPr/>
          <a:lstStyle/>
          <a:p>
            <a:r>
              <a:rPr lang="fr-FR" dirty="0"/>
              <a:t>Le micro-entrepreneur exerce dans les locaux de l’entreprise ou du club;</a:t>
            </a:r>
          </a:p>
          <a:p>
            <a:r>
              <a:rPr lang="fr-FR" dirty="0"/>
              <a:t>Les adhérents du club ou les clients de l’entreprise constituent la clientèle de ce micro-entrepreneur ;</a:t>
            </a:r>
          </a:p>
          <a:p>
            <a:r>
              <a:rPr lang="fr-FR" dirty="0"/>
              <a:t>Le club ou l’entreprise (et non la clientèle) rémunère le micro-entrepreneur;</a:t>
            </a:r>
          </a:p>
          <a:p>
            <a:r>
              <a:rPr lang="fr-FR" dirty="0"/>
              <a:t>Le micro-</a:t>
            </a:r>
            <a:r>
              <a:rPr lang="fr-FR" dirty="0" err="1"/>
              <a:t>ent</a:t>
            </a:r>
            <a:r>
              <a:rPr lang="fr-FR" dirty="0"/>
              <a:t> est soumis à un planning, à un pouvoir disciplinaire de l’employeur;</a:t>
            </a:r>
          </a:p>
          <a:p>
            <a:r>
              <a:rPr lang="fr-FR" dirty="0"/>
              <a:t>Lien de subordination, liberté pédagogique, horaires, matériel du club ou de l’entreprise;</a:t>
            </a:r>
          </a:p>
          <a:p>
            <a:r>
              <a:rPr lang="fr-FR" dirty="0"/>
              <a:t>Le micro-entrepreneur est un ancien salarié;</a:t>
            </a:r>
          </a:p>
          <a:p>
            <a:r>
              <a:rPr lang="fr-FR" dirty="0"/>
              <a:t>Le micro-entrepreneur exerce seulement dans cette structure;</a:t>
            </a:r>
          </a:p>
          <a:p>
            <a:r>
              <a:rPr lang="fr-FR" dirty="0"/>
              <a:t>Absence de contrat de prestation de service;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34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120D15-1BFF-4F16-B425-3111B9927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486" y="250853"/>
            <a:ext cx="10364451" cy="887600"/>
          </a:xfrm>
        </p:spPr>
        <p:txBody>
          <a:bodyPr/>
          <a:lstStyle/>
          <a:p>
            <a:r>
              <a:rPr lang="fr-FR" dirty="0"/>
              <a:t>Risques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BF2F1-FF2D-456C-9C02-C410F3E1B73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3614" y="1286634"/>
            <a:ext cx="10783986" cy="5219362"/>
          </a:xfrm>
        </p:spPr>
        <p:txBody>
          <a:bodyPr>
            <a:normAutofit fontScale="70000" lnSpcReduction="20000"/>
          </a:bodyPr>
          <a:lstStyle/>
          <a:p>
            <a:r>
              <a:rPr lang="fr-FR" sz="2600" dirty="0"/>
              <a:t>Risque pénal. poursuites pour travail dissimulé par dissimulation d’emploi salarié</a:t>
            </a:r>
          </a:p>
          <a:p>
            <a:r>
              <a:rPr lang="fr-FR" sz="2600" dirty="0"/>
              <a:t>Risque de redressement Urssaf. Lorsqu’un « faux indépendant » est découvert à l’occasion d’un contrôle Urssaf, cette dernière peut attraire la société devant les juridictions de sécurité sociale afin de réintégrer dans l’assiette des cotisations les sommes versées</a:t>
            </a:r>
          </a:p>
          <a:p>
            <a:r>
              <a:rPr lang="fr-FR" sz="2600" dirty="0"/>
              <a:t>Risque prud’homal. le « faux indépendant » peut saisir le conseil des prud’hommes afin de tirer toutes les conséquences civiles de la requalification de son contrat et de son éventuelle rupture, c’est-à-dire obtenir l’application de l’ensemble des règles du Code du travail pour la période requalifiée, ce qui peut notamment recouvrir le versement de :</a:t>
            </a:r>
          </a:p>
          <a:p>
            <a:pPr marL="0" indent="0">
              <a:buNone/>
            </a:pPr>
            <a:r>
              <a:rPr lang="fr-FR" sz="2600" dirty="0"/>
              <a:t>   – un rappel de salaires si les minima légaux ou conventionnels n’ont pas été respectés ;</a:t>
            </a:r>
            <a:br>
              <a:rPr lang="fr-FR" sz="2600" dirty="0"/>
            </a:br>
            <a:r>
              <a:rPr lang="fr-FR" sz="2600" dirty="0"/>
              <a:t>   – une indemnité compensatrice de congés payés ;</a:t>
            </a:r>
            <a:br>
              <a:rPr lang="fr-FR" sz="2600" dirty="0"/>
            </a:br>
            <a:r>
              <a:rPr lang="fr-FR" sz="2600" dirty="0"/>
              <a:t>   – une indemnité compensatrice de préavis ;</a:t>
            </a:r>
            <a:br>
              <a:rPr lang="fr-FR" sz="2600" dirty="0"/>
            </a:br>
            <a:r>
              <a:rPr lang="fr-FR" sz="2600" dirty="0"/>
              <a:t>   – l’indemnité légale ou conventionnelle de licenciement ;</a:t>
            </a:r>
            <a:br>
              <a:rPr lang="fr-FR" sz="2600" dirty="0"/>
            </a:br>
            <a:r>
              <a:rPr lang="fr-FR" sz="2600" dirty="0"/>
              <a:t>   – une indemnité pour licenciement sans cause réelle et sérieuse ;</a:t>
            </a:r>
            <a:br>
              <a:rPr lang="fr-FR" sz="2600" dirty="0"/>
            </a:br>
            <a:r>
              <a:rPr lang="fr-FR" sz="2600" dirty="0"/>
              <a:t>   – une indemnité forfaitaire pour travail dissimulé égale à six mois de salaire;</a:t>
            </a:r>
            <a:br>
              <a:rPr lang="fr-FR" sz="2600" dirty="0"/>
            </a:br>
            <a:r>
              <a:rPr lang="fr-FR" sz="2600" dirty="0"/>
              <a:t>   – un éventuel rappel d’heures supplémentaires ;</a:t>
            </a:r>
            <a:br>
              <a:rPr lang="fr-FR" sz="2600" dirty="0"/>
            </a:b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671509605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96</TotalTime>
  <Words>369</Words>
  <Application>Microsoft Office PowerPoint</Application>
  <PresentationFormat>Grand écran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Tw Cen MT</vt:lpstr>
      <vt:lpstr>Ronds dans l’eau</vt:lpstr>
      <vt:lpstr>Travailleur Indépendant Auto entrepreneur </vt:lpstr>
      <vt:lpstr>Obligations du micro-entrepreneur</vt:lpstr>
      <vt:lpstr>requalification en contrat salarié</vt:lpstr>
      <vt:lpstr>Risques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Travailleur Independant Auto entrepreneur</dc:title>
  <dc:creator>Philippe BERNARDI</dc:creator>
  <cp:lastModifiedBy>Philippe BERNARDI</cp:lastModifiedBy>
  <cp:revision>6</cp:revision>
  <dcterms:created xsi:type="dcterms:W3CDTF">2019-11-21T20:48:30Z</dcterms:created>
  <dcterms:modified xsi:type="dcterms:W3CDTF">2019-11-22T07:28:26Z</dcterms:modified>
</cp:coreProperties>
</file>