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256" r:id="rId2"/>
    <p:sldId id="260" r:id="rId3"/>
    <p:sldId id="261" r:id="rId4"/>
    <p:sldId id="262" r:id="rId5"/>
    <p:sldId id="263" r:id="rId6"/>
    <p:sldId id="265" r:id="rId7"/>
    <p:sldId id="264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FE67CB-DF03-4EFF-B86E-298728ABDECF}" type="datetimeFigureOut">
              <a:rPr lang="fr-FR" smtClean="0"/>
              <a:t>22/11/2019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3C751B-7129-41E2-93EE-860EA7AB5E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760010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A961BC-63A2-4890-944E-B4AB7ECD86FA}" type="datetimeFigureOut">
              <a:rPr lang="fr-FR" smtClean="0"/>
              <a:t>22/11/2019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21E2F7-1F9A-41E4-88FF-62C49B338D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606184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e l'en-tête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7781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e l'en-tête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7781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e l'en-tête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7781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e l'en-tête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7781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e l'en-tête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7781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e l'en-tête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77812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e l'en-tête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7781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B653-E639-48CF-9154-E934D8F2D94B}" type="datetime1">
              <a:rPr lang="fr-FR" smtClean="0"/>
              <a:t>22/11/2019</a:t>
            </a:fld>
            <a:endParaRPr lang="fr-F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Dr Frederic DI MEGLIO</a:t>
            </a:r>
            <a:endParaRPr lang="fr-F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E1B4-5C9A-4C4F-95B3-D4A095DE595A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69D0E-2D39-40E5-8025-71B8E1ACFC6F}" type="datetime1">
              <a:rPr lang="fr-FR" smtClean="0"/>
              <a:t>22/11/2019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Dr Frederic DI MEGLIO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E1B4-5C9A-4C4F-95B3-D4A095DE595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418D1-7A6E-4B17-BDF7-6756C4D65EFF}" type="datetime1">
              <a:rPr lang="fr-FR" smtClean="0"/>
              <a:t>22/11/2019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Dr Frederic DI MEGLIO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E1B4-5C9A-4C4F-95B3-D4A095DE595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2A2C1-9D76-42F7-8707-2E16787413F1}" type="datetime1">
              <a:rPr lang="fr-FR" smtClean="0"/>
              <a:t>22/11/2019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Dr Frederic DI MEGLIO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E1B4-5C9A-4C4F-95B3-D4A095DE595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D86D0-02A2-423D-85B8-989534391482}" type="datetime1">
              <a:rPr lang="fr-FR" smtClean="0"/>
              <a:t>22/11/2019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Dr Frederic DI MEGLIO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E1B4-5C9A-4C4F-95B3-D4A095DE595A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1224-312A-4C6C-A87B-5E506FE3C11E}" type="datetime1">
              <a:rPr lang="fr-FR" smtClean="0"/>
              <a:t>22/11/2019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Dr Frederic DI MEGLIO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E1B4-5C9A-4C4F-95B3-D4A095DE595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D41EE-B5A0-45FF-898A-28124FFC105F}" type="datetime1">
              <a:rPr lang="fr-FR" smtClean="0"/>
              <a:t>22/11/2019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Dr Frederic DI MEGLIO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E1B4-5C9A-4C4F-95B3-D4A095DE595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9E5A6-AE34-44F0-B280-DFCB56CBF8B9}" type="datetime1">
              <a:rPr lang="fr-FR" smtClean="0"/>
              <a:t>22/11/2019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Dr Frederic DI MEGLIO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E1B4-5C9A-4C4F-95B3-D4A095DE595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6395C-BD06-4EC8-AF86-6E07D2D8B0A6}" type="datetime1">
              <a:rPr lang="fr-FR" smtClean="0"/>
              <a:t>22/11/2019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Dr Frederic DI MEGLIO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E1B4-5C9A-4C4F-95B3-D4A095DE595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2E12-ED1F-4C3A-9226-63F51389BCCF}" type="datetime1">
              <a:rPr lang="fr-FR" smtClean="0"/>
              <a:t>22/11/2019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Dr Frederic DI MEGLIO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E1B4-5C9A-4C4F-95B3-D4A095DE595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558C-285F-4A22-BE04-20BE59502EF5}" type="datetime1">
              <a:rPr lang="fr-FR" smtClean="0"/>
              <a:t>22/11/2019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Dr Frederic DI MEGLIO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9E1B4-5C9A-4C4F-95B3-D4A095DE595A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AE6D22-E78E-427A-8136-7762E3E24065}" type="datetime1">
              <a:rPr lang="fr-FR" smtClean="0"/>
              <a:t>22/11/2019</a:t>
            </a:fld>
            <a:endParaRPr lang="fr-F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it-IT" smtClean="0"/>
              <a:t>Dr Frederic DI MEGLIO</a:t>
            </a:r>
            <a:endParaRPr lang="fr-F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9E1B4-5C9A-4C4F-95B3-D4A095DE595A}" type="slidenum">
              <a:rPr lang="fr-FR" smtClean="0"/>
              <a:t>‹N°›</a:t>
            </a:fld>
            <a:endParaRPr lang="fr-F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779912" y="188640"/>
            <a:ext cx="4822304" cy="84180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SPORT SANTE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23728" y="1196752"/>
            <a:ext cx="6768752" cy="648072"/>
          </a:xfrm>
        </p:spPr>
        <p:txBody>
          <a:bodyPr>
            <a:normAutofit/>
          </a:bodyPr>
          <a:lstStyle/>
          <a:p>
            <a:pPr algn="l"/>
            <a:r>
              <a:rPr lang="fr-FR" b="1" dirty="0" smtClean="0">
                <a:solidFill>
                  <a:schemeClr val="tx1"/>
                </a:solidFill>
              </a:rPr>
              <a:t>Stratégie  nationale = enjeu santé publique</a:t>
            </a:r>
            <a:endParaRPr lang="fr-FR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Fred\Desktop\Palmes santé  bi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1549402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49056" y="2132856"/>
            <a:ext cx="856895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Quoi ?</a:t>
            </a:r>
            <a:r>
              <a:rPr lang="fr-FR" sz="1600" b="1" dirty="0" smtClean="0"/>
              <a:t>      Améliorer l’état de santé de la population en favorisant l’APS de chacun, au quotidien,  avec  ou sans pathologie chronique, à tous les moments de la vie.</a:t>
            </a:r>
            <a:endParaRPr lang="fr-FR" sz="1600" b="1" dirty="0"/>
          </a:p>
          <a:p>
            <a:r>
              <a:rPr lang="fr-FR" sz="1600" b="1" dirty="0" smtClean="0"/>
              <a:t>Inscrit dans le plan national de santé publique </a:t>
            </a:r>
            <a:r>
              <a:rPr lang="fr-FR" sz="1600" b="1" u="sng" dirty="0" smtClean="0"/>
              <a:t>« Priorité Prévention » 2019-2024</a:t>
            </a:r>
            <a:r>
              <a:rPr lang="fr-FR" sz="1600" b="1" dirty="0" smtClean="0"/>
              <a:t>  : </a:t>
            </a:r>
            <a:endParaRPr lang="fr-FR" sz="1600" b="1" dirty="0"/>
          </a:p>
          <a:p>
            <a:r>
              <a:rPr lang="fr-FR" sz="1600" b="1" dirty="0" smtClean="0"/>
              <a:t>	</a:t>
            </a:r>
            <a:r>
              <a:rPr lang="fr-FR" sz="1600" b="1" dirty="0" smtClean="0">
                <a:solidFill>
                  <a:srgbClr val="FFFF00"/>
                </a:solidFill>
              </a:rPr>
              <a:t>Le Sport comme un médicament </a:t>
            </a:r>
            <a:r>
              <a:rPr lang="fr-FR" sz="1600" b="1" dirty="0" smtClean="0"/>
              <a:t>pour la santé physique et mentale.</a:t>
            </a:r>
          </a:p>
          <a:p>
            <a:r>
              <a:rPr lang="fr-FR" sz="1600" b="1" dirty="0"/>
              <a:t> </a:t>
            </a:r>
            <a:r>
              <a:rPr lang="fr-FR" sz="1600" b="1" dirty="0" smtClean="0"/>
              <a:t>         Ministère de la Santé et Ministère des Sports sous l’autorité du </a:t>
            </a:r>
            <a:r>
              <a:rPr lang="fr-FR" sz="1600" b="1" dirty="0"/>
              <a:t> </a:t>
            </a:r>
            <a:r>
              <a:rPr lang="fr-FR" sz="1600" b="1" dirty="0" smtClean="0"/>
              <a:t>1</a:t>
            </a:r>
            <a:r>
              <a:rPr lang="fr-FR" sz="1600" b="1" baseline="30000" dirty="0" smtClean="0"/>
              <a:t>er</a:t>
            </a:r>
            <a:r>
              <a:rPr lang="fr-FR" sz="1600" b="1" dirty="0" smtClean="0"/>
              <a:t> Ministre. </a:t>
            </a:r>
          </a:p>
          <a:p>
            <a:endParaRPr lang="fr-FR" sz="1600" b="1" dirty="0"/>
          </a:p>
          <a:p>
            <a:r>
              <a:rPr lang="fr-FR" b="1" dirty="0" smtClean="0">
                <a:solidFill>
                  <a:schemeClr val="bg1"/>
                </a:solidFill>
              </a:rPr>
              <a:t>Pourquoi ?</a:t>
            </a:r>
            <a:r>
              <a:rPr lang="fr-FR" sz="1600" b="1" dirty="0"/>
              <a:t> </a:t>
            </a:r>
            <a:r>
              <a:rPr lang="fr-FR" sz="1600" b="1" dirty="0" smtClean="0"/>
              <a:t>  * Promotion de la santé et du bien être par  l’APS . </a:t>
            </a:r>
          </a:p>
          <a:p>
            <a:r>
              <a:rPr lang="fr-FR" sz="1600" b="1" dirty="0"/>
              <a:t>	</a:t>
            </a:r>
            <a:r>
              <a:rPr lang="fr-FR" sz="1600" b="1" dirty="0" smtClean="0"/>
              <a:t>        * Espérance de vie en bonne santé pays occidentaux.</a:t>
            </a:r>
          </a:p>
          <a:p>
            <a:r>
              <a:rPr lang="fr-FR" sz="1600" b="1" dirty="0"/>
              <a:t>	</a:t>
            </a:r>
            <a:r>
              <a:rPr lang="fr-FR" sz="1600" b="1" dirty="0" smtClean="0"/>
              <a:t>        * Recours à l’APA (</a:t>
            </a:r>
            <a:r>
              <a:rPr lang="fr-FR" sz="1600" b="1" dirty="0" smtClean="0">
                <a:solidFill>
                  <a:srgbClr val="FFFF00"/>
                </a:solidFill>
              </a:rPr>
              <a:t>activité physique adaptée</a:t>
            </a:r>
            <a:r>
              <a:rPr lang="fr-FR" sz="1600" b="1" dirty="0" smtClean="0"/>
              <a:t>) à visée thérapeutique .</a:t>
            </a:r>
          </a:p>
          <a:p>
            <a:endParaRPr lang="fr-FR" sz="1600" b="1" dirty="0"/>
          </a:p>
          <a:p>
            <a:r>
              <a:rPr lang="fr-FR" sz="1600" b="1" u="sng" dirty="0" smtClean="0">
                <a:solidFill>
                  <a:schemeClr val="bg1"/>
                </a:solidFill>
              </a:rPr>
              <a:t>Décret 30 décembre 2016 </a:t>
            </a:r>
            <a:endParaRPr lang="fr-FR" sz="1600" b="1" u="sng" dirty="0" smtClean="0"/>
          </a:p>
          <a:p>
            <a:pPr marL="285750" indent="-285750">
              <a:buFont typeface="Arial" charset="0"/>
              <a:buChar char="•"/>
            </a:pPr>
            <a:r>
              <a:rPr lang="fr-FR" sz="1600" b="1" dirty="0" smtClean="0"/>
              <a:t>reconnait l’APA prescrite par le médecin traitant pour maladies chroniques (ALD), </a:t>
            </a:r>
          </a:p>
          <a:p>
            <a:pPr marL="285750" indent="-285750">
              <a:buFont typeface="Arial" charset="0"/>
              <a:buChar char="•"/>
            </a:pPr>
            <a:r>
              <a:rPr lang="fr-FR" sz="1600" b="1" dirty="0" smtClean="0"/>
              <a:t>définit certifications proposées par le CNOSF à partir  des Fédérations</a:t>
            </a:r>
          </a:p>
          <a:p>
            <a:pPr marL="285750" indent="-285750">
              <a:buFont typeface="Arial" charset="0"/>
              <a:buChar char="•"/>
            </a:pPr>
            <a:r>
              <a:rPr lang="fr-FR" sz="1600" b="1" dirty="0" smtClean="0"/>
              <a:t>précise les 7 compétences requises pour enseigner l’APA</a:t>
            </a:r>
          </a:p>
          <a:p>
            <a:pPr marL="285750" indent="-285750">
              <a:buFont typeface="Arial" charset="0"/>
              <a:buChar char="•"/>
            </a:pPr>
            <a:endParaRPr lang="fr-FR" sz="1600" b="1" dirty="0" smtClean="0"/>
          </a:p>
          <a:p>
            <a:r>
              <a:rPr lang="fr-FR" sz="1600" b="1" u="sng" dirty="0" smtClean="0">
                <a:solidFill>
                  <a:schemeClr val="bg1"/>
                </a:solidFill>
              </a:rPr>
              <a:t>Instruction interministérielle 3 mars 2017 </a:t>
            </a:r>
            <a:r>
              <a:rPr lang="fr-FR" sz="1600" b="1" dirty="0" smtClean="0">
                <a:solidFill>
                  <a:schemeClr val="bg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dirty="0" smtClean="0"/>
              <a:t>met en œuvre et définit 3 niveaux de  limitations fonctionnelles.</a:t>
            </a:r>
            <a:endParaRPr lang="fr-FR" sz="1600" b="1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923928" y="6356350"/>
            <a:ext cx="2095872" cy="385018"/>
          </a:xfrm>
        </p:spPr>
        <p:txBody>
          <a:bodyPr/>
          <a:lstStyle/>
          <a:p>
            <a:r>
              <a:rPr lang="it-IT" smtClean="0"/>
              <a:t>Dr Frederic DI MEGLIO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125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779912" y="188640"/>
            <a:ext cx="4822304" cy="84180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SPORT SANTE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23728" y="1196752"/>
            <a:ext cx="6768752" cy="648072"/>
          </a:xfrm>
        </p:spPr>
        <p:txBody>
          <a:bodyPr>
            <a:normAutofit/>
          </a:bodyPr>
          <a:lstStyle/>
          <a:p>
            <a:pPr algn="l"/>
            <a:r>
              <a:rPr lang="fr-FR" b="1" dirty="0" smtClean="0">
                <a:solidFill>
                  <a:schemeClr val="tx1"/>
                </a:solidFill>
              </a:rPr>
              <a:t>      Et pour les Activités  Subaquatiques ?</a:t>
            </a:r>
          </a:p>
        </p:txBody>
      </p:sp>
      <p:pic>
        <p:nvPicPr>
          <p:cNvPr id="1026" name="Picture 2" descr="C:\Users\Fred\Desktop\Palmes santé  bi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1549402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49056" y="2132856"/>
            <a:ext cx="856895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Paradigme : </a:t>
            </a:r>
            <a:r>
              <a:rPr lang="fr-F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passe de la notion activité  dite à risque , à  notion de bienfaits de nos activités subaquatiques !!!      	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FFESSM :</a:t>
            </a:r>
            <a:r>
              <a:rPr lang="fr-F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Sommes en retard…</a:t>
            </a:r>
          </a:p>
          <a:p>
            <a:endParaRPr lang="fr-FR" b="1" dirty="0" smtClean="0"/>
          </a:p>
          <a:p>
            <a:r>
              <a:rPr lang="fr-FR" b="1" dirty="0" smtClean="0">
                <a:solidFill>
                  <a:schemeClr val="bg1"/>
                </a:solidFill>
              </a:rPr>
              <a:t>1/ </a:t>
            </a:r>
            <a:r>
              <a:rPr lang="fr-FR" b="1" dirty="0" smtClean="0"/>
              <a:t>MODULE DE FORMATION  de la FFESSM  pour nos cadres </a:t>
            </a:r>
          </a:p>
          <a:p>
            <a:r>
              <a:rPr lang="fr-FR" sz="1600" b="1" dirty="0" smtClean="0"/>
              <a:t>Cahier des charges  CNOSF mai 2018, porté à ma connaissance en février 2019,</a:t>
            </a:r>
          </a:p>
          <a:p>
            <a:endParaRPr lang="fr-FR" sz="1600" b="1" dirty="0"/>
          </a:p>
          <a:p>
            <a:r>
              <a:rPr lang="fr-FR" b="1" dirty="0" smtClean="0">
                <a:solidFill>
                  <a:schemeClr val="bg1"/>
                </a:solidFill>
              </a:rPr>
              <a:t>Quels  programmes ?    </a:t>
            </a:r>
            <a:r>
              <a:rPr lang="fr-FR" b="1" i="1" dirty="0" smtClean="0">
                <a:solidFill>
                  <a:srgbClr val="FFFF00"/>
                </a:solidFill>
              </a:rPr>
              <a:t>Pratique Régulière, Adaptée, Sécurisée, Progressive</a:t>
            </a:r>
          </a:p>
          <a:p>
            <a:r>
              <a:rPr lang="fr-FR" sz="1600" b="1" dirty="0" smtClean="0"/>
              <a:t>Niveau 1 = PALMER  VERS  SON  BIEN-ÊTRE = SPORT BIEN-ÊTRE</a:t>
            </a:r>
          </a:p>
          <a:p>
            <a:r>
              <a:rPr lang="fr-FR" sz="1600" b="1" dirty="0" smtClean="0"/>
              <a:t>(public éloigné des pratiques sportives et en baisse d’autonomie = prévention  primaire)</a:t>
            </a:r>
          </a:p>
          <a:p>
            <a:endParaRPr lang="fr-FR" sz="1600" b="1" dirty="0" smtClean="0"/>
          </a:p>
          <a:p>
            <a:r>
              <a:rPr lang="fr-FR" sz="1600" b="1" dirty="0" smtClean="0"/>
              <a:t>Niveau 2 =  PALMER  VERS  SA  SANTE = SPORT SUR ORDONNANCE</a:t>
            </a:r>
          </a:p>
          <a:p>
            <a:r>
              <a:rPr lang="fr-FR" sz="1600" b="1" dirty="0" smtClean="0"/>
              <a:t>(public atteint de maladies chroniques  de longue durée , cadre de l’APA pour un public présentant une petite limitation fonctionnelle  et nécessitant supervision médicale).</a:t>
            </a:r>
          </a:p>
          <a:p>
            <a:endParaRPr lang="fr-FR" sz="1600" b="1" dirty="0" smtClean="0"/>
          </a:p>
          <a:p>
            <a:r>
              <a:rPr lang="fr-FR" sz="1600" b="1" dirty="0" smtClean="0"/>
              <a:t>Niveau 3 =  médicalisé,  à part le </a:t>
            </a:r>
            <a:r>
              <a:rPr lang="fr-FR" sz="1600" b="1" dirty="0" err="1" smtClean="0"/>
              <a:t>HandiSub</a:t>
            </a:r>
            <a:r>
              <a:rPr lang="fr-FR" sz="1600" b="1" dirty="0" smtClean="0"/>
              <a:t>  pour la FFESSM.</a:t>
            </a:r>
          </a:p>
          <a:p>
            <a:endParaRPr lang="fr-FR" sz="1600" b="1" dirty="0"/>
          </a:p>
          <a:p>
            <a:r>
              <a:rPr lang="fr-FR" sz="1600" b="1" dirty="0" smtClean="0">
                <a:solidFill>
                  <a:schemeClr val="bg1"/>
                </a:solidFill>
              </a:rPr>
              <a:t>2</a:t>
            </a:r>
            <a:r>
              <a:rPr lang="fr-FR" b="1" dirty="0" smtClean="0">
                <a:solidFill>
                  <a:schemeClr val="bg1"/>
                </a:solidFill>
              </a:rPr>
              <a:t>/</a:t>
            </a:r>
            <a:r>
              <a:rPr lang="fr-FR" b="1" dirty="0" smtClean="0"/>
              <a:t> MEDICOSPORT des  ACTIVITES SUBAQUATIQUES </a:t>
            </a:r>
            <a:r>
              <a:rPr lang="fr-FR" sz="1600" b="1" dirty="0" smtClean="0"/>
              <a:t>=  Vidal du Médecin 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Dr Frederic DI MEGLIO</a:t>
            </a:r>
            <a:endParaRPr lang="fr-FR"/>
          </a:p>
        </p:txBody>
      </p:sp>
      <p:sp>
        <p:nvSpPr>
          <p:cNvPr id="6" name="Émoticône 5"/>
          <p:cNvSpPr/>
          <p:nvPr/>
        </p:nvSpPr>
        <p:spPr>
          <a:xfrm>
            <a:off x="7259488" y="2924944"/>
            <a:ext cx="313184" cy="33032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58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779912" y="188640"/>
            <a:ext cx="4822304" cy="84180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SPORT SANTE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23728" y="1196752"/>
            <a:ext cx="6768752" cy="648072"/>
          </a:xfrm>
        </p:spPr>
        <p:txBody>
          <a:bodyPr>
            <a:normAutofit/>
          </a:bodyPr>
          <a:lstStyle/>
          <a:p>
            <a:pPr algn="l"/>
            <a:r>
              <a:rPr lang="fr-FR" b="1" dirty="0" smtClean="0">
                <a:solidFill>
                  <a:schemeClr val="tx1"/>
                </a:solidFill>
              </a:rPr>
              <a:t>      Et pour les Activités  Subaquatiques ?</a:t>
            </a:r>
          </a:p>
        </p:txBody>
      </p:sp>
      <p:pic>
        <p:nvPicPr>
          <p:cNvPr id="1026" name="Picture 2" descr="C:\Users\Fred\Desktop\Palmes santé  bi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1549402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49056" y="2129048"/>
            <a:ext cx="856895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Quels encadrants ?       </a:t>
            </a:r>
            <a:r>
              <a:rPr lang="fr-FR" b="1" dirty="0" smtClean="0"/>
              <a:t>Moniteurs et Entraineurs 1</a:t>
            </a:r>
            <a:r>
              <a:rPr lang="fr-FR" b="1" baseline="30000" dirty="0" smtClean="0"/>
              <a:t>er</a:t>
            </a:r>
            <a:r>
              <a:rPr lang="fr-FR" b="1" dirty="0" smtClean="0"/>
              <a:t> degré</a:t>
            </a:r>
          </a:p>
          <a:p>
            <a:endParaRPr lang="fr-FR" b="1" dirty="0" smtClean="0">
              <a:solidFill>
                <a:schemeClr val="bg1"/>
              </a:solidFill>
            </a:endParaRPr>
          </a:p>
          <a:p>
            <a:r>
              <a:rPr lang="fr-FR" b="1" dirty="0" smtClean="0">
                <a:solidFill>
                  <a:schemeClr val="bg1"/>
                </a:solidFill>
              </a:rPr>
              <a:t>Quelles disciplines  FFESSSM ? </a:t>
            </a:r>
          </a:p>
          <a:p>
            <a:r>
              <a:rPr lang="fr-FR" sz="1600" b="1" dirty="0" smtClean="0"/>
              <a:t>Pour  Niveau 1 = toutes nos disciplines</a:t>
            </a:r>
          </a:p>
          <a:p>
            <a:r>
              <a:rPr lang="fr-FR" sz="1600" b="1" dirty="0" smtClean="0"/>
              <a:t>Pour  Niveau 2 = Apnée en piscine et en fosse, </a:t>
            </a:r>
            <a:r>
              <a:rPr lang="fr-FR" sz="1600" b="1" dirty="0" err="1" smtClean="0"/>
              <a:t>Fit’palmes</a:t>
            </a:r>
            <a:r>
              <a:rPr lang="fr-FR" sz="1600" b="1" dirty="0" smtClean="0"/>
              <a:t>, Rando subaquatique, Plongée scaphandre en piscine et éventuellement en milieu naturel selon conditions.</a:t>
            </a:r>
          </a:p>
          <a:p>
            <a:endParaRPr lang="fr-FR" sz="1600" b="1" dirty="0" smtClean="0"/>
          </a:p>
          <a:p>
            <a:r>
              <a:rPr lang="fr-FR" b="1" dirty="0" smtClean="0">
                <a:solidFill>
                  <a:schemeClr val="bg1"/>
                </a:solidFill>
              </a:rPr>
              <a:t>Prérequis préalables ?</a:t>
            </a:r>
          </a:p>
          <a:p>
            <a:r>
              <a:rPr lang="fr-FR" sz="1600" b="1" dirty="0" smtClean="0"/>
              <a:t>Titulaire du PSC1  et  du </a:t>
            </a:r>
            <a:r>
              <a:rPr lang="fr-FR" sz="1600" b="1" u="sng" dirty="0" smtClean="0"/>
              <a:t>RIFA </a:t>
            </a:r>
            <a:r>
              <a:rPr lang="fr-FR" sz="1600" b="1" dirty="0" smtClean="0"/>
              <a:t> de la discipline sub aquatique pratiquée</a:t>
            </a:r>
          </a:p>
          <a:p>
            <a:r>
              <a:rPr lang="fr-FR" sz="1600" b="1" dirty="0" smtClean="0"/>
              <a:t>Diplôme fédéral de moniteur  1</a:t>
            </a:r>
            <a:r>
              <a:rPr lang="fr-FR" sz="1600" b="1" baseline="30000" dirty="0" smtClean="0"/>
              <a:t>er</a:t>
            </a:r>
            <a:r>
              <a:rPr lang="fr-FR" sz="1600" b="1" dirty="0" smtClean="0"/>
              <a:t> degré  ou de moniteur-entraineur 1</a:t>
            </a:r>
            <a:r>
              <a:rPr lang="fr-FR" sz="1600" b="1" baseline="30000" dirty="0" smtClean="0"/>
              <a:t>er</a:t>
            </a:r>
            <a:r>
              <a:rPr lang="fr-FR" sz="1600" b="1" dirty="0" smtClean="0"/>
              <a:t> degré</a:t>
            </a:r>
          </a:p>
          <a:p>
            <a:r>
              <a:rPr lang="fr-FR" sz="1600" b="1" dirty="0" smtClean="0"/>
              <a:t>Licence FFESSM et CACI pour  la partie pratique en situation</a:t>
            </a:r>
          </a:p>
          <a:p>
            <a:endParaRPr lang="fr-FR" sz="1600" b="1" dirty="0"/>
          </a:p>
          <a:p>
            <a:r>
              <a:rPr lang="fr-FR" b="1" dirty="0" smtClean="0">
                <a:solidFill>
                  <a:schemeClr val="bg1"/>
                </a:solidFill>
              </a:rPr>
              <a:t>Objectifs de la formation  FFESSM </a:t>
            </a:r>
            <a:r>
              <a:rPr lang="fr-FR" sz="1600" b="1" dirty="0" smtClean="0">
                <a:solidFill>
                  <a:schemeClr val="bg1"/>
                </a:solidFill>
              </a:rPr>
              <a:t>selon cahier  minima des charges CNOSF ?</a:t>
            </a:r>
          </a:p>
          <a:p>
            <a:r>
              <a:rPr lang="fr-FR" sz="1600" b="1" dirty="0" smtClean="0"/>
              <a:t>36 h de formation (23 h théorie, 5 h de pratique, 8 h de sécurité) </a:t>
            </a:r>
          </a:p>
          <a:p>
            <a:r>
              <a:rPr lang="fr-FR" sz="1600" b="1" dirty="0" smtClean="0"/>
              <a:t>Intégrant les 7 compétences  de l’APA , découpage FFESSM en  7 Unités (U1 à U7)</a:t>
            </a:r>
          </a:p>
          <a:p>
            <a:endParaRPr lang="fr-FR" sz="1600" b="1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Dr Frederic DI MEGLIO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305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779912" y="188640"/>
            <a:ext cx="4822304" cy="84180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SPORT SANTE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23728" y="1196752"/>
            <a:ext cx="6768752" cy="648072"/>
          </a:xfrm>
        </p:spPr>
        <p:txBody>
          <a:bodyPr>
            <a:normAutofit/>
          </a:bodyPr>
          <a:lstStyle/>
          <a:p>
            <a:pPr algn="l"/>
            <a:r>
              <a:rPr lang="fr-FR" b="1" dirty="0" smtClean="0">
                <a:solidFill>
                  <a:schemeClr val="tx1"/>
                </a:solidFill>
              </a:rPr>
              <a:t>      Et pour les Activités  Subaquatiques ?</a:t>
            </a:r>
          </a:p>
        </p:txBody>
      </p:sp>
      <p:pic>
        <p:nvPicPr>
          <p:cNvPr id="1026" name="Picture 2" descr="C:\Users\Fred\Desktop\Palmes santé  bi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1549402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251520" y="2129048"/>
            <a:ext cx="866648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Quel Découpage  pour la FFESSM ?     </a:t>
            </a:r>
            <a:r>
              <a:rPr lang="fr-FR" b="1" dirty="0" smtClean="0"/>
              <a:t>Ruban pédagogique de U1 à U7 </a:t>
            </a:r>
          </a:p>
          <a:p>
            <a:r>
              <a:rPr lang="fr-FR" sz="1600" b="1" i="1" dirty="0" smtClean="0"/>
              <a:t>Volonté  de mettre en avant notre environnement spécifique et la sécurité, volonté de cadrer en 3 journées maximum le stage, volonté  d’enchaîner  Sport Bien être  et  Sport </a:t>
            </a:r>
            <a:r>
              <a:rPr lang="fr-FR" sz="1600" b="1" i="1" dirty="0"/>
              <a:t>s</a:t>
            </a:r>
            <a:r>
              <a:rPr lang="fr-FR" sz="1600" b="1" i="1" dirty="0" smtClean="0"/>
              <a:t>ur Ordonnance, volonté de mettre en avant l’expérience </a:t>
            </a:r>
            <a:r>
              <a:rPr lang="fr-FR" sz="1600" b="1" i="1" dirty="0" err="1" smtClean="0"/>
              <a:t>HandiSub</a:t>
            </a:r>
            <a:r>
              <a:rPr lang="fr-FR" sz="1600" b="1" i="1" dirty="0" smtClean="0"/>
              <a:t>  pour la pratique.</a:t>
            </a:r>
          </a:p>
          <a:p>
            <a:endParaRPr lang="fr-FR" b="1" dirty="0" smtClean="0"/>
          </a:p>
          <a:p>
            <a:r>
              <a:rPr lang="fr-FR" sz="1600" b="1" dirty="0" smtClean="0"/>
              <a:t>* Formation à distance e-learning   (4h) :  documents en lecture, préalable  au stage  </a:t>
            </a:r>
            <a:r>
              <a:rPr lang="fr-FR" sz="1600" b="1" dirty="0" smtClean="0">
                <a:solidFill>
                  <a:srgbClr val="FFFF00"/>
                </a:solidFill>
              </a:rPr>
              <a:t>(U1)</a:t>
            </a:r>
          </a:p>
          <a:p>
            <a:endParaRPr lang="fr-FR" sz="1600" b="1" dirty="0" smtClean="0">
              <a:solidFill>
                <a:srgbClr val="FFFF00"/>
              </a:solidFill>
            </a:endParaRPr>
          </a:p>
          <a:p>
            <a:r>
              <a:rPr lang="fr-FR" sz="1600" b="1" dirty="0" smtClean="0"/>
              <a:t>* Module Sport Bien Être , stage présentiel  (6h + examen) </a:t>
            </a:r>
            <a:r>
              <a:rPr lang="fr-FR" sz="1600" b="1" dirty="0" smtClean="0">
                <a:solidFill>
                  <a:srgbClr val="FFFF00"/>
                </a:solidFill>
              </a:rPr>
              <a:t>(U2 et U4) - Une Journée</a:t>
            </a:r>
          </a:p>
          <a:p>
            <a:endParaRPr lang="fr-FR" sz="1600" b="1" dirty="0" smtClean="0">
              <a:solidFill>
                <a:srgbClr val="FFFF00"/>
              </a:solidFill>
            </a:endParaRPr>
          </a:p>
          <a:p>
            <a:r>
              <a:rPr lang="fr-FR" sz="1600" b="1" dirty="0" smtClean="0"/>
              <a:t>* Module Sport  sur  Ordonnance, stage présentiel (13h + examen) </a:t>
            </a:r>
            <a:r>
              <a:rPr lang="fr-FR" sz="1600" b="1" dirty="0" smtClean="0">
                <a:solidFill>
                  <a:srgbClr val="FFFF00"/>
                </a:solidFill>
              </a:rPr>
              <a:t>(U 3, U5 , U8)</a:t>
            </a:r>
          </a:p>
          <a:p>
            <a:r>
              <a:rPr lang="fr-FR" sz="1600" b="1" dirty="0" smtClean="0">
                <a:solidFill>
                  <a:srgbClr val="FFFF00"/>
                </a:solidFill>
              </a:rPr>
              <a:t> - Deux  Journées.</a:t>
            </a:r>
          </a:p>
          <a:p>
            <a:endParaRPr lang="fr-FR" sz="1600" b="1" i="1" dirty="0">
              <a:solidFill>
                <a:srgbClr val="FFFF00"/>
              </a:solidFill>
            </a:endParaRPr>
          </a:p>
          <a:p>
            <a:r>
              <a:rPr lang="fr-FR" sz="1600" b="1" dirty="0" smtClean="0"/>
              <a:t>* Unité  </a:t>
            </a:r>
            <a:r>
              <a:rPr lang="fr-FR" sz="1600" b="1" dirty="0"/>
              <a:t>Sécurité  (8h) est  acquise grâce au RIFA </a:t>
            </a:r>
            <a:r>
              <a:rPr lang="fr-FR" sz="1600" b="1" dirty="0" err="1"/>
              <a:t>pré-requis</a:t>
            </a:r>
            <a:r>
              <a:rPr lang="fr-FR" sz="1600" b="1" dirty="0"/>
              <a:t> obligatoire </a:t>
            </a:r>
            <a:r>
              <a:rPr lang="fr-FR" sz="1600" b="1" dirty="0">
                <a:solidFill>
                  <a:srgbClr val="FFFF00"/>
                </a:solidFill>
              </a:rPr>
              <a:t>(U7</a:t>
            </a:r>
            <a:r>
              <a:rPr lang="fr-FR" sz="1600" b="1" dirty="0" smtClean="0">
                <a:solidFill>
                  <a:srgbClr val="FFFF00"/>
                </a:solidFill>
              </a:rPr>
              <a:t>), </a:t>
            </a:r>
            <a:r>
              <a:rPr lang="fr-FR" sz="1600" b="1" dirty="0" smtClean="0">
                <a:solidFill>
                  <a:srgbClr val="FFFF00"/>
                </a:solidFill>
              </a:rPr>
              <a:t>CNOSF  en attente</a:t>
            </a:r>
            <a:endParaRPr lang="fr-FR" sz="1600" b="1" dirty="0" smtClean="0">
              <a:solidFill>
                <a:srgbClr val="FFFF00"/>
              </a:solidFill>
            </a:endParaRPr>
          </a:p>
          <a:p>
            <a:endParaRPr lang="fr-FR" sz="1600" b="1" dirty="0">
              <a:solidFill>
                <a:srgbClr val="FFFF00"/>
              </a:solidFill>
            </a:endParaRPr>
          </a:p>
          <a:p>
            <a:r>
              <a:rPr lang="fr-FR" sz="1600" b="1" dirty="0" smtClean="0"/>
              <a:t>* Unité  Pratique à distance (dans les 6 mois) (5h) </a:t>
            </a:r>
            <a:r>
              <a:rPr lang="fr-FR" sz="1600" b="1" dirty="0" smtClean="0">
                <a:solidFill>
                  <a:srgbClr val="FFFF00"/>
                </a:solidFill>
              </a:rPr>
              <a:t>(U6)  </a:t>
            </a:r>
            <a:r>
              <a:rPr lang="fr-FR" sz="1600" b="1" dirty="0" smtClean="0"/>
              <a:t>sauf  allégement si déjà EH1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Dr Frederic DI MEGLIO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22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779912" y="188640"/>
            <a:ext cx="4822304" cy="84180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SPORT SANTE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23728" y="1196752"/>
            <a:ext cx="6768752" cy="648072"/>
          </a:xfrm>
        </p:spPr>
        <p:txBody>
          <a:bodyPr>
            <a:normAutofit/>
          </a:bodyPr>
          <a:lstStyle/>
          <a:p>
            <a:pPr algn="l"/>
            <a:r>
              <a:rPr lang="fr-FR" b="1" dirty="0" smtClean="0">
                <a:solidFill>
                  <a:schemeClr val="tx1"/>
                </a:solidFill>
              </a:rPr>
              <a:t>      Et pour les Activités  Subaquatiques ?</a:t>
            </a:r>
          </a:p>
        </p:txBody>
      </p:sp>
      <p:pic>
        <p:nvPicPr>
          <p:cNvPr id="1026" name="Picture 2" descr="C:\Users\Fred\Desktop\Palmes santé  bi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1549402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251520" y="2129048"/>
            <a:ext cx="8666488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Des allégements ?     </a:t>
            </a:r>
          </a:p>
          <a:p>
            <a:r>
              <a:rPr lang="fr-FR" sz="1600" b="1" dirty="0" smtClean="0"/>
              <a:t>*Pour  tous, allégement de l’Unité Sécurité (RIFA)</a:t>
            </a:r>
            <a:r>
              <a:rPr lang="fr-FR" sz="1600" b="1" dirty="0">
                <a:solidFill>
                  <a:srgbClr val="FFFF00"/>
                </a:solidFill>
              </a:rPr>
              <a:t> </a:t>
            </a:r>
            <a:r>
              <a:rPr lang="fr-FR" sz="1400" b="1" dirty="0">
                <a:solidFill>
                  <a:srgbClr val="FFFF00"/>
                </a:solidFill>
              </a:rPr>
              <a:t>en attente  CNOSF </a:t>
            </a:r>
            <a:r>
              <a:rPr lang="fr-FR" sz="1400" b="1" dirty="0" smtClean="0">
                <a:solidFill>
                  <a:srgbClr val="FFFF00"/>
                </a:solidFill>
              </a:rPr>
              <a:t> veut </a:t>
            </a:r>
            <a:r>
              <a:rPr lang="fr-FR" sz="1400" b="1" dirty="0">
                <a:solidFill>
                  <a:srgbClr val="FFFF00"/>
                </a:solidFill>
              </a:rPr>
              <a:t>recyclage Sécurité</a:t>
            </a:r>
          </a:p>
          <a:p>
            <a:endParaRPr lang="fr-FR" sz="1600" b="1" dirty="0" smtClean="0"/>
          </a:p>
          <a:p>
            <a:r>
              <a:rPr lang="fr-FR" sz="1600" b="1" dirty="0" smtClean="0"/>
              <a:t>*Pour les cadres EH1 (</a:t>
            </a:r>
            <a:r>
              <a:rPr lang="fr-FR" sz="1600" b="1" dirty="0" err="1" smtClean="0"/>
              <a:t>HandiSub</a:t>
            </a:r>
            <a:r>
              <a:rPr lang="fr-FR" sz="1600" b="1" dirty="0" smtClean="0"/>
              <a:t>), allégement de  l’Unité Pratique. </a:t>
            </a:r>
          </a:p>
          <a:p>
            <a:endParaRPr lang="fr-FR" sz="1600" b="1" dirty="0"/>
          </a:p>
          <a:p>
            <a:r>
              <a:rPr lang="fr-FR" b="1" dirty="0" smtClean="0">
                <a:solidFill>
                  <a:schemeClr val="bg1"/>
                </a:solidFill>
              </a:rPr>
              <a:t>L’Equipe pédagogique ?    </a:t>
            </a:r>
            <a:r>
              <a:rPr lang="fr-FR" sz="1600" b="1" dirty="0" smtClean="0"/>
              <a:t>À l’échelon régional,  </a:t>
            </a:r>
          </a:p>
          <a:p>
            <a:r>
              <a:rPr lang="fr-FR" sz="1600" b="1" dirty="0" smtClean="0"/>
              <a:t>Expérience actuelle en région Sud qui est pilote  (1</a:t>
            </a:r>
            <a:r>
              <a:rPr lang="fr-FR" sz="1600" b="1" baseline="30000" dirty="0" smtClean="0"/>
              <a:t>er</a:t>
            </a:r>
            <a:r>
              <a:rPr lang="fr-FR" sz="1600" b="1" dirty="0" smtClean="0"/>
              <a:t> stage fini sept-octobre) :</a:t>
            </a:r>
          </a:p>
          <a:p>
            <a:r>
              <a:rPr lang="fr-FR" sz="1600" b="1" i="1" dirty="0" smtClean="0"/>
              <a:t>Les documentations et supports des cours  seront mis à disposition </a:t>
            </a:r>
            <a:r>
              <a:rPr lang="fr-FR" sz="1600" b="1" i="1" dirty="0" smtClean="0"/>
              <a:t> sur site régional</a:t>
            </a:r>
            <a:endParaRPr lang="fr-FR" sz="1600" b="1" i="1" dirty="0" smtClean="0"/>
          </a:p>
          <a:p>
            <a:r>
              <a:rPr lang="fr-FR" sz="1600" b="1" i="1" dirty="0" smtClean="0"/>
              <a:t>Première formation spécifique avec 22 cadres (Technique, Apnée, NAP) et  4  formateurs.</a:t>
            </a:r>
          </a:p>
          <a:p>
            <a:r>
              <a:rPr lang="fr-FR" sz="1600" b="1" i="1" dirty="0" smtClean="0"/>
              <a:t>Noter que 3/4 des stagiaires sont déjà EH1.  </a:t>
            </a:r>
            <a:r>
              <a:rPr lang="fr-FR" sz="1600" b="1" i="1" u="sng" dirty="0" smtClean="0"/>
              <a:t>Création d’un carnet de suivi  SS   </a:t>
            </a:r>
            <a:r>
              <a:rPr lang="fr-FR" sz="1600" b="1" i="1" u="sng" dirty="0" smtClean="0">
                <a:solidFill>
                  <a:srgbClr val="FFFF00"/>
                </a:solidFill>
              </a:rPr>
              <a:t>en cours </a:t>
            </a:r>
            <a:r>
              <a:rPr lang="fr-FR" sz="1600" b="1" i="1" u="sng" dirty="0" smtClean="0"/>
              <a:t>!!!</a:t>
            </a:r>
          </a:p>
          <a:p>
            <a:endParaRPr lang="fr-FR" sz="1600" b="1" i="1" dirty="0"/>
          </a:p>
          <a:p>
            <a:r>
              <a:rPr lang="fr-FR" b="1" dirty="0" smtClean="0">
                <a:solidFill>
                  <a:schemeClr val="bg1"/>
                </a:solidFill>
              </a:rPr>
              <a:t>Certification ?  </a:t>
            </a:r>
            <a:r>
              <a:rPr lang="fr-FR" sz="1600" b="1" dirty="0" smtClean="0"/>
              <a:t>Certification nationale par une carte (!).  </a:t>
            </a:r>
            <a:r>
              <a:rPr lang="fr-FR" sz="1600" b="1" dirty="0" smtClean="0">
                <a:solidFill>
                  <a:srgbClr val="FFFF00"/>
                </a:solidFill>
              </a:rPr>
              <a:t>En attente acceptation CNOSF </a:t>
            </a:r>
          </a:p>
          <a:p>
            <a:r>
              <a:rPr lang="fr-FR" sz="1600" b="1" dirty="0" smtClean="0"/>
              <a:t>Validation  régionale  par  le biais d’une  de nos commission</a:t>
            </a:r>
            <a:r>
              <a:rPr lang="fr-FR" sz="1600" b="1" dirty="0"/>
              <a:t> </a:t>
            </a:r>
            <a:r>
              <a:rPr lang="fr-FR" sz="1600" b="1" dirty="0" smtClean="0"/>
              <a:t>FFESSM.</a:t>
            </a:r>
          </a:p>
          <a:p>
            <a:r>
              <a:rPr lang="fr-FR" sz="1600" b="1" i="1" dirty="0" smtClean="0"/>
              <a:t>Examen  certifiant  1h 30, avec un quizz sur Sport Santé et maladies chroniques, </a:t>
            </a:r>
          </a:p>
          <a:p>
            <a:r>
              <a:rPr lang="fr-FR" sz="1600" b="1" i="1" dirty="0" smtClean="0"/>
              <a:t>+ avec une épreuve de  projet dans sa discipline d’un cycle de progression  ou d’une séance en fonction  d’une maladie chronique précisée.</a:t>
            </a:r>
            <a:endParaRPr lang="fr-FR" sz="1600" b="1" dirty="0" smtClean="0"/>
          </a:p>
          <a:p>
            <a:endParaRPr lang="fr-FR" sz="1600" b="1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Dr Frederic DI MEGLIO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95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779912" y="188640"/>
            <a:ext cx="4822304" cy="84180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SPORT SANTE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23728" y="1196752"/>
            <a:ext cx="6768752" cy="648072"/>
          </a:xfrm>
        </p:spPr>
        <p:txBody>
          <a:bodyPr>
            <a:normAutofit/>
          </a:bodyPr>
          <a:lstStyle/>
          <a:p>
            <a:pPr algn="l"/>
            <a:r>
              <a:rPr lang="fr-FR" b="1" dirty="0" smtClean="0">
                <a:solidFill>
                  <a:schemeClr val="tx1"/>
                </a:solidFill>
              </a:rPr>
              <a:t>      Et pour les Activités  Subaquatiques ?</a:t>
            </a:r>
          </a:p>
        </p:txBody>
      </p:sp>
      <p:pic>
        <p:nvPicPr>
          <p:cNvPr id="1026" name="Picture 2" descr="C:\Users\Fred\Desktop\Palmes santé  bi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1549402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251520" y="1700808"/>
            <a:ext cx="8666488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b="1" dirty="0" smtClean="0">
              <a:solidFill>
                <a:schemeClr val="bg1"/>
              </a:solidFill>
            </a:endParaRPr>
          </a:p>
          <a:p>
            <a:r>
              <a:rPr lang="fr-FR" b="1" dirty="0" smtClean="0">
                <a:solidFill>
                  <a:schemeClr val="bg1"/>
                </a:solidFill>
              </a:rPr>
              <a:t>Exemples de travaux  pratiques de groupe en fin de formation :</a:t>
            </a:r>
          </a:p>
          <a:p>
            <a:r>
              <a:rPr lang="fr-FR" sz="1600" b="1" dirty="0" smtClean="0"/>
              <a:t>sur </a:t>
            </a:r>
            <a:r>
              <a:rPr lang="fr-FR" sz="1600" b="1" dirty="0"/>
              <a:t> </a:t>
            </a:r>
            <a:r>
              <a:rPr lang="fr-FR" sz="1600" b="1" dirty="0" smtClean="0"/>
              <a:t>adaptation </a:t>
            </a:r>
            <a:r>
              <a:rPr lang="fr-FR" sz="1600" b="1" dirty="0"/>
              <a:t>geste technique selon capacités et </a:t>
            </a:r>
            <a:r>
              <a:rPr lang="fr-FR" sz="1600" b="1" dirty="0" smtClean="0"/>
              <a:t>motivation du patient APA, </a:t>
            </a:r>
          </a:p>
          <a:p>
            <a:r>
              <a:rPr lang="fr-FR" sz="1600" b="1" dirty="0" smtClean="0"/>
              <a:t>et sur  adaptation </a:t>
            </a:r>
            <a:r>
              <a:rPr lang="fr-FR" sz="1600" b="1" dirty="0"/>
              <a:t>sécurité selon limitations fonctionnelles d’une pathologie donnée en Sport Santé sur ordonnance.</a:t>
            </a:r>
            <a:endParaRPr lang="fr-FR" sz="1600" dirty="0"/>
          </a:p>
          <a:p>
            <a:r>
              <a:rPr lang="fr-FR" sz="1600" dirty="0"/>
              <a:t> </a:t>
            </a:r>
          </a:p>
          <a:p>
            <a:r>
              <a:rPr lang="fr-FR" sz="1200" dirty="0"/>
              <a:t>1/ Cancer du sein femme 50 ans, C</a:t>
            </a:r>
            <a:r>
              <a:rPr lang="fr-FR" sz="1200" dirty="0" smtClean="0"/>
              <a:t>hirurgie </a:t>
            </a:r>
            <a:r>
              <a:rPr lang="fr-FR" sz="1200" dirty="0"/>
              <a:t>sein gauche suivi radiothérapie et chimiothérapie, finis il y a plus d’un an. Lymphœdème séquellaire bras gauche et fatigue. Exploration cardiaque et </a:t>
            </a:r>
            <a:r>
              <a:rPr lang="fr-FR" sz="1200" dirty="0" smtClean="0"/>
              <a:t> </a:t>
            </a:r>
            <a:r>
              <a:rPr lang="fr-FR" sz="1200" dirty="0" err="1" smtClean="0"/>
              <a:t>explo</a:t>
            </a:r>
            <a:r>
              <a:rPr lang="fr-FR" sz="1200" dirty="0" smtClean="0"/>
              <a:t>  fonctionnelle </a:t>
            </a:r>
            <a:r>
              <a:rPr lang="fr-FR" sz="1200" dirty="0"/>
              <a:t>respiratoire normales</a:t>
            </a:r>
            <a:r>
              <a:rPr lang="fr-FR" sz="1200" dirty="0" smtClean="0"/>
              <a:t>.  CAT : Fin </a:t>
            </a:r>
            <a:r>
              <a:rPr lang="fr-FR" sz="1200" dirty="0"/>
              <a:t>de cycle SS, 11è séance </a:t>
            </a:r>
            <a:r>
              <a:rPr lang="fr-FR" sz="1200" dirty="0" smtClean="0"/>
              <a:t>sur 12</a:t>
            </a:r>
            <a:r>
              <a:rPr lang="fr-FR" sz="1200" dirty="0"/>
              <a:t>. Etait Niveau 1 avant son cancer. Le Sport Santé lui a permis de se réadapter en piscine sur le plan APS. Réalisez une séance de condition physique + exercices de reprise plongée scaphandre en </a:t>
            </a:r>
            <a:r>
              <a:rPr lang="fr-FR" sz="1200" dirty="0" smtClean="0"/>
              <a:t>piscine.</a:t>
            </a:r>
          </a:p>
          <a:p>
            <a:endParaRPr lang="fr-FR" sz="1200" dirty="0"/>
          </a:p>
          <a:p>
            <a:r>
              <a:rPr lang="fr-FR" sz="1200" dirty="0"/>
              <a:t>2/ ATCD Infarctus, Homme de 68 ans, avec </a:t>
            </a:r>
            <a:r>
              <a:rPr lang="fr-FR" sz="1200" dirty="0" err="1"/>
              <a:t>stent</a:t>
            </a:r>
            <a:r>
              <a:rPr lang="fr-FR" sz="1200" dirty="0"/>
              <a:t> coronarien il y a 5 ans stabilisé et accord du cardiologue pour le SS.  Tabagisme stoppé. Surpoids IMC = 28. Noter </a:t>
            </a:r>
            <a:r>
              <a:rPr lang="fr-FR" sz="1200" dirty="0" smtClean="0"/>
              <a:t> </a:t>
            </a:r>
            <a:r>
              <a:rPr lang="fr-FR" sz="1200" dirty="0"/>
              <a:t>troubles de mémoire chez ce sénior</a:t>
            </a:r>
            <a:r>
              <a:rPr lang="fr-FR" sz="1200" dirty="0" smtClean="0"/>
              <a:t>.    CAT : Milieu </a:t>
            </a:r>
            <a:r>
              <a:rPr lang="fr-FR" sz="1200" dirty="0"/>
              <a:t>de cycle SS en PMT. Séance prévue en milieu nature Rando Sub dans de bonnes conditions, à animer</a:t>
            </a:r>
            <a:r>
              <a:rPr lang="fr-FR" sz="1200" dirty="0" smtClean="0"/>
              <a:t>.</a:t>
            </a:r>
          </a:p>
          <a:p>
            <a:endParaRPr lang="fr-FR" sz="1200" dirty="0"/>
          </a:p>
          <a:p>
            <a:r>
              <a:rPr lang="fr-FR" sz="1200" dirty="0"/>
              <a:t>3/ Lombalgie Chronique Commune depuis 2 ans, avec nombreux arrêts de travail. Homme 50 ans, travail dans le bâtiment. Prend des anti douleurs. ATCD de Hernie Discale L4-L5 stable. Reconditionnement </a:t>
            </a:r>
            <a:r>
              <a:rPr lang="fr-FR" sz="1200" dirty="0" smtClean="0"/>
              <a:t> recherché </a:t>
            </a:r>
            <a:r>
              <a:rPr lang="fr-FR" sz="1200" dirty="0"/>
              <a:t>en SS</a:t>
            </a:r>
            <a:r>
              <a:rPr lang="fr-FR" sz="1200" dirty="0" smtClean="0"/>
              <a:t>.    CAT : Début </a:t>
            </a:r>
            <a:r>
              <a:rPr lang="fr-FR" sz="1200" dirty="0"/>
              <a:t>de cycle SS. Utiliser pour la 2eme séance les apports de nos activités subaquatiques.</a:t>
            </a:r>
          </a:p>
          <a:p>
            <a:r>
              <a:rPr lang="fr-FR" sz="1200" dirty="0"/>
              <a:t> </a:t>
            </a:r>
          </a:p>
          <a:p>
            <a:r>
              <a:rPr lang="fr-FR" sz="1200" dirty="0"/>
              <a:t>4/ SEP (Sclérose en Plaques) par poussées rares, connue depuis 5 ans chez Femme de 45 ans. Actuellement hors poussée. Séquelles petit trouble de l’équilibre, petit trouble moteur du membre inférieur gauche.</a:t>
            </a:r>
          </a:p>
          <a:p>
            <a:r>
              <a:rPr lang="fr-FR" sz="1200" dirty="0"/>
              <a:t>Milieu de cycle SS, s’appuyer pour votre 6</a:t>
            </a:r>
            <a:r>
              <a:rPr lang="fr-FR" sz="1200" baseline="30000" dirty="0"/>
              <a:t>ème</a:t>
            </a:r>
            <a:r>
              <a:rPr lang="fr-FR" sz="1200" dirty="0"/>
              <a:t> séance sur des éducatifs de NAP et d’Apnée</a:t>
            </a:r>
            <a:r>
              <a:rPr lang="fr-FR" sz="1200" dirty="0" smtClean="0"/>
              <a:t>.</a:t>
            </a:r>
            <a:endParaRPr lang="fr-FR" b="1" dirty="0" smtClean="0">
              <a:solidFill>
                <a:schemeClr val="bg1"/>
              </a:solidFill>
            </a:endParaRPr>
          </a:p>
          <a:p>
            <a:r>
              <a:rPr lang="fr-FR" b="1" dirty="0" smtClean="0">
                <a:solidFill>
                  <a:schemeClr val="bg1"/>
                </a:solidFill>
              </a:rPr>
              <a:t>  </a:t>
            </a:r>
            <a:endParaRPr lang="fr-FR" sz="1600" b="1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Dr Frederic DI MEGLIO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111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779912" y="188640"/>
            <a:ext cx="4822304" cy="84180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SPORT SANTE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23728" y="1196752"/>
            <a:ext cx="6768752" cy="648072"/>
          </a:xfrm>
        </p:spPr>
        <p:txBody>
          <a:bodyPr>
            <a:normAutofit/>
          </a:bodyPr>
          <a:lstStyle/>
          <a:p>
            <a:pPr algn="l"/>
            <a:r>
              <a:rPr lang="fr-FR" b="1" dirty="0" smtClean="0">
                <a:solidFill>
                  <a:schemeClr val="tx1"/>
                </a:solidFill>
              </a:rPr>
              <a:t>      Et pour les Activités  Subaquatiques ?</a:t>
            </a:r>
          </a:p>
        </p:txBody>
      </p:sp>
      <p:pic>
        <p:nvPicPr>
          <p:cNvPr id="1026" name="Picture 2" descr="C:\Users\Fred\Desktop\Palmes santé  bi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1549402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251520" y="2060848"/>
            <a:ext cx="8666488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Contenu de la formation  </a:t>
            </a:r>
            <a:r>
              <a:rPr lang="fr-FR" sz="1400" b="1" dirty="0" smtClean="0"/>
              <a:t>(</a:t>
            </a:r>
            <a:r>
              <a:rPr lang="fr-FR" sz="1400" b="1" i="1" dirty="0" smtClean="0"/>
              <a:t>contenu détaillé sur le site national </a:t>
            </a:r>
            <a:r>
              <a:rPr lang="fr-FR" sz="1400" b="1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1600" dirty="0" smtClean="0"/>
              <a:t>Encourager l’adoption de comportements favorables à la santé.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1600" dirty="0" smtClean="0"/>
              <a:t>Mettre en œuvre évaluation de la personne pour l’APA envisagée (Impact de la pathologie et des limitations fonctionnelles sur l’APA ).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1600" dirty="0" smtClean="0"/>
              <a:t>Concevoir une séance d’activité physique adaptée .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1600" dirty="0" smtClean="0"/>
              <a:t>Mettre en œuvre un programme  et évaluer la pratique et le progrès. Détecter les signes d’intolérance et relation avec médecin prescripteur.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1600" dirty="0" smtClean="0"/>
              <a:t>Evaluer les Bénéfices attendus du programme.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1600" dirty="0" smtClean="0"/>
              <a:t>Réagir face à un accident au cours de la pratique .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1600" dirty="0" smtClean="0"/>
              <a:t>Connaître les caractéristiques générales des affections chroniques (groupe de pathologies). </a:t>
            </a:r>
          </a:p>
          <a:p>
            <a:r>
              <a:rPr lang="fr-FR" sz="1600" dirty="0"/>
              <a:t> </a:t>
            </a:r>
            <a:r>
              <a:rPr lang="fr-FR" sz="1600" dirty="0" smtClean="0"/>
              <a:t>     (Locomoteur / Cardio-Vasculaire / Respiratoire /  Métabolique /  Neuro-Psy / Cancers)</a:t>
            </a:r>
          </a:p>
          <a:p>
            <a:endParaRPr lang="fr-FR" sz="1600" b="1" dirty="0" smtClean="0"/>
          </a:p>
          <a:p>
            <a:r>
              <a:rPr lang="fr-FR" b="1" dirty="0" smtClean="0">
                <a:solidFill>
                  <a:schemeClr val="bg1"/>
                </a:solidFill>
              </a:rPr>
              <a:t>Conclusion :</a:t>
            </a:r>
          </a:p>
          <a:p>
            <a:r>
              <a:rPr lang="fr-FR" sz="1600" b="1" dirty="0" smtClean="0"/>
              <a:t>* Former des cadres  dans nos disciplines pour la pratique du Sport Santé.</a:t>
            </a:r>
          </a:p>
          <a:p>
            <a:r>
              <a:rPr lang="fr-FR" sz="1600" b="1" dirty="0" smtClean="0"/>
              <a:t>* Mobiliser  des clubs  sur  cette pratique, </a:t>
            </a:r>
            <a:r>
              <a:rPr lang="fr-FR" sz="1400" b="1" dirty="0" smtClean="0"/>
              <a:t>d’autant que des Communes  subventionnent,</a:t>
            </a:r>
          </a:p>
          <a:p>
            <a:r>
              <a:rPr lang="fr-FR" sz="1400" b="1" dirty="0"/>
              <a:t>d</a:t>
            </a:r>
            <a:r>
              <a:rPr lang="fr-FR" sz="1400" b="1" dirty="0" smtClean="0"/>
              <a:t>’autant que des  Mutuelles s’impliquent, d’autant qu’un réseau  avec les ARS  s’organise autour de Maison Sport Santé à échelon départemental  visant à rediriger ensuite  vers  les clubs (exemples  aviron, natation, randonnée, gymnastique …).</a:t>
            </a:r>
          </a:p>
          <a:p>
            <a:endParaRPr lang="fr-FR" sz="1400" b="1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Dr Frederic DI MEGLIO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435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251</TotalTime>
  <Words>782</Words>
  <Application>Microsoft Office PowerPoint</Application>
  <PresentationFormat>Affichage à l'écran (4:3)</PresentationFormat>
  <Paragraphs>122</Paragraphs>
  <Slides>7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Débit</vt:lpstr>
      <vt:lpstr>SPORT SANTE</vt:lpstr>
      <vt:lpstr>SPORT SANTE</vt:lpstr>
      <vt:lpstr>SPORT SANTE</vt:lpstr>
      <vt:lpstr>SPORT SANTE</vt:lpstr>
      <vt:lpstr>SPORT SANTE</vt:lpstr>
      <vt:lpstr>SPORT SANTE</vt:lpstr>
      <vt:lpstr>SPORT SANTE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 SANTE</dc:title>
  <dc:creator>Fred</dc:creator>
  <cp:lastModifiedBy>Fred</cp:lastModifiedBy>
  <cp:revision>31</cp:revision>
  <dcterms:created xsi:type="dcterms:W3CDTF">2019-10-10T21:22:42Z</dcterms:created>
  <dcterms:modified xsi:type="dcterms:W3CDTF">2019-11-22T18:36:22Z</dcterms:modified>
</cp:coreProperties>
</file>